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colors2.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diagrams/layout1.xml" ContentType="application/vnd.openxmlformats-officedocument.drawingml.diagramLayout+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theme/theme2.xml" ContentType="application/vnd.openxmlformats-officedocument.theme+xml"/>
  <Override PartName="/ppt/diagrams/quickStyle1.xml" ContentType="application/vnd.openxmlformats-officedocument.drawingml.diagramStyle+xml"/>
  <Override PartName="/ppt/diagrams/colors3.xml" ContentType="application/vnd.openxmlformats-officedocument.drawingml.diagramColors+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35" r:id="rId2"/>
    <p:sldId id="534" r:id="rId3"/>
    <p:sldId id="370" r:id="rId4"/>
    <p:sldId id="536" r:id="rId5"/>
    <p:sldId id="508" r:id="rId6"/>
    <p:sldId id="518" r:id="rId7"/>
    <p:sldId id="530" r:id="rId8"/>
    <p:sldId id="418" r:id="rId9"/>
    <p:sldId id="531" r:id="rId10"/>
    <p:sldId id="528" r:id="rId11"/>
    <p:sldId id="533"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ealy" initials="rh" lastIdx="1" clrIdx="0">
    <p:extLst>
      <p:ext uri="{19B8F6BF-5375-455C-9EA6-DF929625EA0E}">
        <p15:presenceInfo xmlns:p15="http://schemas.microsoft.com/office/powerpoint/2012/main" userId="e0fa2db6ef5728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C4D"/>
    <a:srgbClr val="1580D9"/>
    <a:srgbClr val="1B8990"/>
    <a:srgbClr val="FFD5D5"/>
    <a:srgbClr val="CDEFE0"/>
    <a:srgbClr val="277F5A"/>
    <a:srgbClr val="C5FFC5"/>
    <a:srgbClr val="D1E8FF"/>
    <a:srgbClr val="0066CC"/>
    <a:srgbClr val="FFE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97" autoAdjust="0"/>
    <p:restoredTop sz="71093" autoAdjust="0"/>
  </p:normalViewPr>
  <p:slideViewPr>
    <p:cSldViewPr snapToGrid="0">
      <p:cViewPr varScale="1">
        <p:scale>
          <a:sx n="81" d="100"/>
          <a:sy n="81" d="100"/>
        </p:scale>
        <p:origin x="954" y="84"/>
      </p:cViewPr>
      <p:guideLst/>
    </p:cSldViewPr>
  </p:slideViewPr>
  <p:notesTextViewPr>
    <p:cViewPr>
      <p:scale>
        <a:sx n="1" d="1"/>
        <a:sy n="1" d="1"/>
      </p:scale>
      <p:origin x="0" y="-60"/>
    </p:cViewPr>
  </p:notesTextViewPr>
  <p:sorterViewPr>
    <p:cViewPr>
      <p:scale>
        <a:sx n="100" d="100"/>
        <a:sy n="100" d="100"/>
      </p:scale>
      <p:origin x="0" y="-43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62713-E02B-4F2B-A275-CB353736158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263BF1-66A6-470B-A193-9CAF46E6E9D1}">
      <dgm:prSet/>
      <dgm:spPr/>
      <dgm:t>
        <a:bodyPr/>
        <a:lstStyle/>
        <a:p>
          <a:pPr>
            <a:defRPr cap="all"/>
          </a:pPr>
          <a:r>
            <a:rPr lang="en-GB" b="1" dirty="0">
              <a:latin typeface="Nexa Light" panose="02000000000000000000"/>
            </a:rPr>
            <a:t>Whole of organisation response</a:t>
          </a:r>
          <a:endParaRPr lang="en-US" b="1" dirty="0">
            <a:latin typeface="Nexa Light" panose="02000000000000000000"/>
          </a:endParaRPr>
        </a:p>
      </dgm:t>
    </dgm:pt>
    <dgm:pt modelId="{9B8597B2-367C-40B9-9E6B-92B9A12B23A4}" type="parTrans" cxnId="{6BA31909-4B6F-4938-A0A2-B11428B88C8F}">
      <dgm:prSet/>
      <dgm:spPr/>
      <dgm:t>
        <a:bodyPr/>
        <a:lstStyle/>
        <a:p>
          <a:endParaRPr lang="en-US"/>
        </a:p>
      </dgm:t>
    </dgm:pt>
    <dgm:pt modelId="{6EF3FBFC-7121-44DE-A922-6629F95AA876}" type="sibTrans" cxnId="{6BA31909-4B6F-4938-A0A2-B11428B88C8F}">
      <dgm:prSet/>
      <dgm:spPr/>
      <dgm:t>
        <a:bodyPr/>
        <a:lstStyle/>
        <a:p>
          <a:endParaRPr lang="en-US"/>
        </a:p>
      </dgm:t>
    </dgm:pt>
    <dgm:pt modelId="{F57E6C61-A5C2-422C-9D3B-E4DA17C09121}">
      <dgm:prSet/>
      <dgm:spPr/>
      <dgm:t>
        <a:bodyPr/>
        <a:lstStyle/>
        <a:p>
          <a:pPr>
            <a:defRPr cap="all"/>
          </a:pPr>
          <a:r>
            <a:rPr lang="en-GB" b="1" dirty="0">
              <a:latin typeface="Nexa Light" panose="02000000000000000000"/>
            </a:rPr>
            <a:t>Change management is critical</a:t>
          </a:r>
          <a:endParaRPr lang="en-US" b="1" dirty="0">
            <a:latin typeface="Nexa Light" panose="02000000000000000000"/>
          </a:endParaRPr>
        </a:p>
      </dgm:t>
    </dgm:pt>
    <dgm:pt modelId="{55778096-3E60-4836-8D44-B6512EC3885A}" type="parTrans" cxnId="{AA1B8598-7699-4EB4-B1DF-38B849BA016F}">
      <dgm:prSet/>
      <dgm:spPr/>
      <dgm:t>
        <a:bodyPr/>
        <a:lstStyle/>
        <a:p>
          <a:endParaRPr lang="en-US"/>
        </a:p>
      </dgm:t>
    </dgm:pt>
    <dgm:pt modelId="{2CAFE386-6D87-4956-A044-3C452A9D06AE}" type="sibTrans" cxnId="{AA1B8598-7699-4EB4-B1DF-38B849BA016F}">
      <dgm:prSet/>
      <dgm:spPr/>
      <dgm:t>
        <a:bodyPr/>
        <a:lstStyle/>
        <a:p>
          <a:endParaRPr lang="en-US"/>
        </a:p>
      </dgm:t>
    </dgm:pt>
    <dgm:pt modelId="{34B995EC-8EC4-4EB4-A555-BCE96D610C5F}">
      <dgm:prSet/>
      <dgm:spPr/>
      <dgm:t>
        <a:bodyPr/>
        <a:lstStyle/>
        <a:p>
          <a:pPr>
            <a:defRPr cap="all"/>
          </a:pPr>
          <a:r>
            <a:rPr lang="en-GB" b="1" dirty="0">
              <a:latin typeface="Nexa Light" panose="02000000000000000000"/>
            </a:rPr>
            <a:t>Retention of autonomy – CLCs are the experts of their communities</a:t>
          </a:r>
          <a:endParaRPr lang="en-US" b="1" dirty="0">
            <a:latin typeface="Nexa Light" panose="02000000000000000000"/>
          </a:endParaRPr>
        </a:p>
      </dgm:t>
    </dgm:pt>
    <dgm:pt modelId="{4AE57996-B06B-4E74-AF62-87A8F46EB4F8}" type="parTrans" cxnId="{DB37A922-C13C-4809-B3ED-2A6D24D74316}">
      <dgm:prSet/>
      <dgm:spPr/>
      <dgm:t>
        <a:bodyPr/>
        <a:lstStyle/>
        <a:p>
          <a:endParaRPr lang="en-US"/>
        </a:p>
      </dgm:t>
    </dgm:pt>
    <dgm:pt modelId="{209A9188-B6DA-42B1-AF03-C901CA9C2748}" type="sibTrans" cxnId="{DB37A922-C13C-4809-B3ED-2A6D24D74316}">
      <dgm:prSet/>
      <dgm:spPr/>
      <dgm:t>
        <a:bodyPr/>
        <a:lstStyle/>
        <a:p>
          <a:endParaRPr lang="en-US"/>
        </a:p>
      </dgm:t>
    </dgm:pt>
    <dgm:pt modelId="{265D273A-E57C-4A53-9AE2-52BCFA331811}">
      <dgm:prSet/>
      <dgm:spPr/>
      <dgm:t>
        <a:bodyPr/>
        <a:lstStyle/>
        <a:p>
          <a:pPr>
            <a:defRPr cap="all"/>
          </a:pPr>
          <a:r>
            <a:rPr lang="en-GB" b="1" dirty="0">
              <a:latin typeface="Nexa Light" panose="02000000000000000000"/>
            </a:rPr>
            <a:t>What next?</a:t>
          </a:r>
          <a:endParaRPr lang="en-US" b="1" dirty="0">
            <a:latin typeface="Nexa Light" panose="02000000000000000000"/>
          </a:endParaRPr>
        </a:p>
      </dgm:t>
    </dgm:pt>
    <dgm:pt modelId="{3426921E-F580-4446-8A06-3F72BD96B395}" type="parTrans" cxnId="{389D8EC9-FC23-4981-89E7-9A2E60CA992F}">
      <dgm:prSet/>
      <dgm:spPr/>
      <dgm:t>
        <a:bodyPr/>
        <a:lstStyle/>
        <a:p>
          <a:endParaRPr lang="en-US"/>
        </a:p>
      </dgm:t>
    </dgm:pt>
    <dgm:pt modelId="{9E2497D8-4759-4FD7-8554-FEB3A1DD93E4}" type="sibTrans" cxnId="{389D8EC9-FC23-4981-89E7-9A2E60CA992F}">
      <dgm:prSet/>
      <dgm:spPr/>
      <dgm:t>
        <a:bodyPr/>
        <a:lstStyle/>
        <a:p>
          <a:endParaRPr lang="en-US"/>
        </a:p>
      </dgm:t>
    </dgm:pt>
    <dgm:pt modelId="{F79ECB40-79F1-43C5-9495-3707044A3C8C}" type="pres">
      <dgm:prSet presAssocID="{43662713-E02B-4F2B-A275-CB3537361589}" presName="root" presStyleCnt="0">
        <dgm:presLayoutVars>
          <dgm:dir/>
          <dgm:resizeHandles val="exact"/>
        </dgm:presLayoutVars>
      </dgm:prSet>
      <dgm:spPr/>
    </dgm:pt>
    <dgm:pt modelId="{724FFB1C-79B0-4630-9192-334F614D6D99}" type="pres">
      <dgm:prSet presAssocID="{EC263BF1-66A6-470B-A193-9CAF46E6E9D1}" presName="compNode" presStyleCnt="0"/>
      <dgm:spPr/>
    </dgm:pt>
    <dgm:pt modelId="{44E8BB33-EBA5-41E0-80B8-B37ABC50DE2E}" type="pres">
      <dgm:prSet presAssocID="{EC263BF1-66A6-470B-A193-9CAF46E6E9D1}" presName="iconBgRect" presStyleLbl="bgShp" presStyleIdx="0" presStyleCnt="4"/>
      <dgm:spPr>
        <a:solidFill>
          <a:srgbClr val="00B0F0"/>
        </a:solidFill>
      </dgm:spPr>
    </dgm:pt>
    <dgm:pt modelId="{55DFCF90-0DBB-4F70-976D-EF7978AEFE8C}" type="pres">
      <dgm:prSet presAssocID="{EC263BF1-66A6-470B-A193-9CAF46E6E9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67373EAD-CAC0-486E-8087-2ED1D6D740D6}" type="pres">
      <dgm:prSet presAssocID="{EC263BF1-66A6-470B-A193-9CAF46E6E9D1}" presName="spaceRect" presStyleCnt="0"/>
      <dgm:spPr/>
    </dgm:pt>
    <dgm:pt modelId="{764D8CC5-EFE7-45FB-A965-447FBD12AB42}" type="pres">
      <dgm:prSet presAssocID="{EC263BF1-66A6-470B-A193-9CAF46E6E9D1}" presName="textRect" presStyleLbl="revTx" presStyleIdx="0" presStyleCnt="4">
        <dgm:presLayoutVars>
          <dgm:chMax val="1"/>
          <dgm:chPref val="1"/>
        </dgm:presLayoutVars>
      </dgm:prSet>
      <dgm:spPr/>
    </dgm:pt>
    <dgm:pt modelId="{63045014-9DC8-4822-82E6-4BDDF7AC29D4}" type="pres">
      <dgm:prSet presAssocID="{6EF3FBFC-7121-44DE-A922-6629F95AA876}" presName="sibTrans" presStyleCnt="0"/>
      <dgm:spPr/>
    </dgm:pt>
    <dgm:pt modelId="{A28B7C10-5AD0-4FC1-A976-F54D19034C79}" type="pres">
      <dgm:prSet presAssocID="{F57E6C61-A5C2-422C-9D3B-E4DA17C09121}" presName="compNode" presStyleCnt="0"/>
      <dgm:spPr/>
    </dgm:pt>
    <dgm:pt modelId="{D7C273D4-C04E-4BFB-AD09-D7F415513179}" type="pres">
      <dgm:prSet presAssocID="{F57E6C61-A5C2-422C-9D3B-E4DA17C09121}" presName="iconBgRect" presStyleLbl="bgShp" presStyleIdx="1" presStyleCnt="4"/>
      <dgm:spPr>
        <a:solidFill>
          <a:srgbClr val="E81C4D"/>
        </a:solidFill>
      </dgm:spPr>
    </dgm:pt>
    <dgm:pt modelId="{4F1DAD7C-7C0F-43B4-90B9-297AA186A42E}" type="pres">
      <dgm:prSet presAssocID="{F57E6C61-A5C2-422C-9D3B-E4DA17C091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99F9985-9E66-484D-8AC1-12805081C9D7}" type="pres">
      <dgm:prSet presAssocID="{F57E6C61-A5C2-422C-9D3B-E4DA17C09121}" presName="spaceRect" presStyleCnt="0"/>
      <dgm:spPr/>
    </dgm:pt>
    <dgm:pt modelId="{087A2BC1-8705-4CD9-962E-F9C768CE77E7}" type="pres">
      <dgm:prSet presAssocID="{F57E6C61-A5C2-422C-9D3B-E4DA17C09121}" presName="textRect" presStyleLbl="revTx" presStyleIdx="1" presStyleCnt="4">
        <dgm:presLayoutVars>
          <dgm:chMax val="1"/>
          <dgm:chPref val="1"/>
        </dgm:presLayoutVars>
      </dgm:prSet>
      <dgm:spPr/>
    </dgm:pt>
    <dgm:pt modelId="{1CBDF2DB-B778-4352-985C-231CCC705415}" type="pres">
      <dgm:prSet presAssocID="{2CAFE386-6D87-4956-A044-3C452A9D06AE}" presName="sibTrans" presStyleCnt="0"/>
      <dgm:spPr/>
    </dgm:pt>
    <dgm:pt modelId="{69C5530D-8D8D-4442-9594-66F5579CAA76}" type="pres">
      <dgm:prSet presAssocID="{34B995EC-8EC4-4EB4-A555-BCE96D610C5F}" presName="compNode" presStyleCnt="0"/>
      <dgm:spPr/>
    </dgm:pt>
    <dgm:pt modelId="{DCBA7B12-9643-44B7-AB56-1F88062815D3}" type="pres">
      <dgm:prSet presAssocID="{34B995EC-8EC4-4EB4-A555-BCE96D610C5F}" presName="iconBgRect" presStyleLbl="bgShp" presStyleIdx="2" presStyleCnt="4"/>
      <dgm:spPr>
        <a:solidFill>
          <a:srgbClr val="00B0F0"/>
        </a:solidFill>
      </dgm:spPr>
    </dgm:pt>
    <dgm:pt modelId="{F46074EC-0ECB-4C73-A95F-D913DD5F30C4}" type="pres">
      <dgm:prSet presAssocID="{34B995EC-8EC4-4EB4-A555-BCE96D610C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8C3DDD49-5E97-4F56-B885-A39A649D69D9}" type="pres">
      <dgm:prSet presAssocID="{34B995EC-8EC4-4EB4-A555-BCE96D610C5F}" presName="spaceRect" presStyleCnt="0"/>
      <dgm:spPr/>
    </dgm:pt>
    <dgm:pt modelId="{6521FA75-F189-48C9-B849-36B891406602}" type="pres">
      <dgm:prSet presAssocID="{34B995EC-8EC4-4EB4-A555-BCE96D610C5F}" presName="textRect" presStyleLbl="revTx" presStyleIdx="2" presStyleCnt="4">
        <dgm:presLayoutVars>
          <dgm:chMax val="1"/>
          <dgm:chPref val="1"/>
        </dgm:presLayoutVars>
      </dgm:prSet>
      <dgm:spPr/>
    </dgm:pt>
    <dgm:pt modelId="{937443EE-AC05-4414-B106-F900AEBA9F04}" type="pres">
      <dgm:prSet presAssocID="{209A9188-B6DA-42B1-AF03-C901CA9C2748}" presName="sibTrans" presStyleCnt="0"/>
      <dgm:spPr/>
    </dgm:pt>
    <dgm:pt modelId="{4EC62196-CB79-4677-B458-9E3D3CF45715}" type="pres">
      <dgm:prSet presAssocID="{265D273A-E57C-4A53-9AE2-52BCFA331811}" presName="compNode" presStyleCnt="0"/>
      <dgm:spPr/>
    </dgm:pt>
    <dgm:pt modelId="{62EE1D5C-59DD-49A8-998D-E6DCA5E72B68}" type="pres">
      <dgm:prSet presAssocID="{265D273A-E57C-4A53-9AE2-52BCFA331811}" presName="iconBgRect" presStyleLbl="bgShp" presStyleIdx="3" presStyleCnt="4"/>
      <dgm:spPr>
        <a:solidFill>
          <a:srgbClr val="E81C4D"/>
        </a:solidFill>
      </dgm:spPr>
    </dgm:pt>
    <dgm:pt modelId="{C8C211B8-642E-4571-8E25-CFCF1906C55A}" type="pres">
      <dgm:prSet presAssocID="{265D273A-E57C-4A53-9AE2-52BCFA3318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7DB44BD-ABC3-4B11-BB0C-53D7BB229BFA}" type="pres">
      <dgm:prSet presAssocID="{265D273A-E57C-4A53-9AE2-52BCFA331811}" presName="spaceRect" presStyleCnt="0"/>
      <dgm:spPr/>
    </dgm:pt>
    <dgm:pt modelId="{B2612912-0736-4479-A6A2-C9A5D5F2B40A}" type="pres">
      <dgm:prSet presAssocID="{265D273A-E57C-4A53-9AE2-52BCFA331811}" presName="textRect" presStyleLbl="revTx" presStyleIdx="3" presStyleCnt="4">
        <dgm:presLayoutVars>
          <dgm:chMax val="1"/>
          <dgm:chPref val="1"/>
        </dgm:presLayoutVars>
      </dgm:prSet>
      <dgm:spPr/>
    </dgm:pt>
  </dgm:ptLst>
  <dgm:cxnLst>
    <dgm:cxn modelId="{6BA31909-4B6F-4938-A0A2-B11428B88C8F}" srcId="{43662713-E02B-4F2B-A275-CB3537361589}" destId="{EC263BF1-66A6-470B-A193-9CAF46E6E9D1}" srcOrd="0" destOrd="0" parTransId="{9B8597B2-367C-40B9-9E6B-92B9A12B23A4}" sibTransId="{6EF3FBFC-7121-44DE-A922-6629F95AA876}"/>
    <dgm:cxn modelId="{E758C220-26DE-4C68-BF1F-0AAB097C7DE9}" type="presOf" srcId="{265D273A-E57C-4A53-9AE2-52BCFA331811}" destId="{B2612912-0736-4479-A6A2-C9A5D5F2B40A}" srcOrd="0" destOrd="0" presId="urn:microsoft.com/office/officeart/2018/5/layout/IconCircleLabelList"/>
    <dgm:cxn modelId="{DB37A922-C13C-4809-B3ED-2A6D24D74316}" srcId="{43662713-E02B-4F2B-A275-CB3537361589}" destId="{34B995EC-8EC4-4EB4-A555-BCE96D610C5F}" srcOrd="2" destOrd="0" parTransId="{4AE57996-B06B-4E74-AF62-87A8F46EB4F8}" sibTransId="{209A9188-B6DA-42B1-AF03-C901CA9C2748}"/>
    <dgm:cxn modelId="{630D663F-6764-46D4-A9A0-7ADCFCAAD388}" type="presOf" srcId="{EC263BF1-66A6-470B-A193-9CAF46E6E9D1}" destId="{764D8CC5-EFE7-45FB-A965-447FBD12AB42}" srcOrd="0" destOrd="0" presId="urn:microsoft.com/office/officeart/2018/5/layout/IconCircleLabelList"/>
    <dgm:cxn modelId="{4B08996B-2D0E-42DF-BEC7-0974774CDB1C}" type="presOf" srcId="{34B995EC-8EC4-4EB4-A555-BCE96D610C5F}" destId="{6521FA75-F189-48C9-B849-36B891406602}" srcOrd="0" destOrd="0" presId="urn:microsoft.com/office/officeart/2018/5/layout/IconCircleLabelList"/>
    <dgm:cxn modelId="{AA1B8598-7699-4EB4-B1DF-38B849BA016F}" srcId="{43662713-E02B-4F2B-A275-CB3537361589}" destId="{F57E6C61-A5C2-422C-9D3B-E4DA17C09121}" srcOrd="1" destOrd="0" parTransId="{55778096-3E60-4836-8D44-B6512EC3885A}" sibTransId="{2CAFE386-6D87-4956-A044-3C452A9D06AE}"/>
    <dgm:cxn modelId="{389D8EC9-FC23-4981-89E7-9A2E60CA992F}" srcId="{43662713-E02B-4F2B-A275-CB3537361589}" destId="{265D273A-E57C-4A53-9AE2-52BCFA331811}" srcOrd="3" destOrd="0" parTransId="{3426921E-F580-4446-8A06-3F72BD96B395}" sibTransId="{9E2497D8-4759-4FD7-8554-FEB3A1DD93E4}"/>
    <dgm:cxn modelId="{72B62EDB-1DCE-4D86-8240-2E67FBC53094}" type="presOf" srcId="{F57E6C61-A5C2-422C-9D3B-E4DA17C09121}" destId="{087A2BC1-8705-4CD9-962E-F9C768CE77E7}" srcOrd="0" destOrd="0" presId="urn:microsoft.com/office/officeart/2018/5/layout/IconCircleLabelList"/>
    <dgm:cxn modelId="{611C2FF3-1CE0-4B25-B7E7-B95B99DD9481}" type="presOf" srcId="{43662713-E02B-4F2B-A275-CB3537361589}" destId="{F79ECB40-79F1-43C5-9495-3707044A3C8C}" srcOrd="0" destOrd="0" presId="urn:microsoft.com/office/officeart/2018/5/layout/IconCircleLabelList"/>
    <dgm:cxn modelId="{7054CDC6-D394-4EE4-B0A1-88B81E19B334}" type="presParOf" srcId="{F79ECB40-79F1-43C5-9495-3707044A3C8C}" destId="{724FFB1C-79B0-4630-9192-334F614D6D99}" srcOrd="0" destOrd="0" presId="urn:microsoft.com/office/officeart/2018/5/layout/IconCircleLabelList"/>
    <dgm:cxn modelId="{BAD5DF37-2DC7-4A20-B89E-FDB2A74E5397}" type="presParOf" srcId="{724FFB1C-79B0-4630-9192-334F614D6D99}" destId="{44E8BB33-EBA5-41E0-80B8-B37ABC50DE2E}" srcOrd="0" destOrd="0" presId="urn:microsoft.com/office/officeart/2018/5/layout/IconCircleLabelList"/>
    <dgm:cxn modelId="{C1E85C03-D262-4283-914C-F5BC3064E7F1}" type="presParOf" srcId="{724FFB1C-79B0-4630-9192-334F614D6D99}" destId="{55DFCF90-0DBB-4F70-976D-EF7978AEFE8C}" srcOrd="1" destOrd="0" presId="urn:microsoft.com/office/officeart/2018/5/layout/IconCircleLabelList"/>
    <dgm:cxn modelId="{E1810AAE-782A-46CF-B218-1B3F4E11840A}" type="presParOf" srcId="{724FFB1C-79B0-4630-9192-334F614D6D99}" destId="{67373EAD-CAC0-486E-8087-2ED1D6D740D6}" srcOrd="2" destOrd="0" presId="urn:microsoft.com/office/officeart/2018/5/layout/IconCircleLabelList"/>
    <dgm:cxn modelId="{265AAA40-A9CF-474D-81AC-72F7FEE055AF}" type="presParOf" srcId="{724FFB1C-79B0-4630-9192-334F614D6D99}" destId="{764D8CC5-EFE7-45FB-A965-447FBD12AB42}" srcOrd="3" destOrd="0" presId="urn:microsoft.com/office/officeart/2018/5/layout/IconCircleLabelList"/>
    <dgm:cxn modelId="{31D4A394-A395-450E-A2FB-65C1F63FB618}" type="presParOf" srcId="{F79ECB40-79F1-43C5-9495-3707044A3C8C}" destId="{63045014-9DC8-4822-82E6-4BDDF7AC29D4}" srcOrd="1" destOrd="0" presId="urn:microsoft.com/office/officeart/2018/5/layout/IconCircleLabelList"/>
    <dgm:cxn modelId="{4AED1C74-5CE3-4F0B-A9F3-A8059D3019F2}" type="presParOf" srcId="{F79ECB40-79F1-43C5-9495-3707044A3C8C}" destId="{A28B7C10-5AD0-4FC1-A976-F54D19034C79}" srcOrd="2" destOrd="0" presId="urn:microsoft.com/office/officeart/2018/5/layout/IconCircleLabelList"/>
    <dgm:cxn modelId="{59F9B76B-4AB1-4975-8949-1A65FE167C21}" type="presParOf" srcId="{A28B7C10-5AD0-4FC1-A976-F54D19034C79}" destId="{D7C273D4-C04E-4BFB-AD09-D7F415513179}" srcOrd="0" destOrd="0" presId="urn:microsoft.com/office/officeart/2018/5/layout/IconCircleLabelList"/>
    <dgm:cxn modelId="{ECFE5ABB-054A-4BA7-990A-693BF270063C}" type="presParOf" srcId="{A28B7C10-5AD0-4FC1-A976-F54D19034C79}" destId="{4F1DAD7C-7C0F-43B4-90B9-297AA186A42E}" srcOrd="1" destOrd="0" presId="urn:microsoft.com/office/officeart/2018/5/layout/IconCircleLabelList"/>
    <dgm:cxn modelId="{8F1057F6-3084-479F-9DCC-91D0C8FE4312}" type="presParOf" srcId="{A28B7C10-5AD0-4FC1-A976-F54D19034C79}" destId="{999F9985-9E66-484D-8AC1-12805081C9D7}" srcOrd="2" destOrd="0" presId="urn:microsoft.com/office/officeart/2018/5/layout/IconCircleLabelList"/>
    <dgm:cxn modelId="{F26E21B5-EA9A-4ADD-AB36-878F98DA5158}" type="presParOf" srcId="{A28B7C10-5AD0-4FC1-A976-F54D19034C79}" destId="{087A2BC1-8705-4CD9-962E-F9C768CE77E7}" srcOrd="3" destOrd="0" presId="urn:microsoft.com/office/officeart/2018/5/layout/IconCircleLabelList"/>
    <dgm:cxn modelId="{06B3809E-F173-4109-892B-0E09CB77FA92}" type="presParOf" srcId="{F79ECB40-79F1-43C5-9495-3707044A3C8C}" destId="{1CBDF2DB-B778-4352-985C-231CCC705415}" srcOrd="3" destOrd="0" presId="urn:microsoft.com/office/officeart/2018/5/layout/IconCircleLabelList"/>
    <dgm:cxn modelId="{7FF65FED-349E-40DD-8080-A9FC932F49AC}" type="presParOf" srcId="{F79ECB40-79F1-43C5-9495-3707044A3C8C}" destId="{69C5530D-8D8D-4442-9594-66F5579CAA76}" srcOrd="4" destOrd="0" presId="urn:microsoft.com/office/officeart/2018/5/layout/IconCircleLabelList"/>
    <dgm:cxn modelId="{A1BB6FA6-EEBD-456A-85E9-F07EFC2691EE}" type="presParOf" srcId="{69C5530D-8D8D-4442-9594-66F5579CAA76}" destId="{DCBA7B12-9643-44B7-AB56-1F88062815D3}" srcOrd="0" destOrd="0" presId="urn:microsoft.com/office/officeart/2018/5/layout/IconCircleLabelList"/>
    <dgm:cxn modelId="{D8C3732C-6346-4D50-8B3B-5F3B218F60EB}" type="presParOf" srcId="{69C5530D-8D8D-4442-9594-66F5579CAA76}" destId="{F46074EC-0ECB-4C73-A95F-D913DD5F30C4}" srcOrd="1" destOrd="0" presId="urn:microsoft.com/office/officeart/2018/5/layout/IconCircleLabelList"/>
    <dgm:cxn modelId="{735EDC06-6DF4-4C05-BAC6-FBA3EDF8303D}" type="presParOf" srcId="{69C5530D-8D8D-4442-9594-66F5579CAA76}" destId="{8C3DDD49-5E97-4F56-B885-A39A649D69D9}" srcOrd="2" destOrd="0" presId="urn:microsoft.com/office/officeart/2018/5/layout/IconCircleLabelList"/>
    <dgm:cxn modelId="{3878A925-5F10-4F09-8AB9-35DBBFFE6D26}" type="presParOf" srcId="{69C5530D-8D8D-4442-9594-66F5579CAA76}" destId="{6521FA75-F189-48C9-B849-36B891406602}" srcOrd="3" destOrd="0" presId="urn:microsoft.com/office/officeart/2018/5/layout/IconCircleLabelList"/>
    <dgm:cxn modelId="{689D4F0E-ECE8-493B-A109-6FB3517A0A7F}" type="presParOf" srcId="{F79ECB40-79F1-43C5-9495-3707044A3C8C}" destId="{937443EE-AC05-4414-B106-F900AEBA9F04}" srcOrd="5" destOrd="0" presId="urn:microsoft.com/office/officeart/2018/5/layout/IconCircleLabelList"/>
    <dgm:cxn modelId="{7A29B79B-EF64-430F-A144-CEB7973B53DE}" type="presParOf" srcId="{F79ECB40-79F1-43C5-9495-3707044A3C8C}" destId="{4EC62196-CB79-4677-B458-9E3D3CF45715}" srcOrd="6" destOrd="0" presId="urn:microsoft.com/office/officeart/2018/5/layout/IconCircleLabelList"/>
    <dgm:cxn modelId="{3401CF67-524F-4816-A0EF-89710AAC3471}" type="presParOf" srcId="{4EC62196-CB79-4677-B458-9E3D3CF45715}" destId="{62EE1D5C-59DD-49A8-998D-E6DCA5E72B68}" srcOrd="0" destOrd="0" presId="urn:microsoft.com/office/officeart/2018/5/layout/IconCircleLabelList"/>
    <dgm:cxn modelId="{A30613EE-C7FE-4B94-8C5F-8707A72A3DD6}" type="presParOf" srcId="{4EC62196-CB79-4677-B458-9E3D3CF45715}" destId="{C8C211B8-642E-4571-8E25-CFCF1906C55A}" srcOrd="1" destOrd="0" presId="urn:microsoft.com/office/officeart/2018/5/layout/IconCircleLabelList"/>
    <dgm:cxn modelId="{66687DDD-6216-4098-9698-CDC9D13EDBD1}" type="presParOf" srcId="{4EC62196-CB79-4677-B458-9E3D3CF45715}" destId="{F7DB44BD-ABC3-4B11-BB0C-53D7BB229BFA}" srcOrd="2" destOrd="0" presId="urn:microsoft.com/office/officeart/2018/5/layout/IconCircleLabelList"/>
    <dgm:cxn modelId="{3260D7B5-D72B-482B-9436-AE41F40D6E62}" type="presParOf" srcId="{4EC62196-CB79-4677-B458-9E3D3CF45715}" destId="{B2612912-0736-4479-A6A2-C9A5D5F2B4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68BC0-0408-417B-A513-EA522D937AD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AU"/>
        </a:p>
      </dgm:t>
    </dgm:pt>
    <dgm:pt modelId="{F2B9A1C0-14E1-4DE2-B3FC-24D19C985554}">
      <dgm:prSet phldrT="[Text]" custT="1"/>
      <dgm:spPr/>
      <dgm:t>
        <a:bodyPr/>
        <a:lstStyle/>
        <a:p>
          <a:r>
            <a:rPr lang="en-AU" sz="2400" dirty="0">
              <a:solidFill>
                <a:schemeClr val="bg1"/>
              </a:solidFill>
            </a:rPr>
            <a:t>Meaningful</a:t>
          </a:r>
          <a:r>
            <a:rPr lang="en-AU" sz="2400" dirty="0">
              <a:solidFill>
                <a:srgbClr val="FF0000"/>
              </a:solidFill>
            </a:rPr>
            <a:t> </a:t>
          </a:r>
          <a:r>
            <a:rPr lang="en-AU" sz="2400" dirty="0"/>
            <a:t>data supported by</a:t>
          </a:r>
          <a:br>
            <a:rPr lang="en-AU" sz="2400" dirty="0"/>
          </a:br>
          <a:r>
            <a:rPr lang="en-AU" sz="2400" dirty="0"/>
            <a:t>action learning</a:t>
          </a:r>
        </a:p>
        <a:p>
          <a:r>
            <a:rPr lang="en-AU" sz="2400" dirty="0"/>
            <a:t>(Clarity Consortium)</a:t>
          </a:r>
        </a:p>
      </dgm:t>
    </dgm:pt>
    <dgm:pt modelId="{84E54118-73D7-4B97-8B4E-3C4A460AB1FA}" type="parTrans" cxnId="{0591E905-0DDD-454B-A14D-4FB622AB5BFA}">
      <dgm:prSet/>
      <dgm:spPr/>
      <dgm:t>
        <a:bodyPr/>
        <a:lstStyle/>
        <a:p>
          <a:endParaRPr lang="en-AU"/>
        </a:p>
      </dgm:t>
    </dgm:pt>
    <dgm:pt modelId="{5F264117-4FB4-4CE3-A8E8-041E57158D5A}" type="sibTrans" cxnId="{0591E905-0DDD-454B-A14D-4FB622AB5BFA}">
      <dgm:prSet/>
      <dgm:spPr/>
      <dgm:t>
        <a:bodyPr/>
        <a:lstStyle/>
        <a:p>
          <a:endParaRPr lang="en-AU"/>
        </a:p>
      </dgm:t>
    </dgm:pt>
    <dgm:pt modelId="{7DB1DF8F-58A6-4832-9475-E418B9E13979}">
      <dgm:prSet phldrT="[Text]" custT="1"/>
      <dgm:spPr/>
      <dgm:t>
        <a:bodyPr/>
        <a:lstStyle/>
        <a:p>
          <a:r>
            <a:rPr lang="en-AU" sz="2400" dirty="0"/>
            <a:t>Practical tools and processes</a:t>
          </a:r>
        </a:p>
        <a:p>
          <a:r>
            <a:rPr lang="en-AU" sz="2400" dirty="0"/>
            <a:t>(CLCQ)</a:t>
          </a:r>
        </a:p>
      </dgm:t>
    </dgm:pt>
    <dgm:pt modelId="{B3691C1D-9226-4936-A8E2-D623F9808CFF}" type="parTrans" cxnId="{5975BE83-89F9-4B0D-BB32-56E45B12C4B1}">
      <dgm:prSet/>
      <dgm:spPr/>
      <dgm:t>
        <a:bodyPr/>
        <a:lstStyle/>
        <a:p>
          <a:endParaRPr lang="en-AU"/>
        </a:p>
      </dgm:t>
    </dgm:pt>
    <dgm:pt modelId="{4F592376-74E5-4932-A670-EAB5BA5A67FD}" type="sibTrans" cxnId="{5975BE83-89F9-4B0D-BB32-56E45B12C4B1}">
      <dgm:prSet/>
      <dgm:spPr/>
      <dgm:t>
        <a:bodyPr/>
        <a:lstStyle/>
        <a:p>
          <a:endParaRPr lang="en-AU"/>
        </a:p>
      </dgm:t>
    </dgm:pt>
    <dgm:pt modelId="{DD26C8F6-3671-4342-8AE5-DD90031CB1A7}">
      <dgm:prSet phldrT="[Text]" custT="1"/>
      <dgm:spPr/>
      <dgm:t>
        <a:bodyPr/>
        <a:lstStyle/>
        <a:p>
          <a:r>
            <a:rPr lang="en-AU" sz="2400" dirty="0"/>
            <a:t>Identify a problem or </a:t>
          </a:r>
          <a:r>
            <a:rPr lang="en-AU" sz="2400" dirty="0">
              <a:solidFill>
                <a:schemeClr val="bg1"/>
              </a:solidFill>
            </a:rPr>
            <a:t>opportunity to support better demand management – informed by </a:t>
          </a:r>
          <a:r>
            <a:rPr lang="en-AU" sz="2400" dirty="0"/>
            <a:t>data</a:t>
          </a:r>
        </a:p>
        <a:p>
          <a:r>
            <a:rPr lang="en-AU" sz="2400" dirty="0"/>
            <a:t>Trial new approaches </a:t>
          </a:r>
          <a:br>
            <a:rPr lang="en-AU" sz="2400" dirty="0"/>
          </a:br>
          <a:r>
            <a:rPr lang="en-AU" sz="2400" dirty="0"/>
            <a:t>using tools and processes</a:t>
          </a:r>
        </a:p>
        <a:p>
          <a:r>
            <a:rPr lang="en-AU" sz="2400" dirty="0"/>
            <a:t>(4 trial sites </a:t>
          </a:r>
          <a:br>
            <a:rPr lang="en-AU" sz="2400" dirty="0"/>
          </a:br>
          <a:r>
            <a:rPr lang="en-AU" sz="2400" dirty="0"/>
            <a:t>supported by 5 buddy sites)</a:t>
          </a:r>
        </a:p>
      </dgm:t>
    </dgm:pt>
    <dgm:pt modelId="{2DB34C85-CC90-4096-9D09-5E6553182C23}" type="parTrans" cxnId="{96CEC25F-80C4-4796-B044-2829747A14C1}">
      <dgm:prSet/>
      <dgm:spPr/>
      <dgm:t>
        <a:bodyPr/>
        <a:lstStyle/>
        <a:p>
          <a:endParaRPr lang="en-AU"/>
        </a:p>
      </dgm:t>
    </dgm:pt>
    <dgm:pt modelId="{36202B82-72EC-4B49-B3A9-9686EA6CE1D2}" type="sibTrans" cxnId="{96CEC25F-80C4-4796-B044-2829747A14C1}">
      <dgm:prSet/>
      <dgm:spPr/>
      <dgm:t>
        <a:bodyPr/>
        <a:lstStyle/>
        <a:p>
          <a:endParaRPr lang="en-AU"/>
        </a:p>
      </dgm:t>
    </dgm:pt>
    <dgm:pt modelId="{63317F4C-855B-4E79-BBCA-D0A1BFBF4A14}" type="pres">
      <dgm:prSet presAssocID="{81A68BC0-0408-417B-A513-EA522D937AD3}" presName="Name0" presStyleCnt="0">
        <dgm:presLayoutVars>
          <dgm:dir/>
          <dgm:resizeHandles val="exact"/>
        </dgm:presLayoutVars>
      </dgm:prSet>
      <dgm:spPr/>
    </dgm:pt>
    <dgm:pt modelId="{2FC0B538-FD9C-4BB2-A8D9-51DE3709E0C9}" type="pres">
      <dgm:prSet presAssocID="{F2B9A1C0-14E1-4DE2-B3FC-24D19C985554}" presName="node" presStyleLbl="node1" presStyleIdx="0" presStyleCnt="3" custScaleY="106911" custRadScaleRad="114578" custRadScaleInc="-81425">
        <dgm:presLayoutVars>
          <dgm:bulletEnabled val="1"/>
        </dgm:presLayoutVars>
      </dgm:prSet>
      <dgm:spPr/>
    </dgm:pt>
    <dgm:pt modelId="{B16EB3B1-0C7A-4514-9BDA-122270C15BD4}" type="pres">
      <dgm:prSet presAssocID="{5F264117-4FB4-4CE3-A8E8-041E57158D5A}" presName="sibTrans" presStyleLbl="sibTrans2D1" presStyleIdx="0" presStyleCnt="3" custScaleX="160530"/>
      <dgm:spPr/>
    </dgm:pt>
    <dgm:pt modelId="{E5F9F74E-E2B7-47DE-A681-3729C96ED167}" type="pres">
      <dgm:prSet presAssocID="{5F264117-4FB4-4CE3-A8E8-041E57158D5A}" presName="connectorText" presStyleLbl="sibTrans2D1" presStyleIdx="0" presStyleCnt="3"/>
      <dgm:spPr/>
    </dgm:pt>
    <dgm:pt modelId="{F8499E07-FD17-4910-B5C9-B9E2A77E3A8E}" type="pres">
      <dgm:prSet presAssocID="{7DB1DF8F-58A6-4832-9475-E418B9E13979}" presName="node" presStyleLbl="node1" presStyleIdx="1" presStyleCnt="3" custScaleY="97795" custRadScaleRad="114632" custRadScaleInc="-120513">
        <dgm:presLayoutVars>
          <dgm:bulletEnabled val="1"/>
        </dgm:presLayoutVars>
      </dgm:prSet>
      <dgm:spPr/>
    </dgm:pt>
    <dgm:pt modelId="{E639CC41-508E-4719-BD35-7823DB151535}" type="pres">
      <dgm:prSet presAssocID="{4F592376-74E5-4932-A670-EAB5BA5A67FD}" presName="sibTrans" presStyleLbl="sibTrans2D1" presStyleIdx="1" presStyleCnt="3"/>
      <dgm:spPr/>
    </dgm:pt>
    <dgm:pt modelId="{1194BF0E-85D8-4F68-8126-FFB491DF2922}" type="pres">
      <dgm:prSet presAssocID="{4F592376-74E5-4932-A670-EAB5BA5A67FD}" presName="connectorText" presStyleLbl="sibTrans2D1" presStyleIdx="1" presStyleCnt="3"/>
      <dgm:spPr/>
    </dgm:pt>
    <dgm:pt modelId="{825B0DA7-5DD3-4098-A50A-3BD3C7CE43FD}" type="pres">
      <dgm:prSet presAssocID="{DD26C8F6-3671-4342-8AE5-DD90031CB1A7}" presName="node" presStyleLbl="node1" presStyleIdx="2" presStyleCnt="3" custScaleX="224614" custScaleY="238147" custRadScaleRad="52687" custRadScaleInc="-74975">
        <dgm:presLayoutVars>
          <dgm:bulletEnabled val="1"/>
        </dgm:presLayoutVars>
      </dgm:prSet>
      <dgm:spPr/>
    </dgm:pt>
    <dgm:pt modelId="{801096AD-DA4D-439B-ADCC-975DE33E23F1}" type="pres">
      <dgm:prSet presAssocID="{36202B82-72EC-4B49-B3A9-9686EA6CE1D2}" presName="sibTrans" presStyleLbl="sibTrans2D1" presStyleIdx="2" presStyleCnt="3"/>
      <dgm:spPr/>
    </dgm:pt>
    <dgm:pt modelId="{0B0A74F4-54B7-46BE-9961-C9259E93204E}" type="pres">
      <dgm:prSet presAssocID="{36202B82-72EC-4B49-B3A9-9686EA6CE1D2}" presName="connectorText" presStyleLbl="sibTrans2D1" presStyleIdx="2" presStyleCnt="3"/>
      <dgm:spPr/>
    </dgm:pt>
  </dgm:ptLst>
  <dgm:cxnLst>
    <dgm:cxn modelId="{0591E905-0DDD-454B-A14D-4FB622AB5BFA}" srcId="{81A68BC0-0408-417B-A513-EA522D937AD3}" destId="{F2B9A1C0-14E1-4DE2-B3FC-24D19C985554}" srcOrd="0" destOrd="0" parTransId="{84E54118-73D7-4B97-8B4E-3C4A460AB1FA}" sibTransId="{5F264117-4FB4-4CE3-A8E8-041E57158D5A}"/>
    <dgm:cxn modelId="{C1D8E313-03C4-4ACE-9C4F-62A0DE14E002}" type="presOf" srcId="{36202B82-72EC-4B49-B3A9-9686EA6CE1D2}" destId="{801096AD-DA4D-439B-ADCC-975DE33E23F1}" srcOrd="0" destOrd="0" presId="urn:microsoft.com/office/officeart/2005/8/layout/cycle7"/>
    <dgm:cxn modelId="{83B6F21D-C187-451B-9B6B-306A09C2DEE7}" type="presOf" srcId="{5F264117-4FB4-4CE3-A8E8-041E57158D5A}" destId="{B16EB3B1-0C7A-4514-9BDA-122270C15BD4}" srcOrd="0" destOrd="0" presId="urn:microsoft.com/office/officeart/2005/8/layout/cycle7"/>
    <dgm:cxn modelId="{2B9E2024-0699-413C-A9BB-0FE04C94EE67}" type="presOf" srcId="{81A68BC0-0408-417B-A513-EA522D937AD3}" destId="{63317F4C-855B-4E79-BBCA-D0A1BFBF4A14}" srcOrd="0" destOrd="0" presId="urn:microsoft.com/office/officeart/2005/8/layout/cycle7"/>
    <dgm:cxn modelId="{89BA2429-0AA1-4F1E-916F-CC406C9E25E7}" type="presOf" srcId="{4F592376-74E5-4932-A670-EAB5BA5A67FD}" destId="{E639CC41-508E-4719-BD35-7823DB151535}" srcOrd="0" destOrd="0" presId="urn:microsoft.com/office/officeart/2005/8/layout/cycle7"/>
    <dgm:cxn modelId="{EF2C0E2A-E684-4829-B17B-F7A2E33FDCB8}" type="presOf" srcId="{7DB1DF8F-58A6-4832-9475-E418B9E13979}" destId="{F8499E07-FD17-4910-B5C9-B9E2A77E3A8E}" srcOrd="0" destOrd="0" presId="urn:microsoft.com/office/officeart/2005/8/layout/cycle7"/>
    <dgm:cxn modelId="{BC24F12A-516B-44A5-9140-6686557527BB}" type="presOf" srcId="{5F264117-4FB4-4CE3-A8E8-041E57158D5A}" destId="{E5F9F74E-E2B7-47DE-A681-3729C96ED167}" srcOrd="1" destOrd="0" presId="urn:microsoft.com/office/officeart/2005/8/layout/cycle7"/>
    <dgm:cxn modelId="{96CEC25F-80C4-4796-B044-2829747A14C1}" srcId="{81A68BC0-0408-417B-A513-EA522D937AD3}" destId="{DD26C8F6-3671-4342-8AE5-DD90031CB1A7}" srcOrd="2" destOrd="0" parTransId="{2DB34C85-CC90-4096-9D09-5E6553182C23}" sibTransId="{36202B82-72EC-4B49-B3A9-9686EA6CE1D2}"/>
    <dgm:cxn modelId="{5975BE83-89F9-4B0D-BB32-56E45B12C4B1}" srcId="{81A68BC0-0408-417B-A513-EA522D937AD3}" destId="{7DB1DF8F-58A6-4832-9475-E418B9E13979}" srcOrd="1" destOrd="0" parTransId="{B3691C1D-9226-4936-A8E2-D623F9808CFF}" sibTransId="{4F592376-74E5-4932-A670-EAB5BA5A67FD}"/>
    <dgm:cxn modelId="{01BA7A93-FDBB-4DD7-B408-5029B5FF3381}" type="presOf" srcId="{36202B82-72EC-4B49-B3A9-9686EA6CE1D2}" destId="{0B0A74F4-54B7-46BE-9961-C9259E93204E}" srcOrd="1" destOrd="0" presId="urn:microsoft.com/office/officeart/2005/8/layout/cycle7"/>
    <dgm:cxn modelId="{FC0FA596-90E2-4B31-A839-591714EB3321}" type="presOf" srcId="{DD26C8F6-3671-4342-8AE5-DD90031CB1A7}" destId="{825B0DA7-5DD3-4098-A50A-3BD3C7CE43FD}" srcOrd="0" destOrd="0" presId="urn:microsoft.com/office/officeart/2005/8/layout/cycle7"/>
    <dgm:cxn modelId="{691454AF-1921-4AE1-B042-8F60C30E3239}" type="presOf" srcId="{F2B9A1C0-14E1-4DE2-B3FC-24D19C985554}" destId="{2FC0B538-FD9C-4BB2-A8D9-51DE3709E0C9}" srcOrd="0" destOrd="0" presId="urn:microsoft.com/office/officeart/2005/8/layout/cycle7"/>
    <dgm:cxn modelId="{4AD38BD8-9E2E-4ECB-B7F7-11FC5733C6C2}" type="presOf" srcId="{4F592376-74E5-4932-A670-EAB5BA5A67FD}" destId="{1194BF0E-85D8-4F68-8126-FFB491DF2922}" srcOrd="1" destOrd="0" presId="urn:microsoft.com/office/officeart/2005/8/layout/cycle7"/>
    <dgm:cxn modelId="{A000949D-011D-4E52-BF8E-FDDD757B82EA}" type="presParOf" srcId="{63317F4C-855B-4E79-BBCA-D0A1BFBF4A14}" destId="{2FC0B538-FD9C-4BB2-A8D9-51DE3709E0C9}" srcOrd="0" destOrd="0" presId="urn:microsoft.com/office/officeart/2005/8/layout/cycle7"/>
    <dgm:cxn modelId="{21527ADD-8135-42BE-B471-512AC4FF411C}" type="presParOf" srcId="{63317F4C-855B-4E79-BBCA-D0A1BFBF4A14}" destId="{B16EB3B1-0C7A-4514-9BDA-122270C15BD4}" srcOrd="1" destOrd="0" presId="urn:microsoft.com/office/officeart/2005/8/layout/cycle7"/>
    <dgm:cxn modelId="{60EDFDB5-68A2-43A6-85F3-1914680049F9}" type="presParOf" srcId="{B16EB3B1-0C7A-4514-9BDA-122270C15BD4}" destId="{E5F9F74E-E2B7-47DE-A681-3729C96ED167}" srcOrd="0" destOrd="0" presId="urn:microsoft.com/office/officeart/2005/8/layout/cycle7"/>
    <dgm:cxn modelId="{8FABF9B5-3A07-4DB8-8376-4BDFABBF33C4}" type="presParOf" srcId="{63317F4C-855B-4E79-BBCA-D0A1BFBF4A14}" destId="{F8499E07-FD17-4910-B5C9-B9E2A77E3A8E}" srcOrd="2" destOrd="0" presId="urn:microsoft.com/office/officeart/2005/8/layout/cycle7"/>
    <dgm:cxn modelId="{6703AC92-37D8-49AC-81CE-882F086594DB}" type="presParOf" srcId="{63317F4C-855B-4E79-BBCA-D0A1BFBF4A14}" destId="{E639CC41-508E-4719-BD35-7823DB151535}" srcOrd="3" destOrd="0" presId="urn:microsoft.com/office/officeart/2005/8/layout/cycle7"/>
    <dgm:cxn modelId="{681A86AF-29FC-49B7-B745-69FE21BE7B6E}" type="presParOf" srcId="{E639CC41-508E-4719-BD35-7823DB151535}" destId="{1194BF0E-85D8-4F68-8126-FFB491DF2922}" srcOrd="0" destOrd="0" presId="urn:microsoft.com/office/officeart/2005/8/layout/cycle7"/>
    <dgm:cxn modelId="{663958BA-256A-4CA7-B4CF-5A07D6FBC7AD}" type="presParOf" srcId="{63317F4C-855B-4E79-BBCA-D0A1BFBF4A14}" destId="{825B0DA7-5DD3-4098-A50A-3BD3C7CE43FD}" srcOrd="4" destOrd="0" presId="urn:microsoft.com/office/officeart/2005/8/layout/cycle7"/>
    <dgm:cxn modelId="{5C3F6CF8-3888-4F62-B634-CCDE9F9EE6BD}" type="presParOf" srcId="{63317F4C-855B-4E79-BBCA-D0A1BFBF4A14}" destId="{801096AD-DA4D-439B-ADCC-975DE33E23F1}" srcOrd="5" destOrd="0" presId="urn:microsoft.com/office/officeart/2005/8/layout/cycle7"/>
    <dgm:cxn modelId="{A1769133-A1F7-40B7-8A2F-A88B3B909011}" type="presParOf" srcId="{801096AD-DA4D-439B-ADCC-975DE33E23F1}" destId="{0B0A74F4-54B7-46BE-9961-C9259E93204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68BC0-0408-417B-A513-EA522D937AD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AU"/>
        </a:p>
      </dgm:t>
    </dgm:pt>
    <dgm:pt modelId="{63317F4C-855B-4E79-BBCA-D0A1BFBF4A14}" type="pres">
      <dgm:prSet presAssocID="{81A68BC0-0408-417B-A513-EA522D937AD3}" presName="Name0" presStyleCnt="0">
        <dgm:presLayoutVars>
          <dgm:dir/>
          <dgm:resizeHandles val="exact"/>
        </dgm:presLayoutVars>
      </dgm:prSet>
      <dgm:spPr/>
    </dgm:pt>
  </dgm:ptLst>
  <dgm:cxnLst>
    <dgm:cxn modelId="{2B9E2024-0699-413C-A9BB-0FE04C94EE67}" type="presOf" srcId="{81A68BC0-0408-417B-A513-EA522D937AD3}" destId="{63317F4C-855B-4E79-BBCA-D0A1BFBF4A1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52B73-E965-49C9-8633-E26E9C1D34D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AFDDF610-62F8-42BF-A2F3-4FFA8FF0EEB4}">
      <dgm:prSet phldrT="[Text]" custT="1"/>
      <dgm:spPr/>
      <dgm:t>
        <a:bodyPr/>
        <a:lstStyle/>
        <a:p>
          <a:r>
            <a:rPr lang="en-AU" sz="1800" b="1" dirty="0"/>
            <a:t>Problem statement </a:t>
          </a:r>
        </a:p>
        <a:p>
          <a:r>
            <a:rPr lang="en-AU" sz="1300" dirty="0"/>
            <a:t>e.g. preventable repeat appointments being made due to clients being ill prepared</a:t>
          </a:r>
        </a:p>
      </dgm:t>
    </dgm:pt>
    <dgm:pt modelId="{0C2C1571-1D2B-4F52-98E8-1B38C3D120BA}" type="parTrans" cxnId="{5F886001-4B0C-4ED2-B866-8E659F27D2DA}">
      <dgm:prSet/>
      <dgm:spPr/>
      <dgm:t>
        <a:bodyPr/>
        <a:lstStyle/>
        <a:p>
          <a:endParaRPr lang="en-AU"/>
        </a:p>
      </dgm:t>
    </dgm:pt>
    <dgm:pt modelId="{AF1FCE04-4B0A-44C8-97A2-4E4D8B2F5AE0}" type="sibTrans" cxnId="{5F886001-4B0C-4ED2-B866-8E659F27D2DA}">
      <dgm:prSet/>
      <dgm:spPr/>
      <dgm:t>
        <a:bodyPr/>
        <a:lstStyle/>
        <a:p>
          <a:endParaRPr lang="en-AU"/>
        </a:p>
      </dgm:t>
    </dgm:pt>
    <dgm:pt modelId="{EA735B4D-3725-410B-B3B8-3CC2E77C6D57}">
      <dgm:prSet phldrT="[Text]" custT="1"/>
      <dgm:spPr/>
      <dgm:t>
        <a:bodyPr/>
        <a:lstStyle/>
        <a:p>
          <a:r>
            <a:rPr lang="en-AU" sz="1800" b="1" dirty="0"/>
            <a:t>Measurable objectives </a:t>
          </a:r>
        </a:p>
        <a:p>
          <a:r>
            <a:rPr lang="en-AU" sz="1300" dirty="0"/>
            <a:t>e.g. reduce # of preventable repeat appointments</a:t>
          </a:r>
        </a:p>
      </dgm:t>
    </dgm:pt>
    <dgm:pt modelId="{611BAF3E-60D5-438B-89CD-331EB5804C40}" type="parTrans" cxnId="{339C6EF4-9795-4FDE-8269-FBB8CA618F39}">
      <dgm:prSet/>
      <dgm:spPr/>
      <dgm:t>
        <a:bodyPr/>
        <a:lstStyle/>
        <a:p>
          <a:endParaRPr lang="en-AU"/>
        </a:p>
      </dgm:t>
    </dgm:pt>
    <dgm:pt modelId="{B3FB8C75-7AF1-400F-A2C1-6C41D21137CA}" type="sibTrans" cxnId="{339C6EF4-9795-4FDE-8269-FBB8CA618F39}">
      <dgm:prSet/>
      <dgm:spPr/>
      <dgm:t>
        <a:bodyPr/>
        <a:lstStyle/>
        <a:p>
          <a:endParaRPr lang="en-AU"/>
        </a:p>
      </dgm:t>
    </dgm:pt>
    <dgm:pt modelId="{B8DF39B7-C884-42ED-AEF7-836C24E58679}">
      <dgm:prSet phldrT="[Text]" custT="1"/>
      <dgm:spPr/>
      <dgm:t>
        <a:bodyPr/>
        <a:lstStyle/>
        <a:p>
          <a:r>
            <a:rPr lang="en-AU" sz="1800" b="1" dirty="0"/>
            <a:t>Evidence sources</a:t>
          </a:r>
        </a:p>
        <a:p>
          <a:r>
            <a:rPr lang="en-AU" sz="1300" dirty="0"/>
            <a:t>e.g. new data collection - reason for repeat appointment</a:t>
          </a:r>
        </a:p>
      </dgm:t>
    </dgm:pt>
    <dgm:pt modelId="{9D925735-842C-4618-B119-7B43C12700E2}" type="parTrans" cxnId="{C833FF15-C3B9-4517-8ECC-BEA8D3C06154}">
      <dgm:prSet/>
      <dgm:spPr/>
      <dgm:t>
        <a:bodyPr/>
        <a:lstStyle/>
        <a:p>
          <a:endParaRPr lang="en-AU"/>
        </a:p>
      </dgm:t>
    </dgm:pt>
    <dgm:pt modelId="{FB2B810E-E7C5-4B03-B82F-0A74DB7A522E}" type="sibTrans" cxnId="{C833FF15-C3B9-4517-8ECC-BEA8D3C06154}">
      <dgm:prSet/>
      <dgm:spPr/>
      <dgm:t>
        <a:bodyPr/>
        <a:lstStyle/>
        <a:p>
          <a:endParaRPr lang="en-AU"/>
        </a:p>
      </dgm:t>
    </dgm:pt>
    <dgm:pt modelId="{14589E68-2AAD-44B7-AB35-DD11FAB751ED}">
      <dgm:prSet phldrT="[Text]" custT="1"/>
      <dgm:spPr/>
      <dgm:t>
        <a:bodyPr/>
        <a:lstStyle/>
        <a:p>
          <a:r>
            <a:rPr lang="en-AU" sz="1800" b="1" dirty="0"/>
            <a:t>Impact measures</a:t>
          </a:r>
        </a:p>
        <a:p>
          <a:r>
            <a:rPr lang="en-AU" sz="1300" dirty="0"/>
            <a:t>e.g. # and % of repeat appointments booked because client ill prepared</a:t>
          </a:r>
        </a:p>
      </dgm:t>
    </dgm:pt>
    <dgm:pt modelId="{F58C50CE-6254-4E3B-884D-0E63FD38F4A0}" type="parTrans" cxnId="{B17053EB-F387-4043-B0F0-A85D5AE3A189}">
      <dgm:prSet/>
      <dgm:spPr/>
      <dgm:t>
        <a:bodyPr/>
        <a:lstStyle/>
        <a:p>
          <a:endParaRPr lang="en-AU"/>
        </a:p>
      </dgm:t>
    </dgm:pt>
    <dgm:pt modelId="{5B8FFC28-691D-4924-A1AF-84757E9D86BC}" type="sibTrans" cxnId="{B17053EB-F387-4043-B0F0-A85D5AE3A189}">
      <dgm:prSet/>
      <dgm:spPr/>
      <dgm:t>
        <a:bodyPr/>
        <a:lstStyle/>
        <a:p>
          <a:endParaRPr lang="en-AU"/>
        </a:p>
      </dgm:t>
    </dgm:pt>
    <dgm:pt modelId="{4AB411D6-25FE-4C9B-8660-58D380EFB07F}">
      <dgm:prSet phldrT="[Text]" custT="1"/>
      <dgm:spPr/>
      <dgm:t>
        <a:bodyPr/>
        <a:lstStyle/>
        <a:p>
          <a:r>
            <a:rPr lang="en-AU" sz="1800" b="1" dirty="0"/>
            <a:t>Collect evidence and review</a:t>
          </a:r>
        </a:p>
        <a:p>
          <a:r>
            <a:rPr lang="en-AU" sz="1300" dirty="0"/>
            <a:t>e.g. did we succeed? </a:t>
          </a:r>
        </a:p>
      </dgm:t>
    </dgm:pt>
    <dgm:pt modelId="{51C1BF98-2F5D-44C9-BF03-85CE4F6713EC}" type="parTrans" cxnId="{82EE3F8E-920B-4725-8A05-607D9426D686}">
      <dgm:prSet/>
      <dgm:spPr/>
      <dgm:t>
        <a:bodyPr/>
        <a:lstStyle/>
        <a:p>
          <a:endParaRPr lang="en-AU"/>
        </a:p>
      </dgm:t>
    </dgm:pt>
    <dgm:pt modelId="{0C3FB802-6FE2-4344-A629-96242F61D625}" type="sibTrans" cxnId="{82EE3F8E-920B-4725-8A05-607D9426D686}">
      <dgm:prSet/>
      <dgm:spPr/>
      <dgm:t>
        <a:bodyPr/>
        <a:lstStyle/>
        <a:p>
          <a:endParaRPr lang="en-AU"/>
        </a:p>
      </dgm:t>
    </dgm:pt>
    <dgm:pt modelId="{EFF4E3DE-5FD6-49A6-9700-D3FF60F1D04C}" type="pres">
      <dgm:prSet presAssocID="{7AA52B73-E965-49C9-8633-E26E9C1D34D0}" presName="cycle" presStyleCnt="0">
        <dgm:presLayoutVars>
          <dgm:dir/>
          <dgm:resizeHandles val="exact"/>
        </dgm:presLayoutVars>
      </dgm:prSet>
      <dgm:spPr/>
    </dgm:pt>
    <dgm:pt modelId="{2E7324E5-F0E9-44BC-A1F2-35719A88533B}" type="pres">
      <dgm:prSet presAssocID="{AFDDF610-62F8-42BF-A2F3-4FFA8FF0EEB4}" presName="node" presStyleLbl="node1" presStyleIdx="0" presStyleCnt="5" custScaleX="98080" custScaleY="147417">
        <dgm:presLayoutVars>
          <dgm:bulletEnabled val="1"/>
        </dgm:presLayoutVars>
      </dgm:prSet>
      <dgm:spPr/>
    </dgm:pt>
    <dgm:pt modelId="{5298DA9A-2B30-404C-B938-7C89C53DD2CC}" type="pres">
      <dgm:prSet presAssocID="{AFDDF610-62F8-42BF-A2F3-4FFA8FF0EEB4}" presName="spNode" presStyleCnt="0"/>
      <dgm:spPr/>
    </dgm:pt>
    <dgm:pt modelId="{11EBE3FB-77EB-4235-8AE1-FAA0942958AF}" type="pres">
      <dgm:prSet presAssocID="{AF1FCE04-4B0A-44C8-97A2-4E4D8B2F5AE0}" presName="sibTrans" presStyleLbl="sibTrans1D1" presStyleIdx="0" presStyleCnt="5"/>
      <dgm:spPr/>
    </dgm:pt>
    <dgm:pt modelId="{4260CD15-FF23-4D9A-A8B4-734E30A05C50}" type="pres">
      <dgm:prSet presAssocID="{EA735B4D-3725-410B-B3B8-3CC2E77C6D57}" presName="node" presStyleLbl="node1" presStyleIdx="1" presStyleCnt="5" custScaleX="98129" custScaleY="163906">
        <dgm:presLayoutVars>
          <dgm:bulletEnabled val="1"/>
        </dgm:presLayoutVars>
      </dgm:prSet>
      <dgm:spPr/>
    </dgm:pt>
    <dgm:pt modelId="{83D23551-4BA9-4930-A46B-1FEEE7890652}" type="pres">
      <dgm:prSet presAssocID="{EA735B4D-3725-410B-B3B8-3CC2E77C6D57}" presName="spNode" presStyleCnt="0"/>
      <dgm:spPr/>
    </dgm:pt>
    <dgm:pt modelId="{76FF5844-063B-4E64-B9E7-472720110F7F}" type="pres">
      <dgm:prSet presAssocID="{B3FB8C75-7AF1-400F-A2C1-6C41D21137CA}" presName="sibTrans" presStyleLbl="sibTrans1D1" presStyleIdx="1" presStyleCnt="5"/>
      <dgm:spPr/>
    </dgm:pt>
    <dgm:pt modelId="{BD6E3D72-F9DE-4334-A597-8311D1F1585D}" type="pres">
      <dgm:prSet presAssocID="{B8DF39B7-C884-42ED-AEF7-836C24E58679}" presName="node" presStyleLbl="node1" presStyleIdx="2" presStyleCnt="5" custScaleX="99419" custScaleY="171712" custRadScaleRad="102556" custRadScaleInc="-115">
        <dgm:presLayoutVars>
          <dgm:bulletEnabled val="1"/>
        </dgm:presLayoutVars>
      </dgm:prSet>
      <dgm:spPr/>
    </dgm:pt>
    <dgm:pt modelId="{13C93A4E-8FBD-4206-97B6-0FFC04EC52BF}" type="pres">
      <dgm:prSet presAssocID="{B8DF39B7-C884-42ED-AEF7-836C24E58679}" presName="spNode" presStyleCnt="0"/>
      <dgm:spPr/>
    </dgm:pt>
    <dgm:pt modelId="{4E8BB52B-A4B9-457F-A0BB-8FC153E2BD38}" type="pres">
      <dgm:prSet presAssocID="{FB2B810E-E7C5-4B03-B82F-0A74DB7A522E}" presName="sibTrans" presStyleLbl="sibTrans1D1" presStyleIdx="2" presStyleCnt="5"/>
      <dgm:spPr/>
    </dgm:pt>
    <dgm:pt modelId="{61341B66-5F8B-4F3E-A181-568AF02A8F11}" type="pres">
      <dgm:prSet presAssocID="{14589E68-2AAD-44B7-AB35-DD11FAB751ED}" presName="node" presStyleLbl="node1" presStyleIdx="3" presStyleCnt="5" custScaleX="101668" custScaleY="167522">
        <dgm:presLayoutVars>
          <dgm:bulletEnabled val="1"/>
        </dgm:presLayoutVars>
      </dgm:prSet>
      <dgm:spPr/>
    </dgm:pt>
    <dgm:pt modelId="{F915246F-A8C3-45CC-B342-3734B7C96A9C}" type="pres">
      <dgm:prSet presAssocID="{14589E68-2AAD-44B7-AB35-DD11FAB751ED}" presName="spNode" presStyleCnt="0"/>
      <dgm:spPr/>
    </dgm:pt>
    <dgm:pt modelId="{CF1825BE-8908-436C-89A3-6E936B1DE2B4}" type="pres">
      <dgm:prSet presAssocID="{5B8FFC28-691D-4924-A1AF-84757E9D86BC}" presName="sibTrans" presStyleLbl="sibTrans1D1" presStyleIdx="3" presStyleCnt="5"/>
      <dgm:spPr/>
    </dgm:pt>
    <dgm:pt modelId="{67824F15-1670-4B45-8F6E-738DD79CFA61}" type="pres">
      <dgm:prSet presAssocID="{4AB411D6-25FE-4C9B-8660-58D380EFB07F}" presName="node" presStyleLbl="node1" presStyleIdx="4" presStyleCnt="5" custScaleX="91867" custScaleY="159800">
        <dgm:presLayoutVars>
          <dgm:bulletEnabled val="1"/>
        </dgm:presLayoutVars>
      </dgm:prSet>
      <dgm:spPr/>
    </dgm:pt>
    <dgm:pt modelId="{62C1C8B5-8B5C-406C-B47A-E6EE027F91A7}" type="pres">
      <dgm:prSet presAssocID="{4AB411D6-25FE-4C9B-8660-58D380EFB07F}" presName="spNode" presStyleCnt="0"/>
      <dgm:spPr/>
    </dgm:pt>
    <dgm:pt modelId="{0ED6A2D9-45BC-4CBD-84DE-7EF3AA968CB6}" type="pres">
      <dgm:prSet presAssocID="{0C3FB802-6FE2-4344-A629-96242F61D625}" presName="sibTrans" presStyleLbl="sibTrans1D1" presStyleIdx="4" presStyleCnt="5"/>
      <dgm:spPr/>
    </dgm:pt>
  </dgm:ptLst>
  <dgm:cxnLst>
    <dgm:cxn modelId="{5F886001-4B0C-4ED2-B866-8E659F27D2DA}" srcId="{7AA52B73-E965-49C9-8633-E26E9C1D34D0}" destId="{AFDDF610-62F8-42BF-A2F3-4FFA8FF0EEB4}" srcOrd="0" destOrd="0" parTransId="{0C2C1571-1D2B-4F52-98E8-1B38C3D120BA}" sibTransId="{AF1FCE04-4B0A-44C8-97A2-4E4D8B2F5AE0}"/>
    <dgm:cxn modelId="{BD600805-8351-4B73-9F02-DE8A24B53241}" type="presOf" srcId="{14589E68-2AAD-44B7-AB35-DD11FAB751ED}" destId="{61341B66-5F8B-4F3E-A181-568AF02A8F11}" srcOrd="0" destOrd="0" presId="urn:microsoft.com/office/officeart/2005/8/layout/cycle5"/>
    <dgm:cxn modelId="{37ACA514-A364-48CE-9FA5-31FED9238111}" type="presOf" srcId="{B8DF39B7-C884-42ED-AEF7-836C24E58679}" destId="{BD6E3D72-F9DE-4334-A597-8311D1F1585D}" srcOrd="0" destOrd="0" presId="urn:microsoft.com/office/officeart/2005/8/layout/cycle5"/>
    <dgm:cxn modelId="{C833FF15-C3B9-4517-8ECC-BEA8D3C06154}" srcId="{7AA52B73-E965-49C9-8633-E26E9C1D34D0}" destId="{B8DF39B7-C884-42ED-AEF7-836C24E58679}" srcOrd="2" destOrd="0" parTransId="{9D925735-842C-4618-B119-7B43C12700E2}" sibTransId="{FB2B810E-E7C5-4B03-B82F-0A74DB7A522E}"/>
    <dgm:cxn modelId="{23A8812B-B7AE-4AFC-8A4B-C6652212BBF1}" type="presOf" srcId="{AF1FCE04-4B0A-44C8-97A2-4E4D8B2F5AE0}" destId="{11EBE3FB-77EB-4235-8AE1-FAA0942958AF}" srcOrd="0" destOrd="0" presId="urn:microsoft.com/office/officeart/2005/8/layout/cycle5"/>
    <dgm:cxn modelId="{EA639A6D-0EA9-4DF4-97FC-B4968E06F924}" type="presOf" srcId="{7AA52B73-E965-49C9-8633-E26E9C1D34D0}" destId="{EFF4E3DE-5FD6-49A6-9700-D3FF60F1D04C}" srcOrd="0" destOrd="0" presId="urn:microsoft.com/office/officeart/2005/8/layout/cycle5"/>
    <dgm:cxn modelId="{81EF6A57-D1D0-4F8C-BC88-FB130C8AC778}" type="presOf" srcId="{B3FB8C75-7AF1-400F-A2C1-6C41D21137CA}" destId="{76FF5844-063B-4E64-B9E7-472720110F7F}" srcOrd="0" destOrd="0" presId="urn:microsoft.com/office/officeart/2005/8/layout/cycle5"/>
    <dgm:cxn modelId="{82EE3F8E-920B-4725-8A05-607D9426D686}" srcId="{7AA52B73-E965-49C9-8633-E26E9C1D34D0}" destId="{4AB411D6-25FE-4C9B-8660-58D380EFB07F}" srcOrd="4" destOrd="0" parTransId="{51C1BF98-2F5D-44C9-BF03-85CE4F6713EC}" sibTransId="{0C3FB802-6FE2-4344-A629-96242F61D625}"/>
    <dgm:cxn modelId="{18E3ACAE-F685-42D4-948C-137CA0A374F6}" type="presOf" srcId="{AFDDF610-62F8-42BF-A2F3-4FFA8FF0EEB4}" destId="{2E7324E5-F0E9-44BC-A1F2-35719A88533B}" srcOrd="0" destOrd="0" presId="urn:microsoft.com/office/officeart/2005/8/layout/cycle5"/>
    <dgm:cxn modelId="{D353FAB8-4713-4B6E-9C62-AC7908ED9A4C}" type="presOf" srcId="{EA735B4D-3725-410B-B3B8-3CC2E77C6D57}" destId="{4260CD15-FF23-4D9A-A8B4-734E30A05C50}" srcOrd="0" destOrd="0" presId="urn:microsoft.com/office/officeart/2005/8/layout/cycle5"/>
    <dgm:cxn modelId="{440CABB9-5C02-42F5-8A42-0D6676D1288F}" type="presOf" srcId="{FB2B810E-E7C5-4B03-B82F-0A74DB7A522E}" destId="{4E8BB52B-A4B9-457F-A0BB-8FC153E2BD38}" srcOrd="0" destOrd="0" presId="urn:microsoft.com/office/officeart/2005/8/layout/cycle5"/>
    <dgm:cxn modelId="{620175BE-2494-4156-9955-C7A748AA8290}" type="presOf" srcId="{4AB411D6-25FE-4C9B-8660-58D380EFB07F}" destId="{67824F15-1670-4B45-8F6E-738DD79CFA61}" srcOrd="0" destOrd="0" presId="urn:microsoft.com/office/officeart/2005/8/layout/cycle5"/>
    <dgm:cxn modelId="{9DB0F7E9-7CBD-4958-AAD0-1DF48F443338}" type="presOf" srcId="{5B8FFC28-691D-4924-A1AF-84757E9D86BC}" destId="{CF1825BE-8908-436C-89A3-6E936B1DE2B4}" srcOrd="0" destOrd="0" presId="urn:microsoft.com/office/officeart/2005/8/layout/cycle5"/>
    <dgm:cxn modelId="{B17053EB-F387-4043-B0F0-A85D5AE3A189}" srcId="{7AA52B73-E965-49C9-8633-E26E9C1D34D0}" destId="{14589E68-2AAD-44B7-AB35-DD11FAB751ED}" srcOrd="3" destOrd="0" parTransId="{F58C50CE-6254-4E3B-884D-0E63FD38F4A0}" sibTransId="{5B8FFC28-691D-4924-A1AF-84757E9D86BC}"/>
    <dgm:cxn modelId="{339C6EF4-9795-4FDE-8269-FBB8CA618F39}" srcId="{7AA52B73-E965-49C9-8633-E26E9C1D34D0}" destId="{EA735B4D-3725-410B-B3B8-3CC2E77C6D57}" srcOrd="1" destOrd="0" parTransId="{611BAF3E-60D5-438B-89CD-331EB5804C40}" sibTransId="{B3FB8C75-7AF1-400F-A2C1-6C41D21137CA}"/>
    <dgm:cxn modelId="{9D8F1CF9-BFD9-4FBD-9425-C1B5D909EE87}" type="presOf" srcId="{0C3FB802-6FE2-4344-A629-96242F61D625}" destId="{0ED6A2D9-45BC-4CBD-84DE-7EF3AA968CB6}" srcOrd="0" destOrd="0" presId="urn:microsoft.com/office/officeart/2005/8/layout/cycle5"/>
    <dgm:cxn modelId="{A11F9932-5ED3-4A1D-8564-DCBED13DA8D8}" type="presParOf" srcId="{EFF4E3DE-5FD6-49A6-9700-D3FF60F1D04C}" destId="{2E7324E5-F0E9-44BC-A1F2-35719A88533B}" srcOrd="0" destOrd="0" presId="urn:microsoft.com/office/officeart/2005/8/layout/cycle5"/>
    <dgm:cxn modelId="{C398049D-DEDB-49D1-9E0E-2D63F18AD320}" type="presParOf" srcId="{EFF4E3DE-5FD6-49A6-9700-D3FF60F1D04C}" destId="{5298DA9A-2B30-404C-B938-7C89C53DD2CC}" srcOrd="1" destOrd="0" presId="urn:microsoft.com/office/officeart/2005/8/layout/cycle5"/>
    <dgm:cxn modelId="{21AA2A8E-091F-4DCA-8A56-F3D972E907CB}" type="presParOf" srcId="{EFF4E3DE-5FD6-49A6-9700-D3FF60F1D04C}" destId="{11EBE3FB-77EB-4235-8AE1-FAA0942958AF}" srcOrd="2" destOrd="0" presId="urn:microsoft.com/office/officeart/2005/8/layout/cycle5"/>
    <dgm:cxn modelId="{4C37F3C5-E13F-4ED7-8829-79B88F14BF41}" type="presParOf" srcId="{EFF4E3DE-5FD6-49A6-9700-D3FF60F1D04C}" destId="{4260CD15-FF23-4D9A-A8B4-734E30A05C50}" srcOrd="3" destOrd="0" presId="urn:microsoft.com/office/officeart/2005/8/layout/cycle5"/>
    <dgm:cxn modelId="{B2AB50E7-BA30-4C6E-B5A0-794FA7072AA2}" type="presParOf" srcId="{EFF4E3DE-5FD6-49A6-9700-D3FF60F1D04C}" destId="{83D23551-4BA9-4930-A46B-1FEEE7890652}" srcOrd="4" destOrd="0" presId="urn:microsoft.com/office/officeart/2005/8/layout/cycle5"/>
    <dgm:cxn modelId="{E68E717E-B1E3-41E8-ABCD-94ACF684390F}" type="presParOf" srcId="{EFF4E3DE-5FD6-49A6-9700-D3FF60F1D04C}" destId="{76FF5844-063B-4E64-B9E7-472720110F7F}" srcOrd="5" destOrd="0" presId="urn:microsoft.com/office/officeart/2005/8/layout/cycle5"/>
    <dgm:cxn modelId="{0FB61632-FFFB-484D-BA23-284BFA41E8A8}" type="presParOf" srcId="{EFF4E3DE-5FD6-49A6-9700-D3FF60F1D04C}" destId="{BD6E3D72-F9DE-4334-A597-8311D1F1585D}" srcOrd="6" destOrd="0" presId="urn:microsoft.com/office/officeart/2005/8/layout/cycle5"/>
    <dgm:cxn modelId="{64B8731F-0A30-4169-9CBC-29EAD410DB9B}" type="presParOf" srcId="{EFF4E3DE-5FD6-49A6-9700-D3FF60F1D04C}" destId="{13C93A4E-8FBD-4206-97B6-0FFC04EC52BF}" srcOrd="7" destOrd="0" presId="urn:microsoft.com/office/officeart/2005/8/layout/cycle5"/>
    <dgm:cxn modelId="{12D5F740-FEE0-4FCD-9B3C-5601F617C9A3}" type="presParOf" srcId="{EFF4E3DE-5FD6-49A6-9700-D3FF60F1D04C}" destId="{4E8BB52B-A4B9-457F-A0BB-8FC153E2BD38}" srcOrd="8" destOrd="0" presId="urn:microsoft.com/office/officeart/2005/8/layout/cycle5"/>
    <dgm:cxn modelId="{45D3FE80-D71F-4ADB-8F04-44EA6ED24004}" type="presParOf" srcId="{EFF4E3DE-5FD6-49A6-9700-D3FF60F1D04C}" destId="{61341B66-5F8B-4F3E-A181-568AF02A8F11}" srcOrd="9" destOrd="0" presId="urn:microsoft.com/office/officeart/2005/8/layout/cycle5"/>
    <dgm:cxn modelId="{3EE388F9-8132-4E13-BDFE-8FCC3B344506}" type="presParOf" srcId="{EFF4E3DE-5FD6-49A6-9700-D3FF60F1D04C}" destId="{F915246F-A8C3-45CC-B342-3734B7C96A9C}" srcOrd="10" destOrd="0" presId="urn:microsoft.com/office/officeart/2005/8/layout/cycle5"/>
    <dgm:cxn modelId="{CE467E5A-8A91-4880-8CB0-283CB5AAD41D}" type="presParOf" srcId="{EFF4E3DE-5FD6-49A6-9700-D3FF60F1D04C}" destId="{CF1825BE-8908-436C-89A3-6E936B1DE2B4}" srcOrd="11" destOrd="0" presId="urn:microsoft.com/office/officeart/2005/8/layout/cycle5"/>
    <dgm:cxn modelId="{84F31817-FDD2-4798-8DFD-1D6FFEBCED20}" type="presParOf" srcId="{EFF4E3DE-5FD6-49A6-9700-D3FF60F1D04C}" destId="{67824F15-1670-4B45-8F6E-738DD79CFA61}" srcOrd="12" destOrd="0" presId="urn:microsoft.com/office/officeart/2005/8/layout/cycle5"/>
    <dgm:cxn modelId="{4872573E-BBBE-493B-BD15-D143636D2E1E}" type="presParOf" srcId="{EFF4E3DE-5FD6-49A6-9700-D3FF60F1D04C}" destId="{62C1C8B5-8B5C-406C-B47A-E6EE027F91A7}" srcOrd="13" destOrd="0" presId="urn:microsoft.com/office/officeart/2005/8/layout/cycle5"/>
    <dgm:cxn modelId="{87E2A60C-25C0-4FC8-8FD5-04AEFFE00701}" type="presParOf" srcId="{EFF4E3DE-5FD6-49A6-9700-D3FF60F1D04C}" destId="{0ED6A2D9-45BC-4CBD-84DE-7EF3AA968CB6}"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8BB33-EBA5-41E0-80B8-B37ABC50DE2E}">
      <dsp:nvSpPr>
        <dsp:cNvPr id="0" name=""/>
        <dsp:cNvSpPr/>
      </dsp:nvSpPr>
      <dsp:spPr>
        <a:xfrm>
          <a:off x="498373" y="495773"/>
          <a:ext cx="1439360" cy="1439360"/>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55DFCF90-0DBB-4F70-976D-EF7978AEFE8C}">
      <dsp:nvSpPr>
        <dsp:cNvPr id="0" name=""/>
        <dsp:cNvSpPr/>
      </dsp:nvSpPr>
      <dsp:spPr>
        <a:xfrm>
          <a:off x="805122" y="802522"/>
          <a:ext cx="825862" cy="825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4D8CC5-EFE7-45FB-A965-447FBD12AB42}">
      <dsp:nvSpPr>
        <dsp:cNvPr id="0" name=""/>
        <dsp:cNvSpPr/>
      </dsp:nvSpPr>
      <dsp:spPr>
        <a:xfrm>
          <a:off x="38249"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latin typeface="Nexa Light" panose="02000000000000000000"/>
            </a:rPr>
            <a:t>Whole of organisation response</a:t>
          </a:r>
          <a:endParaRPr lang="en-US" sz="1600" b="1" kern="1200" dirty="0">
            <a:latin typeface="Nexa Light" panose="02000000000000000000"/>
          </a:endParaRPr>
        </a:p>
      </dsp:txBody>
      <dsp:txXfrm>
        <a:off x="38249" y="2383460"/>
        <a:ext cx="2359607" cy="720000"/>
      </dsp:txXfrm>
    </dsp:sp>
    <dsp:sp modelId="{D7C273D4-C04E-4BFB-AD09-D7F415513179}">
      <dsp:nvSpPr>
        <dsp:cNvPr id="0" name=""/>
        <dsp:cNvSpPr/>
      </dsp:nvSpPr>
      <dsp:spPr>
        <a:xfrm>
          <a:off x="3270912" y="495773"/>
          <a:ext cx="1439360" cy="1439360"/>
        </a:xfrm>
        <a:prstGeom prst="ellipse">
          <a:avLst/>
        </a:prstGeom>
        <a:solidFill>
          <a:srgbClr val="E81C4D"/>
        </a:solidFill>
        <a:ln>
          <a:noFill/>
        </a:ln>
        <a:effectLst/>
      </dsp:spPr>
      <dsp:style>
        <a:lnRef idx="0">
          <a:scrgbClr r="0" g="0" b="0"/>
        </a:lnRef>
        <a:fillRef idx="1">
          <a:scrgbClr r="0" g="0" b="0"/>
        </a:fillRef>
        <a:effectRef idx="0">
          <a:scrgbClr r="0" g="0" b="0"/>
        </a:effectRef>
        <a:fontRef idx="minor"/>
      </dsp:style>
    </dsp:sp>
    <dsp:sp modelId="{4F1DAD7C-7C0F-43B4-90B9-297AA186A42E}">
      <dsp:nvSpPr>
        <dsp:cNvPr id="0" name=""/>
        <dsp:cNvSpPr/>
      </dsp:nvSpPr>
      <dsp:spPr>
        <a:xfrm>
          <a:off x="3577661" y="802522"/>
          <a:ext cx="825862" cy="825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7A2BC1-8705-4CD9-962E-F9C768CE77E7}">
      <dsp:nvSpPr>
        <dsp:cNvPr id="0" name=""/>
        <dsp:cNvSpPr/>
      </dsp:nvSpPr>
      <dsp:spPr>
        <a:xfrm>
          <a:off x="2810789"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latin typeface="Nexa Light" panose="02000000000000000000"/>
            </a:rPr>
            <a:t>Change management is critical</a:t>
          </a:r>
          <a:endParaRPr lang="en-US" sz="1600" b="1" kern="1200" dirty="0">
            <a:latin typeface="Nexa Light" panose="02000000000000000000"/>
          </a:endParaRPr>
        </a:p>
      </dsp:txBody>
      <dsp:txXfrm>
        <a:off x="2810789" y="2383460"/>
        <a:ext cx="2359607" cy="720000"/>
      </dsp:txXfrm>
    </dsp:sp>
    <dsp:sp modelId="{DCBA7B12-9643-44B7-AB56-1F88062815D3}">
      <dsp:nvSpPr>
        <dsp:cNvPr id="0" name=""/>
        <dsp:cNvSpPr/>
      </dsp:nvSpPr>
      <dsp:spPr>
        <a:xfrm>
          <a:off x="6043451" y="495773"/>
          <a:ext cx="1439360" cy="1439360"/>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F46074EC-0ECB-4C73-A95F-D913DD5F30C4}">
      <dsp:nvSpPr>
        <dsp:cNvPr id="0" name=""/>
        <dsp:cNvSpPr/>
      </dsp:nvSpPr>
      <dsp:spPr>
        <a:xfrm>
          <a:off x="6350200" y="802522"/>
          <a:ext cx="825862" cy="825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21FA75-F189-48C9-B849-36B891406602}">
      <dsp:nvSpPr>
        <dsp:cNvPr id="0" name=""/>
        <dsp:cNvSpPr/>
      </dsp:nvSpPr>
      <dsp:spPr>
        <a:xfrm>
          <a:off x="5583328"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latin typeface="Nexa Light" panose="02000000000000000000"/>
            </a:rPr>
            <a:t>Retention of autonomy – CLCs are the experts of their communities</a:t>
          </a:r>
          <a:endParaRPr lang="en-US" sz="1600" b="1" kern="1200" dirty="0">
            <a:latin typeface="Nexa Light" panose="02000000000000000000"/>
          </a:endParaRPr>
        </a:p>
      </dsp:txBody>
      <dsp:txXfrm>
        <a:off x="5583328" y="2383460"/>
        <a:ext cx="2359607" cy="720000"/>
      </dsp:txXfrm>
    </dsp:sp>
    <dsp:sp modelId="{62EE1D5C-59DD-49A8-998D-E6DCA5E72B68}">
      <dsp:nvSpPr>
        <dsp:cNvPr id="0" name=""/>
        <dsp:cNvSpPr/>
      </dsp:nvSpPr>
      <dsp:spPr>
        <a:xfrm>
          <a:off x="8815990" y="495773"/>
          <a:ext cx="1439360" cy="1439360"/>
        </a:xfrm>
        <a:prstGeom prst="ellipse">
          <a:avLst/>
        </a:prstGeom>
        <a:solidFill>
          <a:srgbClr val="E81C4D"/>
        </a:solidFill>
        <a:ln>
          <a:noFill/>
        </a:ln>
        <a:effectLst/>
      </dsp:spPr>
      <dsp:style>
        <a:lnRef idx="0">
          <a:scrgbClr r="0" g="0" b="0"/>
        </a:lnRef>
        <a:fillRef idx="1">
          <a:scrgbClr r="0" g="0" b="0"/>
        </a:fillRef>
        <a:effectRef idx="0">
          <a:scrgbClr r="0" g="0" b="0"/>
        </a:effectRef>
        <a:fontRef idx="minor"/>
      </dsp:style>
    </dsp:sp>
    <dsp:sp modelId="{C8C211B8-642E-4571-8E25-CFCF1906C55A}">
      <dsp:nvSpPr>
        <dsp:cNvPr id="0" name=""/>
        <dsp:cNvSpPr/>
      </dsp:nvSpPr>
      <dsp:spPr>
        <a:xfrm>
          <a:off x="9122739" y="802522"/>
          <a:ext cx="825862" cy="825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612912-0736-4479-A6A2-C9A5D5F2B40A}">
      <dsp:nvSpPr>
        <dsp:cNvPr id="0" name=""/>
        <dsp:cNvSpPr/>
      </dsp:nvSpPr>
      <dsp:spPr>
        <a:xfrm>
          <a:off x="8355867" y="2383460"/>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latin typeface="Nexa Light" panose="02000000000000000000"/>
            </a:rPr>
            <a:t>What next?</a:t>
          </a:r>
          <a:endParaRPr lang="en-US" sz="1600" b="1" kern="1200" dirty="0">
            <a:latin typeface="Nexa Light" panose="02000000000000000000"/>
          </a:endParaRPr>
        </a:p>
      </dsp:txBody>
      <dsp:txXfrm>
        <a:off x="8355867" y="2383460"/>
        <a:ext cx="23596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0B538-FD9C-4BB2-A8D9-51DE3709E0C9}">
      <dsp:nvSpPr>
        <dsp:cNvPr id="0" name=""/>
        <dsp:cNvSpPr/>
      </dsp:nvSpPr>
      <dsp:spPr>
        <a:xfrm>
          <a:off x="1227085" y="151166"/>
          <a:ext cx="2805906" cy="1499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bg1"/>
              </a:solidFill>
            </a:rPr>
            <a:t>Meaningful</a:t>
          </a:r>
          <a:r>
            <a:rPr lang="en-AU" sz="2400" kern="1200" dirty="0">
              <a:solidFill>
                <a:srgbClr val="FF0000"/>
              </a:solidFill>
            </a:rPr>
            <a:t> </a:t>
          </a:r>
          <a:r>
            <a:rPr lang="en-AU" sz="2400" kern="1200" dirty="0"/>
            <a:t>data supported by</a:t>
          </a:r>
          <a:br>
            <a:rPr lang="en-AU" sz="2400" kern="1200" dirty="0"/>
          </a:br>
          <a:r>
            <a:rPr lang="en-AU" sz="2400" kern="1200" dirty="0"/>
            <a:t>action learning</a:t>
          </a:r>
        </a:p>
        <a:p>
          <a:pPr marL="0" lvl="0" indent="0" algn="ctr" defTabSz="1066800">
            <a:lnSpc>
              <a:spcPct val="90000"/>
            </a:lnSpc>
            <a:spcBef>
              <a:spcPct val="0"/>
            </a:spcBef>
            <a:spcAft>
              <a:spcPct val="35000"/>
            </a:spcAft>
            <a:buNone/>
          </a:pPr>
          <a:r>
            <a:rPr lang="en-AU" sz="2400" kern="1200" dirty="0"/>
            <a:t>(Clarity Consortium)</a:t>
          </a:r>
        </a:p>
      </dsp:txBody>
      <dsp:txXfrm>
        <a:off x="1271016" y="195097"/>
        <a:ext cx="2718044" cy="1412049"/>
      </dsp:txXfrm>
    </dsp:sp>
    <dsp:sp modelId="{B16EB3B1-0C7A-4514-9BDA-122270C15BD4}">
      <dsp:nvSpPr>
        <dsp:cNvPr id="0" name=""/>
        <dsp:cNvSpPr/>
      </dsp:nvSpPr>
      <dsp:spPr>
        <a:xfrm rot="21564394">
          <a:off x="4225100" y="631907"/>
          <a:ext cx="1385743"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4372410" y="730114"/>
        <a:ext cx="1091123" cy="294619"/>
      </dsp:txXfrm>
    </dsp:sp>
    <dsp:sp modelId="{F8499E07-FD17-4910-B5C9-B9E2A77E3A8E}">
      <dsp:nvSpPr>
        <dsp:cNvPr id="0" name=""/>
        <dsp:cNvSpPr/>
      </dsp:nvSpPr>
      <dsp:spPr>
        <a:xfrm>
          <a:off x="5802952" y="167717"/>
          <a:ext cx="2805906" cy="137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Practical tools and processes</a:t>
          </a:r>
        </a:p>
        <a:p>
          <a:pPr marL="0" lvl="0" indent="0" algn="ctr" defTabSz="1066800">
            <a:lnSpc>
              <a:spcPct val="90000"/>
            </a:lnSpc>
            <a:spcBef>
              <a:spcPct val="0"/>
            </a:spcBef>
            <a:spcAft>
              <a:spcPct val="35000"/>
            </a:spcAft>
            <a:buNone/>
          </a:pPr>
          <a:r>
            <a:rPr lang="en-AU" sz="2400" kern="1200" dirty="0"/>
            <a:t>(CLCQ)</a:t>
          </a:r>
        </a:p>
      </dsp:txBody>
      <dsp:txXfrm>
        <a:off x="5843137" y="207902"/>
        <a:ext cx="2725536" cy="1291648"/>
      </dsp:txXfrm>
    </dsp:sp>
    <dsp:sp modelId="{E639CC41-508E-4719-BD35-7823DB151535}">
      <dsp:nvSpPr>
        <dsp:cNvPr id="0" name=""/>
        <dsp:cNvSpPr/>
      </dsp:nvSpPr>
      <dsp:spPr>
        <a:xfrm rot="7664435">
          <a:off x="5838863" y="1816739"/>
          <a:ext cx="863230"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rot="10800000">
        <a:off x="5986173" y="1914946"/>
        <a:ext cx="568610" cy="294619"/>
      </dsp:txXfrm>
    </dsp:sp>
    <dsp:sp modelId="{825B0DA7-5DD3-4098-A50A-3BD3C7CE43FD}">
      <dsp:nvSpPr>
        <dsp:cNvPr id="0" name=""/>
        <dsp:cNvSpPr/>
      </dsp:nvSpPr>
      <dsp:spPr>
        <a:xfrm>
          <a:off x="1421772" y="2584777"/>
          <a:ext cx="6302458" cy="3341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Identify a problem or </a:t>
          </a:r>
          <a:r>
            <a:rPr lang="en-AU" sz="2400" kern="1200" dirty="0">
              <a:solidFill>
                <a:schemeClr val="bg1"/>
              </a:solidFill>
            </a:rPr>
            <a:t>opportunity to support better demand management – informed by </a:t>
          </a:r>
          <a:r>
            <a:rPr lang="en-AU" sz="2400" kern="1200" dirty="0"/>
            <a:t>data</a:t>
          </a:r>
        </a:p>
        <a:p>
          <a:pPr marL="0" lvl="0" indent="0" algn="ctr" defTabSz="1066800">
            <a:lnSpc>
              <a:spcPct val="90000"/>
            </a:lnSpc>
            <a:spcBef>
              <a:spcPct val="0"/>
            </a:spcBef>
            <a:spcAft>
              <a:spcPct val="35000"/>
            </a:spcAft>
            <a:buNone/>
          </a:pPr>
          <a:r>
            <a:rPr lang="en-AU" sz="2400" kern="1200" dirty="0"/>
            <a:t>Trial new approaches </a:t>
          </a:r>
          <a:br>
            <a:rPr lang="en-AU" sz="2400" kern="1200" dirty="0"/>
          </a:br>
          <a:r>
            <a:rPr lang="en-AU" sz="2400" kern="1200" dirty="0"/>
            <a:t>using tools and processes</a:t>
          </a:r>
        </a:p>
        <a:p>
          <a:pPr marL="0" lvl="0" indent="0" algn="ctr" defTabSz="1066800">
            <a:lnSpc>
              <a:spcPct val="90000"/>
            </a:lnSpc>
            <a:spcBef>
              <a:spcPct val="0"/>
            </a:spcBef>
            <a:spcAft>
              <a:spcPct val="35000"/>
            </a:spcAft>
            <a:buNone/>
          </a:pPr>
          <a:r>
            <a:rPr lang="en-AU" sz="2400" kern="1200" dirty="0"/>
            <a:t>(4 trial sites </a:t>
          </a:r>
          <a:br>
            <a:rPr lang="en-AU" sz="2400" kern="1200" dirty="0"/>
          </a:br>
          <a:r>
            <a:rPr lang="en-AU" sz="2400" kern="1200" dirty="0"/>
            <a:t>supported by 5 buddy sites)</a:t>
          </a:r>
        </a:p>
      </dsp:txBody>
      <dsp:txXfrm>
        <a:off x="1519629" y="2682634"/>
        <a:ext cx="6106744" cy="3145376"/>
      </dsp:txXfrm>
    </dsp:sp>
    <dsp:sp modelId="{801096AD-DA4D-439B-ADCC-975DE33E23F1}">
      <dsp:nvSpPr>
        <dsp:cNvPr id="0" name=""/>
        <dsp:cNvSpPr/>
      </dsp:nvSpPr>
      <dsp:spPr>
        <a:xfrm rot="14395074">
          <a:off x="2903273" y="1872410"/>
          <a:ext cx="863230"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rot="10800000">
        <a:off x="3050583" y="1970617"/>
        <a:ext cx="568610" cy="294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324E5-F0E9-44BC-A1F2-35719A88533B}">
      <dsp:nvSpPr>
        <dsp:cNvPr id="0" name=""/>
        <dsp:cNvSpPr/>
      </dsp:nvSpPr>
      <dsp:spPr>
        <a:xfrm>
          <a:off x="3163230" y="-303267"/>
          <a:ext cx="1745808" cy="1705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Problem statement </a:t>
          </a:r>
        </a:p>
        <a:p>
          <a:pPr marL="0" lvl="0" indent="0" algn="ctr" defTabSz="800100">
            <a:lnSpc>
              <a:spcPct val="90000"/>
            </a:lnSpc>
            <a:spcBef>
              <a:spcPct val="0"/>
            </a:spcBef>
            <a:spcAft>
              <a:spcPct val="35000"/>
            </a:spcAft>
            <a:buNone/>
          </a:pPr>
          <a:r>
            <a:rPr lang="en-AU" sz="1300" kern="1200" dirty="0"/>
            <a:t>e.g. preventable repeat appointments being made due to clients being ill prepared</a:t>
          </a:r>
        </a:p>
      </dsp:txBody>
      <dsp:txXfrm>
        <a:off x="3246490" y="-220007"/>
        <a:ext cx="1579288" cy="1539079"/>
      </dsp:txXfrm>
    </dsp:sp>
    <dsp:sp modelId="{11EBE3FB-77EB-4235-8AE1-FAA0942958AF}">
      <dsp:nvSpPr>
        <dsp:cNvPr id="0" name=""/>
        <dsp:cNvSpPr/>
      </dsp:nvSpPr>
      <dsp:spPr>
        <a:xfrm>
          <a:off x="1726008" y="549532"/>
          <a:ext cx="4620252" cy="4620252"/>
        </a:xfrm>
        <a:custGeom>
          <a:avLst/>
          <a:gdLst/>
          <a:ahLst/>
          <a:cxnLst/>
          <a:rect l="0" t="0" r="0" b="0"/>
          <a:pathLst>
            <a:path>
              <a:moveTo>
                <a:pt x="3342077" y="243302"/>
              </a:moveTo>
              <a:arcTo wR="2310126" hR="2310126" stAng="17791960" swAng="7875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260CD15-FF23-4D9A-A8B4-734E30A05C50}">
      <dsp:nvSpPr>
        <dsp:cNvPr id="0" name=""/>
        <dsp:cNvSpPr/>
      </dsp:nvSpPr>
      <dsp:spPr>
        <a:xfrm>
          <a:off x="5359854" y="1197602"/>
          <a:ext cx="1746680" cy="1896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Measurable objectives </a:t>
          </a:r>
        </a:p>
        <a:p>
          <a:pPr marL="0" lvl="0" indent="0" algn="ctr" defTabSz="800100">
            <a:lnSpc>
              <a:spcPct val="90000"/>
            </a:lnSpc>
            <a:spcBef>
              <a:spcPct val="0"/>
            </a:spcBef>
            <a:spcAft>
              <a:spcPct val="35000"/>
            </a:spcAft>
            <a:buNone/>
          </a:pPr>
          <a:r>
            <a:rPr lang="en-AU" sz="1300" kern="1200" dirty="0"/>
            <a:t>e.g. reduce # of preventable repeat appointments</a:t>
          </a:r>
        </a:p>
      </dsp:txBody>
      <dsp:txXfrm>
        <a:off x="5445120" y="1282868"/>
        <a:ext cx="1576148" cy="1725843"/>
      </dsp:txXfrm>
    </dsp:sp>
    <dsp:sp modelId="{76FF5844-063B-4E64-B9E7-472720110F7F}">
      <dsp:nvSpPr>
        <dsp:cNvPr id="0" name=""/>
        <dsp:cNvSpPr/>
      </dsp:nvSpPr>
      <dsp:spPr>
        <a:xfrm>
          <a:off x="1719590" y="624589"/>
          <a:ext cx="4620252" cy="4620252"/>
        </a:xfrm>
        <a:custGeom>
          <a:avLst/>
          <a:gdLst/>
          <a:ahLst/>
          <a:cxnLst/>
          <a:rect l="0" t="0" r="0" b="0"/>
          <a:pathLst>
            <a:path>
              <a:moveTo>
                <a:pt x="4602002" y="2599923"/>
              </a:moveTo>
              <a:arcTo wR="2310126" hR="2310126" stAng="432393" swAng="5889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6E3D72-F9DE-4334-A597-8311D1F1585D}">
      <dsp:nvSpPr>
        <dsp:cNvPr id="0" name=""/>
        <dsp:cNvSpPr/>
      </dsp:nvSpPr>
      <dsp:spPr>
        <a:xfrm>
          <a:off x="4544801" y="3735244"/>
          <a:ext cx="1769642" cy="1986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Evidence sources</a:t>
          </a:r>
        </a:p>
        <a:p>
          <a:pPr marL="0" lvl="0" indent="0" algn="ctr" defTabSz="800100">
            <a:lnSpc>
              <a:spcPct val="90000"/>
            </a:lnSpc>
            <a:spcBef>
              <a:spcPct val="0"/>
            </a:spcBef>
            <a:spcAft>
              <a:spcPct val="35000"/>
            </a:spcAft>
            <a:buNone/>
          </a:pPr>
          <a:r>
            <a:rPr lang="en-AU" sz="1300" kern="1200" dirty="0"/>
            <a:t>e.g. new data collection - reason for repeat appointment</a:t>
          </a:r>
        </a:p>
      </dsp:txBody>
      <dsp:txXfrm>
        <a:off x="4631188" y="3821631"/>
        <a:ext cx="1596868" cy="1813916"/>
      </dsp:txXfrm>
    </dsp:sp>
    <dsp:sp modelId="{4E8BB52B-A4B9-457F-A0BB-8FC153E2BD38}">
      <dsp:nvSpPr>
        <dsp:cNvPr id="0" name=""/>
        <dsp:cNvSpPr/>
      </dsp:nvSpPr>
      <dsp:spPr>
        <a:xfrm>
          <a:off x="1776866" y="560299"/>
          <a:ext cx="4620252" cy="4620252"/>
        </a:xfrm>
        <a:custGeom>
          <a:avLst/>
          <a:gdLst/>
          <a:ahLst/>
          <a:cxnLst/>
          <a:rect l="0" t="0" r="0" b="0"/>
          <a:pathLst>
            <a:path>
              <a:moveTo>
                <a:pt x="2578033" y="4604664"/>
              </a:moveTo>
              <a:arcTo wR="2310126" hR="2310126" stAng="5000422" swAng="8692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341B66-5F8B-4F3E-A181-568AF02A8F11}">
      <dsp:nvSpPr>
        <dsp:cNvPr id="0" name=""/>
        <dsp:cNvSpPr/>
      </dsp:nvSpPr>
      <dsp:spPr>
        <a:xfrm>
          <a:off x="1773439" y="3759483"/>
          <a:ext cx="1809674" cy="1938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Impact measures</a:t>
          </a:r>
        </a:p>
        <a:p>
          <a:pPr marL="0" lvl="0" indent="0" algn="ctr" defTabSz="800100">
            <a:lnSpc>
              <a:spcPct val="90000"/>
            </a:lnSpc>
            <a:spcBef>
              <a:spcPct val="0"/>
            </a:spcBef>
            <a:spcAft>
              <a:spcPct val="35000"/>
            </a:spcAft>
            <a:buNone/>
          </a:pPr>
          <a:r>
            <a:rPr lang="en-AU" sz="1300" kern="1200" dirty="0"/>
            <a:t>e.g. # and % of repeat appointments booked because client ill prepared</a:t>
          </a:r>
        </a:p>
      </dsp:txBody>
      <dsp:txXfrm>
        <a:off x="1861780" y="3847824"/>
        <a:ext cx="1632992" cy="1761530"/>
      </dsp:txXfrm>
    </dsp:sp>
    <dsp:sp modelId="{CF1825BE-8908-436C-89A3-6E936B1DE2B4}">
      <dsp:nvSpPr>
        <dsp:cNvPr id="0" name=""/>
        <dsp:cNvSpPr/>
      </dsp:nvSpPr>
      <dsp:spPr>
        <a:xfrm>
          <a:off x="1726008" y="549532"/>
          <a:ext cx="4620252" cy="4620252"/>
        </a:xfrm>
        <a:custGeom>
          <a:avLst/>
          <a:gdLst/>
          <a:ahLst/>
          <a:cxnLst/>
          <a:rect l="0" t="0" r="0" b="0"/>
          <a:pathLst>
            <a:path>
              <a:moveTo>
                <a:pt x="131154" y="3077436"/>
              </a:moveTo>
              <a:arcTo wR="2310126" hR="2310126" stAng="9636038" swAng="6386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824F15-1670-4B45-8F6E-738DD79CFA61}">
      <dsp:nvSpPr>
        <dsp:cNvPr id="0" name=""/>
        <dsp:cNvSpPr/>
      </dsp:nvSpPr>
      <dsp:spPr>
        <a:xfrm>
          <a:off x="1021464" y="1221355"/>
          <a:ext cx="1635218" cy="1848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Collect evidence and review</a:t>
          </a:r>
        </a:p>
        <a:p>
          <a:pPr marL="0" lvl="0" indent="0" algn="ctr" defTabSz="800100">
            <a:lnSpc>
              <a:spcPct val="90000"/>
            </a:lnSpc>
            <a:spcBef>
              <a:spcPct val="0"/>
            </a:spcBef>
            <a:spcAft>
              <a:spcPct val="35000"/>
            </a:spcAft>
            <a:buNone/>
          </a:pPr>
          <a:r>
            <a:rPr lang="en-AU" sz="1300" kern="1200" dirty="0"/>
            <a:t>e.g. did we succeed? </a:t>
          </a:r>
        </a:p>
      </dsp:txBody>
      <dsp:txXfrm>
        <a:off x="1101289" y="1301180"/>
        <a:ext cx="1475568" cy="1689219"/>
      </dsp:txXfrm>
    </dsp:sp>
    <dsp:sp modelId="{0ED6A2D9-45BC-4CBD-84DE-7EF3AA968CB6}">
      <dsp:nvSpPr>
        <dsp:cNvPr id="0" name=""/>
        <dsp:cNvSpPr/>
      </dsp:nvSpPr>
      <dsp:spPr>
        <a:xfrm>
          <a:off x="1726008" y="549532"/>
          <a:ext cx="4620252" cy="4620252"/>
        </a:xfrm>
        <a:custGeom>
          <a:avLst/>
          <a:gdLst/>
          <a:ahLst/>
          <a:cxnLst/>
          <a:rect l="0" t="0" r="0" b="0"/>
          <a:pathLst>
            <a:path>
              <a:moveTo>
                <a:pt x="814890" y="549173"/>
              </a:moveTo>
              <a:arcTo wR="2310126" hR="2310126" stAng="13779913" swAng="8182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idx="1"/>
          </p:nvPr>
        </p:nvSpPr>
        <p:spPr>
          <a:xfrm>
            <a:off x="3850444" y="0"/>
            <a:ext cx="2945659" cy="498056"/>
          </a:xfrm>
          <a:prstGeom prst="rect">
            <a:avLst/>
          </a:prstGeom>
        </p:spPr>
        <p:txBody>
          <a:bodyPr vert="horz" lIns="91010" tIns="45505" rIns="91010" bIns="45505" rtlCol="0"/>
          <a:lstStyle>
            <a:lvl1pPr algn="r">
              <a:defRPr sz="1200"/>
            </a:lvl1pPr>
          </a:lstStyle>
          <a:p>
            <a:fld id="{5C766B4A-0839-4B81-BBD6-4A23F49D170C}" type="datetimeFigureOut">
              <a:rPr lang="en-AU" smtClean="0"/>
              <a:t>15/11/2021</a:t>
            </a:fld>
            <a:endParaRPr lang="en-AU"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010" tIns="45505" rIns="91010" bIns="45505" rtlCol="0" anchor="ctr"/>
          <a:lstStyle/>
          <a:p>
            <a:endParaRPr lang="en-AU"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010" tIns="45505" rIns="91010" bIns="455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5"/>
            <a:ext cx="2945659" cy="498055"/>
          </a:xfrm>
          <a:prstGeom prst="rect">
            <a:avLst/>
          </a:prstGeom>
        </p:spPr>
        <p:txBody>
          <a:bodyPr vert="horz" lIns="91010" tIns="45505" rIns="91010" bIns="4550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010" tIns="45505" rIns="91010" bIns="45505" rtlCol="0" anchor="b"/>
          <a:lstStyle>
            <a:lvl1pPr algn="r">
              <a:defRPr sz="1200"/>
            </a:lvl1pPr>
          </a:lstStyle>
          <a:p>
            <a:fld id="{1298CEB0-3B22-436D-B389-AD3B78280CFB}" type="slidenum">
              <a:rPr lang="en-AU" smtClean="0"/>
              <a:t>‹#›</a:t>
            </a:fld>
            <a:endParaRPr lang="en-AU" dirty="0"/>
          </a:p>
        </p:txBody>
      </p:sp>
    </p:spTree>
    <p:extLst>
      <p:ext uri="{BB962C8B-B14F-4D97-AF65-F5344CB8AC3E}">
        <p14:creationId xmlns:p14="http://schemas.microsoft.com/office/powerpoint/2010/main" val="29745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298CEB0-3B22-436D-B389-AD3B78280CFB}" type="slidenum">
              <a:rPr lang="en-AU" smtClean="0"/>
              <a:t>1</a:t>
            </a:fld>
            <a:endParaRPr lang="en-AU" dirty="0"/>
          </a:p>
        </p:txBody>
      </p:sp>
    </p:spTree>
    <p:extLst>
      <p:ext uri="{BB962C8B-B14F-4D97-AF65-F5344CB8AC3E}">
        <p14:creationId xmlns:p14="http://schemas.microsoft.com/office/powerpoint/2010/main" val="157198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Display during Q&amp;A</a:t>
            </a:r>
          </a:p>
        </p:txBody>
      </p:sp>
      <p:sp>
        <p:nvSpPr>
          <p:cNvPr id="4" name="Slide Number Placeholder 3"/>
          <p:cNvSpPr>
            <a:spLocks noGrp="1"/>
          </p:cNvSpPr>
          <p:nvPr>
            <p:ph type="sldNum" sz="quarter" idx="5"/>
          </p:nvPr>
        </p:nvSpPr>
        <p:spPr/>
        <p:txBody>
          <a:bodyPr/>
          <a:lstStyle/>
          <a:p>
            <a:fld id="{1298CEB0-3B22-436D-B389-AD3B78280CFB}" type="slidenum">
              <a:rPr lang="en-AU" smtClean="0"/>
              <a:t>11</a:t>
            </a:fld>
            <a:endParaRPr lang="en-AU" dirty="0"/>
          </a:p>
        </p:txBody>
      </p:sp>
    </p:spTree>
    <p:extLst>
      <p:ext uri="{BB962C8B-B14F-4D97-AF65-F5344CB8AC3E}">
        <p14:creationId xmlns:p14="http://schemas.microsoft.com/office/powerpoint/2010/main" val="387506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61FBB3-E88A-48B5-8311-B4ACE87DEA35}" type="slidenum">
              <a:rPr lang="en-AU" smtClean="0"/>
              <a:pPr/>
              <a:t>3</a:t>
            </a:fld>
            <a:endParaRPr lang="en-AU" dirty="0"/>
          </a:p>
        </p:txBody>
      </p:sp>
    </p:spTree>
    <p:extLst>
      <p:ext uri="{BB962C8B-B14F-4D97-AF65-F5344CB8AC3E}">
        <p14:creationId xmlns:p14="http://schemas.microsoft.com/office/powerpoint/2010/main" val="25678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
              <a:spcBef>
                <a:spcPts val="600"/>
              </a:spcBef>
            </a:pPr>
            <a:r>
              <a:rPr lang="en-AU" sz="1100" dirty="0">
                <a:effectLst/>
                <a:latin typeface="Calibri" panose="020F0502020204030204" pitchFamily="34" charset="0"/>
                <a:ea typeface="Times New Roman" panose="02020603050405020304" pitchFamily="18" charset="0"/>
                <a:cs typeface="Times New Roman" panose="02020603050405020304" pitchFamily="18" charset="0"/>
              </a:rPr>
              <a:t>CLCQ key messages</a:t>
            </a:r>
            <a:r>
              <a:rPr lang="en-GB" sz="800" dirty="0">
                <a:effectLst/>
                <a:latin typeface="Calibri" panose="020F0502020204030204" pitchFamily="34" charset="0"/>
                <a:ea typeface="Calibri" panose="020F0502020204030204" pitchFamily="34" charset="0"/>
                <a:cs typeface="Times New Roman" panose="02020603050405020304" pitchFamily="18" charset="0"/>
              </a:rPr>
              <a:t> </a:t>
            </a:r>
            <a:r>
              <a:rPr lang="en-AU" sz="1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AU" sz="1100" dirty="0">
                <a:effectLst/>
                <a:latin typeface="Calibri" panose="020F0502020204030204" pitchFamily="34" charset="0"/>
                <a:ea typeface="Times New Roman" panose="02020603050405020304" pitchFamily="18" charset="0"/>
                <a:cs typeface="Times New Roman" panose="02020603050405020304" pitchFamily="18" charset="0"/>
              </a:rPr>
            </a:b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Clr>
                <a:srgbClr val="FF0000"/>
              </a:buClr>
              <a:buFont typeface="Symbol" panose="05050102010706020507" pitchFamily="18" charset="2"/>
              <a:buChar char=""/>
            </a:pPr>
            <a: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Demand Management requires whole of organisation response</a:t>
            </a:r>
            <a:b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spcBef>
                <a:spcPts val="600"/>
              </a:spcBef>
              <a:buFont typeface="Courier New" panose="02070309020205020404" pitchFamily="49" charset="0"/>
              <a:buChar char="o"/>
            </a:pPr>
            <a: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Cannot be forced down the line from leadership without thoughtful and deliberate consultation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spcBef>
                <a:spcPts val="600"/>
              </a:spcBef>
              <a:buFont typeface="Courier New" panose="02070309020205020404" pitchFamily="49" charset="0"/>
              <a:buChar char="o"/>
            </a:pPr>
            <a: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Cannot be pushed back up the hill from the front-line staff to the executive team without support </a:t>
            </a:r>
            <a:b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Clr>
                <a:srgbClr val="FF0000"/>
              </a:buClr>
              <a:buFont typeface="Symbol" panose="05050102010706020507" pitchFamily="18" charset="2"/>
              <a:buChar char=""/>
            </a:pPr>
            <a: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Change management is critical – incremental change and evaluation, rather than one big change to service delivery and processes. Focus on staff wellbeing and buy in.</a:t>
            </a:r>
            <a:b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Clr>
                <a:srgbClr val="FF0000"/>
              </a:buClr>
              <a:buFont typeface="Symbol" panose="05050102010706020507" pitchFamily="18" charset="2"/>
              <a:buChar char=""/>
            </a:pPr>
            <a:r>
              <a:rPr lang="en-A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Retention of autonomy for CLCs is critical, centres are the experts of their community and the legal needs of that community – ATSIWLS example as a </a:t>
            </a:r>
            <a:r>
              <a:rPr lang="en-A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specialist service</a:t>
            </a:r>
            <a:br>
              <a:rPr lang="en-A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Report coming in Nov with recommendations. Reasonable prediction is good data resources and analysis. Potentially another round of CLCs involved in some form of a phase 2. Reach out if you’re keen.</a:t>
            </a:r>
            <a:r>
              <a:rPr lang="en-AU" dirty="0">
                <a:effectLst/>
              </a:rPr>
              <a:t> </a:t>
            </a:r>
            <a:r>
              <a:rPr lang="en-GB" sz="800" dirty="0">
                <a:effectLst/>
                <a:latin typeface="Calibri" panose="020F0502020204030204" pitchFamily="34" charset="0"/>
                <a:ea typeface="Calibri" panose="020F0502020204030204" pitchFamily="34" charset="0"/>
                <a:cs typeface="Times New Roman" panose="02020603050405020304" pitchFamily="18" charset="0"/>
              </a:rPr>
              <a:t> Could you let us know your key messages so we line up and don’t duplicate. Would be good to look seamless for this group.</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1298CEB0-3B22-436D-B389-AD3B78280CFB}" type="slidenum">
              <a:rPr lang="en-AU" smtClean="0"/>
              <a:t>4</a:t>
            </a:fld>
            <a:endParaRPr lang="en-AU" dirty="0"/>
          </a:p>
        </p:txBody>
      </p:sp>
    </p:spTree>
    <p:extLst>
      <p:ext uri="{BB962C8B-B14F-4D97-AF65-F5344CB8AC3E}">
        <p14:creationId xmlns:p14="http://schemas.microsoft.com/office/powerpoint/2010/main" val="426145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Bef>
                <a:spcPts val="0"/>
              </a:spcBef>
              <a:spcAft>
                <a:spcPts val="1200"/>
              </a:spcAft>
              <a:buFont typeface="Wingdings" panose="05000000000000000000" pitchFamily="2" charset="2"/>
              <a:buNone/>
            </a:pPr>
            <a:r>
              <a:rPr lang="en-GB" sz="1200" dirty="0">
                <a:latin typeface="Nexa Light" panose="02000000000000000000" pitchFamily="50" charset="0"/>
              </a:rPr>
              <a:t>Rachel kick off</a:t>
            </a:r>
          </a:p>
          <a:p>
            <a:pPr lvl="1">
              <a:lnSpc>
                <a:spcPct val="100000"/>
              </a:lnSpc>
              <a:spcBef>
                <a:spcPts val="0"/>
              </a:spcBef>
              <a:spcAft>
                <a:spcPts val="1200"/>
              </a:spcAft>
              <a:buFont typeface="Wingdings" panose="05000000000000000000" pitchFamily="2" charset="2"/>
              <a:buNone/>
            </a:pPr>
            <a:r>
              <a:rPr lang="en-GB" sz="1200" dirty="0">
                <a:latin typeface="Nexa Light" panose="02000000000000000000" pitchFamily="50" charset="0"/>
              </a:rPr>
              <a:t>Triage</a:t>
            </a:r>
          </a:p>
          <a:p>
            <a:pPr lvl="1">
              <a:lnSpc>
                <a:spcPct val="100000"/>
              </a:lnSpc>
              <a:spcBef>
                <a:spcPts val="0"/>
              </a:spcBef>
              <a:spcAft>
                <a:spcPts val="1200"/>
              </a:spcAft>
              <a:buFont typeface="Wingdings" panose="05000000000000000000" pitchFamily="2" charset="2"/>
              <a:buChar char="§"/>
            </a:pPr>
            <a:r>
              <a:rPr lang="en-GB" sz="1200" dirty="0">
                <a:latin typeface="Nexa Light" panose="02000000000000000000" pitchFamily="50" charset="0"/>
              </a:rPr>
              <a:t>A subset of demand management</a:t>
            </a:r>
          </a:p>
          <a:p>
            <a:pPr lvl="1">
              <a:lnSpc>
                <a:spcPct val="100000"/>
              </a:lnSpc>
              <a:spcBef>
                <a:spcPts val="0"/>
              </a:spcBef>
              <a:spcAft>
                <a:spcPts val="600"/>
              </a:spcAft>
              <a:buFont typeface="Wingdings" panose="05000000000000000000" pitchFamily="2" charset="2"/>
              <a:buChar char="§"/>
            </a:pPr>
            <a:r>
              <a:rPr lang="en-GB" sz="1200" dirty="0">
                <a:latin typeface="Nexa Light" panose="02000000000000000000" pitchFamily="50" charset="0"/>
              </a:rPr>
              <a:t>Guides initial ‘sorting’ of clients at intake</a:t>
            </a:r>
            <a:endParaRPr lang="en-GB" sz="900" dirty="0">
              <a:latin typeface="Nexa Light" panose="02000000000000000000" pitchFamily="50" charset="0"/>
            </a:endParaRPr>
          </a:p>
          <a:p>
            <a:pPr marL="4572" lvl="1" indent="0">
              <a:lnSpc>
                <a:spcPct val="100000"/>
              </a:lnSpc>
              <a:spcAft>
                <a:spcPts val="600"/>
              </a:spcAft>
              <a:buNone/>
            </a:pPr>
            <a:r>
              <a:rPr lang="en-GB" sz="1100" i="1" dirty="0">
                <a:latin typeface="Nexa Light" panose="02000000000000000000" pitchFamily="50" charset="0"/>
              </a:rPr>
              <a:t>      think: accident and emergency </a:t>
            </a:r>
          </a:p>
          <a:p>
            <a:pPr marL="4572" lvl="1" indent="0">
              <a:lnSpc>
                <a:spcPct val="100000"/>
              </a:lnSpc>
              <a:spcAft>
                <a:spcPts val="600"/>
              </a:spcAft>
              <a:buNone/>
            </a:pPr>
            <a:endParaRPr lang="en-GB" sz="1100" i="1" dirty="0">
              <a:latin typeface="Nexa Light" panose="02000000000000000000" pitchFamily="50" charset="0"/>
            </a:endParaRPr>
          </a:p>
          <a:p>
            <a:pPr marL="4572" lvl="1" indent="0">
              <a:lnSpc>
                <a:spcPct val="100000"/>
              </a:lnSpc>
              <a:spcAft>
                <a:spcPts val="600"/>
              </a:spcAft>
              <a:buNone/>
            </a:pPr>
            <a:r>
              <a:rPr lang="en-GB" sz="1100" i="1" dirty="0">
                <a:latin typeface="Nexa Light" panose="02000000000000000000" pitchFamily="50" charset="0"/>
              </a:rPr>
              <a:t>Demand management</a:t>
            </a:r>
          </a:p>
          <a:p>
            <a:pPr lvl="1">
              <a:lnSpc>
                <a:spcPct val="100000"/>
              </a:lnSpc>
              <a:spcBef>
                <a:spcPts val="0"/>
              </a:spcBef>
              <a:spcAft>
                <a:spcPts val="1200"/>
              </a:spcAft>
              <a:buFont typeface="Wingdings" panose="05000000000000000000" pitchFamily="2" charset="2"/>
              <a:buChar char="§"/>
            </a:pPr>
            <a:r>
              <a:rPr lang="en-GB" sz="2800" dirty="0">
                <a:latin typeface="Nexa Light" panose="02000000000000000000" pitchFamily="50" charset="0"/>
              </a:rPr>
              <a:t>Driven by organisational vision and strategy</a:t>
            </a:r>
          </a:p>
          <a:p>
            <a:pPr lvl="1">
              <a:lnSpc>
                <a:spcPct val="100000"/>
              </a:lnSpc>
              <a:spcBef>
                <a:spcPts val="0"/>
              </a:spcBef>
              <a:spcAft>
                <a:spcPts val="1200"/>
              </a:spcAft>
              <a:buFont typeface="Wingdings" panose="05000000000000000000" pitchFamily="2" charset="2"/>
              <a:buChar char="§"/>
            </a:pPr>
            <a:r>
              <a:rPr lang="en-GB" sz="2800" dirty="0">
                <a:latin typeface="Nexa Light" panose="02000000000000000000" pitchFamily="50" charset="0"/>
              </a:rPr>
              <a:t>Broader than the point of intake – considers each stage of the client journey </a:t>
            </a:r>
          </a:p>
          <a:p>
            <a:pPr lvl="1">
              <a:lnSpc>
                <a:spcPct val="100000"/>
              </a:lnSpc>
              <a:spcBef>
                <a:spcPts val="0"/>
              </a:spcBef>
              <a:spcAft>
                <a:spcPts val="1200"/>
              </a:spcAft>
              <a:buFont typeface="Wingdings" panose="05000000000000000000" pitchFamily="2" charset="2"/>
              <a:buChar char="§"/>
            </a:pPr>
            <a:r>
              <a:rPr lang="en-GB" sz="2800" dirty="0">
                <a:latin typeface="Nexa Light" panose="02000000000000000000" pitchFamily="50" charset="0"/>
              </a:rPr>
              <a:t>Considers skill mix and resources available</a:t>
            </a:r>
          </a:p>
          <a:p>
            <a:pPr lvl="1">
              <a:lnSpc>
                <a:spcPct val="100000"/>
              </a:lnSpc>
              <a:spcBef>
                <a:spcPts val="0"/>
              </a:spcBef>
              <a:spcAft>
                <a:spcPts val="600"/>
              </a:spcAft>
              <a:buFont typeface="Wingdings" panose="05000000000000000000" pitchFamily="2" charset="2"/>
              <a:buChar char="§"/>
            </a:pPr>
            <a:r>
              <a:rPr lang="en-GB" sz="2800" dirty="0">
                <a:latin typeface="Nexa Light" panose="02000000000000000000" pitchFamily="50" charset="0"/>
              </a:rPr>
              <a:t>Can involve service/workforce redesign</a:t>
            </a:r>
            <a:endParaRPr lang="en-GB" sz="1600" dirty="0">
              <a:latin typeface="Nexa Light" panose="02000000000000000000" pitchFamily="50" charset="0"/>
            </a:endParaRPr>
          </a:p>
          <a:p>
            <a:pPr marL="480060" lvl="3" indent="0">
              <a:lnSpc>
                <a:spcPct val="100000"/>
              </a:lnSpc>
              <a:spcBef>
                <a:spcPts val="0"/>
              </a:spcBef>
              <a:buNone/>
            </a:pPr>
            <a:r>
              <a:rPr lang="en-GB" sz="2200" i="1" dirty="0">
                <a:latin typeface="Nexa Light" panose="02000000000000000000" pitchFamily="50" charset="0"/>
              </a:rPr>
              <a:t>think: nurse practitioners stepping into doctors’ scope of practice, delegating tasks to admin or paralegals to free up time of solicitors</a:t>
            </a:r>
            <a:br>
              <a:rPr lang="en-GB" sz="2200" i="1" dirty="0">
                <a:latin typeface="Nexa Light" panose="02000000000000000000" pitchFamily="50" charset="0"/>
              </a:rPr>
            </a:br>
            <a:br>
              <a:rPr lang="en-GB" sz="1000" i="1" dirty="0">
                <a:latin typeface="Nexa Light" panose="02000000000000000000" pitchFamily="50" charset="0"/>
              </a:rPr>
            </a:br>
            <a:r>
              <a:rPr lang="en-GB" sz="2200" i="1" dirty="0">
                <a:latin typeface="Nexa Light" panose="02000000000000000000" pitchFamily="50" charset="0"/>
              </a:rPr>
              <a:t>think: WLS Vic only doing high impact casework</a:t>
            </a:r>
          </a:p>
          <a:p>
            <a:pPr marL="4572" lvl="1" indent="0">
              <a:lnSpc>
                <a:spcPct val="100000"/>
              </a:lnSpc>
              <a:spcAft>
                <a:spcPts val="600"/>
              </a:spcAft>
              <a:buNone/>
            </a:pPr>
            <a:endParaRPr lang="en-GB" sz="1100" i="1" dirty="0">
              <a:latin typeface="Nexa Light" panose="02000000000000000000" pitchFamily="50" charset="0"/>
            </a:endParaRPr>
          </a:p>
          <a:p>
            <a:endParaRPr lang="en-AU" dirty="0"/>
          </a:p>
        </p:txBody>
      </p:sp>
      <p:sp>
        <p:nvSpPr>
          <p:cNvPr id="4" name="Slide Number Placeholder 3"/>
          <p:cNvSpPr>
            <a:spLocks noGrp="1"/>
          </p:cNvSpPr>
          <p:nvPr>
            <p:ph type="sldNum" sz="quarter" idx="5"/>
          </p:nvPr>
        </p:nvSpPr>
        <p:spPr/>
        <p:txBody>
          <a:bodyPr/>
          <a:lstStyle/>
          <a:p>
            <a:fld id="{5E61FBB3-E88A-48B5-8311-B4ACE87DEA35}" type="slidenum">
              <a:rPr lang="en-AU" smtClean="0"/>
              <a:pPr/>
              <a:t>5</a:t>
            </a:fld>
            <a:endParaRPr lang="en-AU" dirty="0"/>
          </a:p>
        </p:txBody>
      </p:sp>
    </p:spTree>
    <p:extLst>
      <p:ext uri="{BB962C8B-B14F-4D97-AF65-F5344CB8AC3E}">
        <p14:creationId xmlns:p14="http://schemas.microsoft.com/office/powerpoint/2010/main" val="362288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management strategy</a:t>
            </a:r>
          </a:p>
          <a:p>
            <a:r>
              <a:rPr lang="en-US" dirty="0"/>
              <a:t>Sets out to solve a problem related to demand for services in alignment with an </a:t>
            </a:r>
            <a:r>
              <a:rPr lang="en-US" dirty="0" err="1"/>
              <a:t>organisation’s</a:t>
            </a:r>
            <a:r>
              <a:rPr lang="en-US" dirty="0"/>
              <a:t> vision and purpose</a:t>
            </a:r>
          </a:p>
          <a:p>
            <a:endParaRPr lang="en-US" dirty="0"/>
          </a:p>
          <a:p>
            <a:r>
              <a:rPr lang="en-US" dirty="0"/>
              <a:t>It’s informed by good data  </a:t>
            </a:r>
          </a:p>
          <a:p>
            <a:r>
              <a:rPr lang="en-US" dirty="0"/>
              <a:t>(client feedback + where do our resources go, for whom, for which services and legal  matters?)</a:t>
            </a:r>
          </a:p>
          <a:p>
            <a:endParaRPr lang="en-US" dirty="0"/>
          </a:p>
          <a:p>
            <a:r>
              <a:rPr lang="en-US" dirty="0"/>
              <a:t>And it involves:</a:t>
            </a:r>
          </a:p>
          <a:p>
            <a:r>
              <a:rPr lang="en-US" dirty="0"/>
              <a:t>defining the problem and testing the solution…</a:t>
            </a:r>
          </a:p>
          <a:p>
            <a:r>
              <a:rPr lang="en-US" dirty="0"/>
              <a:t>…with active staff involvement</a:t>
            </a:r>
          </a:p>
          <a:p>
            <a:endParaRPr lang="en-AU" dirty="0"/>
          </a:p>
          <a:p>
            <a:r>
              <a:rPr lang="en-AU" b="0" dirty="0"/>
              <a:t>A lot of work went into developing good baseline data so centres could explore their own data and get a better understanding of where their resources are going now </a:t>
            </a:r>
            <a:r>
              <a:rPr lang="en-AU" b="0" dirty="0" err="1"/>
              <a:t>PowerBI</a:t>
            </a:r>
            <a:r>
              <a:rPr lang="en-AU" b="0" dirty="0"/>
              <a:t> – can analyse by multiple variables SIMULTANEOUSLY and get a picture of time spent </a:t>
            </a:r>
            <a:r>
              <a:rPr lang="en-AU" b="0" i="1" dirty="0"/>
              <a:t>and</a:t>
            </a:r>
            <a:r>
              <a:rPr lang="en-AU" b="0" dirty="0"/>
              <a:t> client characteristics </a:t>
            </a:r>
            <a:r>
              <a:rPr lang="en-AU" b="0" i="1" dirty="0"/>
              <a:t>and</a:t>
            </a:r>
            <a:r>
              <a:rPr lang="en-AU" b="0" dirty="0"/>
              <a:t> repeat vs one off </a:t>
            </a:r>
            <a:r>
              <a:rPr lang="en-AU" b="0" i="1" dirty="0"/>
              <a:t>and</a:t>
            </a:r>
            <a:r>
              <a:rPr lang="en-AU" b="0" dirty="0"/>
              <a:t> matter type </a:t>
            </a:r>
            <a:r>
              <a:rPr lang="en-AU" b="0" i="1" dirty="0"/>
              <a:t>and</a:t>
            </a:r>
            <a:r>
              <a:rPr lang="en-AU" b="0" dirty="0"/>
              <a:t> service type – limited only by quality of data you collect, uses data you’re already collecting on CLASS</a:t>
            </a:r>
          </a:p>
          <a:p>
            <a:endParaRPr lang="en-AU" b="0" dirty="0"/>
          </a:p>
          <a:p>
            <a:r>
              <a:rPr lang="en-AU" b="0" dirty="0"/>
              <a:t>plus sites started collecting extra data about time spent, reasons for referral, reasons for repeat appointments, and data that tells us about system churn - number of other services approached first, did you get advice from another centre about this matter </a:t>
            </a:r>
          </a:p>
          <a:p>
            <a:endParaRPr lang="en-AU" dirty="0"/>
          </a:p>
        </p:txBody>
      </p:sp>
      <p:sp>
        <p:nvSpPr>
          <p:cNvPr id="4" name="Slide Number Placeholder 3"/>
          <p:cNvSpPr>
            <a:spLocks noGrp="1"/>
          </p:cNvSpPr>
          <p:nvPr>
            <p:ph type="sldNum" sz="quarter" idx="5"/>
          </p:nvPr>
        </p:nvSpPr>
        <p:spPr/>
        <p:txBody>
          <a:bodyPr/>
          <a:lstStyle/>
          <a:p>
            <a:fld id="{5E61FBB3-E88A-48B5-8311-B4ACE87DEA35}" type="slidenum">
              <a:rPr lang="en-AU" smtClean="0"/>
              <a:pPr/>
              <a:t>6</a:t>
            </a:fld>
            <a:endParaRPr lang="en-AU" dirty="0"/>
          </a:p>
        </p:txBody>
      </p:sp>
    </p:spTree>
    <p:extLst>
      <p:ext uri="{BB962C8B-B14F-4D97-AF65-F5344CB8AC3E}">
        <p14:creationId xmlns:p14="http://schemas.microsoft.com/office/powerpoint/2010/main" val="129413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centres decided what problem they were trying to fix, and how, we worked with them to set up modest but tailored evaluation frameworks for each centre, making best use of CLASS data and working with centres to settle realistic additional data they could collect. Also capturing human story, not just numbers e.g. staff feedback session at beginning and end of changes to measure how staff confidence, perceptions and job satisfaction change over time, client surveys</a:t>
            </a:r>
          </a:p>
          <a:p>
            <a:endParaRPr lang="en-AU" dirty="0"/>
          </a:p>
        </p:txBody>
      </p:sp>
      <p:sp>
        <p:nvSpPr>
          <p:cNvPr id="4" name="Slide Number Placeholder 3"/>
          <p:cNvSpPr>
            <a:spLocks noGrp="1"/>
          </p:cNvSpPr>
          <p:nvPr>
            <p:ph type="sldNum" sz="quarter" idx="5"/>
          </p:nvPr>
        </p:nvSpPr>
        <p:spPr/>
        <p:txBody>
          <a:bodyPr/>
          <a:lstStyle/>
          <a:p>
            <a:fld id="{5E61FBB3-E88A-48B5-8311-B4ACE87DEA35}" type="slidenum">
              <a:rPr lang="en-AU" smtClean="0"/>
              <a:pPr/>
              <a:t>7</a:t>
            </a:fld>
            <a:endParaRPr lang="en-AU" dirty="0"/>
          </a:p>
        </p:txBody>
      </p:sp>
    </p:spTree>
    <p:extLst>
      <p:ext uri="{BB962C8B-B14F-4D97-AF65-F5344CB8AC3E}">
        <p14:creationId xmlns:p14="http://schemas.microsoft.com/office/powerpoint/2010/main" val="67006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four major milestones in project, facilitated action learning groups – start, lot of work to agree on baseline data everyone was able and willing to collect- mostly existing but some additional e.g. time spent, sharing ideas and dilemmas but each centre had autonomy to decide what it wanted to pursue</a:t>
            </a:r>
          </a:p>
        </p:txBody>
      </p:sp>
      <p:sp>
        <p:nvSpPr>
          <p:cNvPr id="4" name="Slide Number Placeholder 3"/>
          <p:cNvSpPr>
            <a:spLocks noGrp="1"/>
          </p:cNvSpPr>
          <p:nvPr>
            <p:ph type="sldNum" sz="quarter" idx="5"/>
          </p:nvPr>
        </p:nvSpPr>
        <p:spPr/>
        <p:txBody>
          <a:bodyPr/>
          <a:lstStyle/>
          <a:p>
            <a:pPr marL="0" marR="0" lvl="0" indent="0" algn="r" defTabSz="455051" rtl="0" eaLnBrk="1" fontAlgn="auto" latinLnBrk="0" hangingPunct="1">
              <a:lnSpc>
                <a:spcPct val="100000"/>
              </a:lnSpc>
              <a:spcBef>
                <a:spcPts val="0"/>
              </a:spcBef>
              <a:spcAft>
                <a:spcPts val="0"/>
              </a:spcAft>
              <a:buClrTx/>
              <a:buSzTx/>
              <a:buFontTx/>
              <a:buNone/>
              <a:tabLst/>
              <a:defRPr/>
            </a:pPr>
            <a:fld id="{5E61FBB3-E88A-48B5-8311-B4ACE87DEA35}"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5051"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7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last action learning group meeting, asked people to tell a story about the most significant change they’d observed or experienced as result of project, and to formulate the take home message from their story of change </a:t>
            </a:r>
          </a:p>
        </p:txBody>
      </p:sp>
      <p:sp>
        <p:nvSpPr>
          <p:cNvPr id="4" name="Slide Number Placeholder 3"/>
          <p:cNvSpPr>
            <a:spLocks noGrp="1"/>
          </p:cNvSpPr>
          <p:nvPr>
            <p:ph type="sldNum" sz="quarter" idx="5"/>
          </p:nvPr>
        </p:nvSpPr>
        <p:spPr/>
        <p:txBody>
          <a:bodyPr/>
          <a:lstStyle/>
          <a:p>
            <a:fld id="{1298CEB0-3B22-436D-B389-AD3B78280CFB}" type="slidenum">
              <a:rPr lang="en-AU" smtClean="0"/>
              <a:t>9</a:t>
            </a:fld>
            <a:endParaRPr lang="en-AU" dirty="0"/>
          </a:p>
        </p:txBody>
      </p:sp>
    </p:spTree>
    <p:extLst>
      <p:ext uri="{BB962C8B-B14F-4D97-AF65-F5344CB8AC3E}">
        <p14:creationId xmlns:p14="http://schemas.microsoft.com/office/powerpoint/2010/main" val="48976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Gretchen </a:t>
            </a:r>
            <a:r>
              <a:rPr lang="en-AU" dirty="0"/>
              <a:t>thank them and launch into Q&amp;A moderation with Sam or Rosslyn to help with the moderation </a:t>
            </a:r>
          </a:p>
          <a:p>
            <a:endParaRPr lang="en-AU" dirty="0"/>
          </a:p>
          <a:p>
            <a:r>
              <a:rPr lang="en-AU" dirty="0"/>
              <a:t>Questions to kick off Q&amp;A </a:t>
            </a:r>
          </a:p>
          <a:p>
            <a:endParaRPr lang="en-AU" dirty="0"/>
          </a:p>
          <a:p>
            <a:pPr lvl="0"/>
            <a:r>
              <a:rPr lang="en-AU" dirty="0"/>
              <a:t>one thing related to demand management that they’ve learned from looking at the </a:t>
            </a:r>
            <a:r>
              <a:rPr lang="en-AU" dirty="0" err="1"/>
              <a:t>PowerBI</a:t>
            </a:r>
            <a:r>
              <a:rPr lang="en-AU" dirty="0"/>
              <a:t> data that they never would have known without it, then</a:t>
            </a:r>
          </a:p>
          <a:p>
            <a:pPr lvl="0"/>
            <a:endParaRPr lang="en-AU" dirty="0"/>
          </a:p>
          <a:p>
            <a:pPr lvl="0"/>
            <a:r>
              <a:rPr lang="en-AU" dirty="0"/>
              <a:t>what’s the one service change they’re considering as a result of this new insight (no one will hold you to it if you decide not to make that service change of course, but we’d like to give the audience a flavour of how the data can drive better informed decision making about managing demand, particularly that idea of scenario-testing the potential impact of service changes by using the </a:t>
            </a:r>
            <a:r>
              <a:rPr lang="en-AU" dirty="0" err="1"/>
              <a:t>PowerBI</a:t>
            </a:r>
            <a:r>
              <a:rPr lang="en-AU" dirty="0"/>
              <a:t> data).</a:t>
            </a:r>
          </a:p>
          <a:p>
            <a:endParaRPr lang="en-AU" dirty="0"/>
          </a:p>
        </p:txBody>
      </p:sp>
      <p:sp>
        <p:nvSpPr>
          <p:cNvPr id="4" name="Slide Number Placeholder 3"/>
          <p:cNvSpPr>
            <a:spLocks noGrp="1"/>
          </p:cNvSpPr>
          <p:nvPr>
            <p:ph type="sldNum" sz="quarter" idx="5"/>
          </p:nvPr>
        </p:nvSpPr>
        <p:spPr/>
        <p:txBody>
          <a:bodyPr/>
          <a:lstStyle/>
          <a:p>
            <a:fld id="{1298CEB0-3B22-436D-B389-AD3B78280CFB}" type="slidenum">
              <a:rPr lang="en-AU" smtClean="0"/>
              <a:t>10</a:t>
            </a:fld>
            <a:endParaRPr lang="en-AU" dirty="0"/>
          </a:p>
        </p:txBody>
      </p:sp>
    </p:spTree>
    <p:extLst>
      <p:ext uri="{BB962C8B-B14F-4D97-AF65-F5344CB8AC3E}">
        <p14:creationId xmlns:p14="http://schemas.microsoft.com/office/powerpoint/2010/main" val="48367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ED501C7-4A17-4E77-B416-1C001FAED839}" type="datetimeFigureOut">
              <a:rPr lang="en-AU" smtClean="0"/>
              <a:t>15/11/2021</a:t>
            </a:fld>
            <a:endParaRPr lang="en-AU"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AU"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CC89E2C-CB2E-44D4-8A3C-0509C3FEBECB}" type="slidenum">
              <a:rPr lang="en-AU" smtClean="0"/>
              <a:t>‹#›</a:t>
            </a:fld>
            <a:endParaRPr lang="en-AU" dirty="0"/>
          </a:p>
        </p:txBody>
      </p:sp>
    </p:spTree>
    <p:extLst>
      <p:ext uri="{BB962C8B-B14F-4D97-AF65-F5344CB8AC3E}">
        <p14:creationId xmlns:p14="http://schemas.microsoft.com/office/powerpoint/2010/main" val="13790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7776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247383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393319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243223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27972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33266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38382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CC89E2C-CB2E-44D4-8A3C-0509C3FEBECB}" type="slidenum">
              <a:rPr lang="en-AU" smtClean="0"/>
              <a:t>‹#›</a:t>
            </a:fld>
            <a:endParaRPr lang="en-AU" dirty="0"/>
          </a:p>
        </p:txBody>
      </p:sp>
    </p:spTree>
    <p:extLst>
      <p:ext uri="{BB962C8B-B14F-4D97-AF65-F5344CB8AC3E}">
        <p14:creationId xmlns:p14="http://schemas.microsoft.com/office/powerpoint/2010/main" val="205830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ED501C7-4A17-4E77-B416-1C001FAED839}" type="datetimeFigureOut">
              <a:rPr lang="en-AU" smtClean="0"/>
              <a:t>15/11/2021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CC89E2C-CB2E-44D4-8A3C-0509C3FEBECB}" type="slidenum">
              <a:rPr lang="en-AU" smtClean="0"/>
              <a:t>‹#›</a:t>
            </a:fld>
            <a:endParaRPr lang="en-AU" dirty="0"/>
          </a:p>
        </p:txBody>
      </p:sp>
    </p:spTree>
    <p:extLst>
      <p:ext uri="{BB962C8B-B14F-4D97-AF65-F5344CB8AC3E}">
        <p14:creationId xmlns:p14="http://schemas.microsoft.com/office/powerpoint/2010/main" val="89112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ED501C7-4A17-4E77-B416-1C001FAED839}" type="datetimeFigureOut">
              <a:rPr lang="en-AU" smtClean="0"/>
              <a:t>15/11/2021</a:t>
            </a:fld>
            <a:endParaRPr lang="en-AU"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AU"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CC89E2C-CB2E-44D4-8A3C-0509C3FEBECB}" type="slidenum">
              <a:rPr lang="en-AU" smtClean="0"/>
              <a:t>‹#›</a:t>
            </a:fld>
            <a:endParaRPr lang="en-AU" dirty="0"/>
          </a:p>
        </p:txBody>
      </p:sp>
    </p:spTree>
    <p:extLst>
      <p:ext uri="{BB962C8B-B14F-4D97-AF65-F5344CB8AC3E}">
        <p14:creationId xmlns:p14="http://schemas.microsoft.com/office/powerpoint/2010/main" val="8958751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ED501C7-4A17-4E77-B416-1C001FAED839}" type="datetimeFigureOut">
              <a:rPr lang="en-AU" smtClean="0"/>
              <a:t>15/11/2021</a:t>
            </a:fld>
            <a:endParaRPr lang="en-AU"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AU"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CC89E2C-CB2E-44D4-8A3C-0509C3FEBECB}" type="slidenum">
              <a:rPr lang="en-AU" smtClean="0"/>
              <a:t>‹#›</a:t>
            </a:fld>
            <a:endParaRPr lang="en-AU" dirty="0"/>
          </a:p>
        </p:txBody>
      </p:sp>
    </p:spTree>
    <p:extLst>
      <p:ext uri="{BB962C8B-B14F-4D97-AF65-F5344CB8AC3E}">
        <p14:creationId xmlns:p14="http://schemas.microsoft.com/office/powerpoint/2010/main" val="345121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DB11C-BAC0-49D8-B819-853E1DE4587C}"/>
              </a:ext>
            </a:extLst>
          </p:cNvPr>
          <p:cNvPicPr>
            <a:picLocks noChangeAspect="1"/>
          </p:cNvPicPr>
          <p:nvPr/>
        </p:nvPicPr>
        <p:blipFill rotWithShape="1">
          <a:blip r:embed="rId3"/>
          <a:srcRect r="1" b="27020"/>
          <a:stretch/>
        </p:blipFill>
        <p:spPr>
          <a:xfrm>
            <a:off x="-344386" y="0"/>
            <a:ext cx="12536386" cy="6858000"/>
          </a:xfrm>
          <a:prstGeom prst="rect">
            <a:avLst/>
          </a:prstGeom>
        </p:spPr>
      </p:pic>
      <p:sp>
        <p:nvSpPr>
          <p:cNvPr id="9" name="Title 1">
            <a:extLst>
              <a:ext uri="{FF2B5EF4-FFF2-40B4-BE49-F238E27FC236}">
                <a16:creationId xmlns:a16="http://schemas.microsoft.com/office/drawing/2014/main" id="{0F1AF94C-4008-4E73-8C1D-86BAE698AB6B}"/>
              </a:ext>
            </a:extLst>
          </p:cNvPr>
          <p:cNvSpPr>
            <a:spLocks noGrp="1"/>
          </p:cNvSpPr>
          <p:nvPr>
            <p:ph type="title"/>
          </p:nvPr>
        </p:nvSpPr>
        <p:spPr>
          <a:xfrm>
            <a:off x="2169999" y="2953987"/>
            <a:ext cx="8533842" cy="1828031"/>
          </a:xfrm>
        </p:spPr>
        <p:txBody>
          <a:bodyPr>
            <a:normAutofit/>
          </a:bodyPr>
          <a:lstStyle/>
          <a:p>
            <a:pPr algn="ctr"/>
            <a:r>
              <a:rPr lang="en-GB" b="1" dirty="0">
                <a:solidFill>
                  <a:schemeClr val="bg1"/>
                </a:solidFill>
                <a:latin typeface="Nexa Bold"/>
              </a:rPr>
              <a:t>Demand Management Project</a:t>
            </a:r>
            <a:endParaRPr lang="en-AU" b="1" dirty="0">
              <a:solidFill>
                <a:schemeClr val="bg1"/>
              </a:solidFill>
              <a:latin typeface="Nexa Bold"/>
            </a:endParaRPr>
          </a:p>
        </p:txBody>
      </p:sp>
      <p:sp>
        <p:nvSpPr>
          <p:cNvPr id="12" name="TextBox 11">
            <a:extLst>
              <a:ext uri="{FF2B5EF4-FFF2-40B4-BE49-F238E27FC236}">
                <a16:creationId xmlns:a16="http://schemas.microsoft.com/office/drawing/2014/main" id="{87944679-3F04-45AD-9B5B-ACD278F81E1E}"/>
              </a:ext>
            </a:extLst>
          </p:cNvPr>
          <p:cNvSpPr txBox="1"/>
          <p:nvPr/>
        </p:nvSpPr>
        <p:spPr>
          <a:xfrm>
            <a:off x="1880817" y="4665847"/>
            <a:ext cx="8533841" cy="861774"/>
          </a:xfrm>
          <a:prstGeom prst="rect">
            <a:avLst/>
          </a:prstGeom>
          <a:noFill/>
        </p:spPr>
        <p:txBody>
          <a:bodyPr wrap="square">
            <a:spAutoFit/>
          </a:bodyPr>
          <a:lstStyle/>
          <a:p>
            <a:pPr algn="ctr"/>
            <a:r>
              <a:rPr lang="en-AU" sz="2500" b="1" dirty="0">
                <a:solidFill>
                  <a:schemeClr val="bg1"/>
                </a:solidFill>
                <a:effectLst/>
                <a:latin typeface="Nexa Bold"/>
                <a:ea typeface="Calibri" panose="020F0502020204030204" pitchFamily="34" charset="0"/>
                <a:cs typeface="Times New Roman" panose="02020603050405020304" pitchFamily="18" charset="0"/>
              </a:rPr>
              <a:t>Supporting the development, trial and evaluation of a demand management framework for the community legal sector </a:t>
            </a:r>
            <a:endParaRPr lang="en-AU" sz="2500" dirty="0"/>
          </a:p>
        </p:txBody>
      </p:sp>
    </p:spTree>
    <p:extLst>
      <p:ext uri="{BB962C8B-B14F-4D97-AF65-F5344CB8AC3E}">
        <p14:creationId xmlns:p14="http://schemas.microsoft.com/office/powerpoint/2010/main" val="406334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F9D15-E246-48C7-9E56-D5E17E8EF898}"/>
              </a:ext>
            </a:extLst>
          </p:cNvPr>
          <p:cNvSpPr>
            <a:spLocks noGrp="1"/>
          </p:cNvSpPr>
          <p:nvPr>
            <p:ph type="ctrTitle"/>
          </p:nvPr>
        </p:nvSpPr>
        <p:spPr>
          <a:xfrm>
            <a:off x="5081043" y="770467"/>
            <a:ext cx="6608963" cy="3352800"/>
          </a:xfrm>
        </p:spPr>
        <p:txBody>
          <a:bodyPr>
            <a:normAutofit/>
          </a:bodyPr>
          <a:lstStyle/>
          <a:p>
            <a:r>
              <a:rPr lang="en-AU" dirty="0"/>
              <a:t>Q&amp;A</a:t>
            </a:r>
            <a:endParaRPr lang="en-AU"/>
          </a:p>
        </p:txBody>
      </p:sp>
      <p:sp>
        <p:nvSpPr>
          <p:cNvPr id="11" name="Rectangle 1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raphic 5" descr="Questions">
            <a:extLst>
              <a:ext uri="{FF2B5EF4-FFF2-40B4-BE49-F238E27FC236}">
                <a16:creationId xmlns:a16="http://schemas.microsoft.com/office/drawing/2014/main" id="{3DAE90CE-81ED-495B-9145-2DBFF3B7B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85137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A3E4E5F9-6446-45E6-9D3C-63A06C7AB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111"/>
            <a:ext cx="12192000" cy="6561778"/>
          </a:xfrm>
          <a:prstGeom prst="rect">
            <a:avLst/>
          </a:prstGeom>
        </p:spPr>
      </p:pic>
      <p:pic>
        <p:nvPicPr>
          <p:cNvPr id="4" name="Picture 3" descr="Timeline&#10;&#10;Description automatically generated">
            <a:extLst>
              <a:ext uri="{FF2B5EF4-FFF2-40B4-BE49-F238E27FC236}">
                <a16:creationId xmlns:a16="http://schemas.microsoft.com/office/drawing/2014/main" id="{096031EA-6108-4AE9-9519-823ADDC7D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144"/>
            <a:ext cx="12192000" cy="6633712"/>
          </a:xfrm>
          <a:prstGeom prst="rect">
            <a:avLst/>
          </a:prstGeom>
        </p:spPr>
      </p:pic>
    </p:spTree>
    <p:extLst>
      <p:ext uri="{BB962C8B-B14F-4D97-AF65-F5344CB8AC3E}">
        <p14:creationId xmlns:p14="http://schemas.microsoft.com/office/powerpoint/2010/main" val="36944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4C6E-E303-484E-BAFC-A6BC0AF66D2D}"/>
              </a:ext>
            </a:extLst>
          </p:cNvPr>
          <p:cNvSpPr>
            <a:spLocks noGrp="1"/>
          </p:cNvSpPr>
          <p:nvPr>
            <p:ph type="title"/>
          </p:nvPr>
        </p:nvSpPr>
        <p:spPr>
          <a:xfrm>
            <a:off x="709612" y="516576"/>
            <a:ext cx="10772775" cy="1840675"/>
          </a:xfrm>
        </p:spPr>
        <p:txBody>
          <a:bodyPr/>
          <a:lstStyle/>
          <a:p>
            <a:pPr algn="ctr"/>
            <a:r>
              <a:rPr lang="en-GB" b="1" dirty="0">
                <a:solidFill>
                  <a:schemeClr val="tx2"/>
                </a:solidFill>
                <a:latin typeface="Nexa Bold"/>
              </a:rPr>
              <a:t>Acknowledgement of Country</a:t>
            </a:r>
            <a:endParaRPr lang="en-AU" b="1" dirty="0">
              <a:solidFill>
                <a:schemeClr val="tx2"/>
              </a:solidFill>
              <a:latin typeface="Nexa Bold"/>
            </a:endParaRPr>
          </a:p>
        </p:txBody>
      </p:sp>
      <p:pic>
        <p:nvPicPr>
          <p:cNvPr id="4" name="Picture 3" descr="Logo, company name&#10;&#10;Description automatically generated">
            <a:extLst>
              <a:ext uri="{FF2B5EF4-FFF2-40B4-BE49-F238E27FC236}">
                <a16:creationId xmlns:a16="http://schemas.microsoft.com/office/drawing/2014/main" id="{04C07169-F172-4E4C-A83C-42DECCA4E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17323"/>
            <a:ext cx="1895691" cy="1840676"/>
          </a:xfrm>
          <a:prstGeom prst="rect">
            <a:avLst/>
          </a:prstGeom>
        </p:spPr>
      </p:pic>
      <p:sp>
        <p:nvSpPr>
          <p:cNvPr id="8" name="TextBox 7">
            <a:extLst>
              <a:ext uri="{FF2B5EF4-FFF2-40B4-BE49-F238E27FC236}">
                <a16:creationId xmlns:a16="http://schemas.microsoft.com/office/drawing/2014/main" id="{C2CB04AC-EE2C-4FBB-844A-F8AE72274E5D}"/>
              </a:ext>
            </a:extLst>
          </p:cNvPr>
          <p:cNvSpPr txBox="1"/>
          <p:nvPr/>
        </p:nvSpPr>
        <p:spPr>
          <a:xfrm>
            <a:off x="2268188" y="2286904"/>
            <a:ext cx="7980218" cy="2800767"/>
          </a:xfrm>
          <a:prstGeom prst="rect">
            <a:avLst/>
          </a:prstGeom>
          <a:noFill/>
        </p:spPr>
        <p:txBody>
          <a:bodyPr wrap="square">
            <a:spAutoFit/>
          </a:bodyPr>
          <a:lstStyle/>
          <a:p>
            <a:pPr marL="0" algn="ctr">
              <a:buNone/>
            </a:pPr>
            <a:r>
              <a:rPr lang="en-AU" sz="2200" dirty="0">
                <a:latin typeface="Nexa Light"/>
                <a:cs typeface="Arial"/>
              </a:rPr>
              <a:t>Community Legal Centres Queensland acknowledges the traditional owners of the land on which we are holding this presentation, the </a:t>
            </a:r>
            <a:r>
              <a:rPr lang="en-AU" sz="2200" dirty="0" err="1">
                <a:latin typeface="Nexa Light"/>
                <a:cs typeface="Arial"/>
              </a:rPr>
              <a:t>Turrbul</a:t>
            </a:r>
            <a:r>
              <a:rPr lang="en-AU" sz="2200" dirty="0">
                <a:latin typeface="Nexa Light"/>
                <a:cs typeface="Arial"/>
              </a:rPr>
              <a:t> and </a:t>
            </a:r>
            <a:r>
              <a:rPr lang="en-AU" sz="2200" dirty="0" err="1">
                <a:latin typeface="Nexa Light"/>
                <a:cs typeface="Arial"/>
              </a:rPr>
              <a:t>Jaggara</a:t>
            </a:r>
            <a:r>
              <a:rPr lang="en-AU" sz="2200" dirty="0">
                <a:latin typeface="Nexa Light"/>
                <a:cs typeface="Arial"/>
              </a:rPr>
              <a:t> people. </a:t>
            </a:r>
          </a:p>
          <a:p>
            <a:pPr marL="0" algn="ctr">
              <a:buNone/>
            </a:pPr>
            <a:endParaRPr lang="en-US" sz="2200" dirty="0">
              <a:latin typeface="Nexa Light"/>
              <a:cs typeface="Arial"/>
            </a:endParaRPr>
          </a:p>
          <a:p>
            <a:pPr marL="0" algn="ctr">
              <a:buNone/>
            </a:pPr>
            <a:r>
              <a:rPr lang="en-AU" sz="2200" dirty="0">
                <a:latin typeface="Nexa Light"/>
                <a:cs typeface="Arial"/>
              </a:rPr>
              <a:t>We pay our respects to their elders, past, present and emerging, and acknowledge the important role Aboriginal and Torres Strait Islanders continue to play in our society. </a:t>
            </a:r>
          </a:p>
          <a:p>
            <a:pPr marL="0" algn="ctr">
              <a:buNone/>
            </a:pPr>
            <a:endParaRPr lang="en-US" sz="2200" dirty="0">
              <a:latin typeface="Nexa Light"/>
              <a:cs typeface="Arial"/>
            </a:endParaRPr>
          </a:p>
        </p:txBody>
      </p:sp>
      <p:pic>
        <p:nvPicPr>
          <p:cNvPr id="7" name="Picture 6">
            <a:extLst>
              <a:ext uri="{FF2B5EF4-FFF2-40B4-BE49-F238E27FC236}">
                <a16:creationId xmlns:a16="http://schemas.microsoft.com/office/drawing/2014/main" id="{54389019-F4CB-4C04-BFA1-1F1D82B6C914}"/>
              </a:ext>
            </a:extLst>
          </p:cNvPr>
          <p:cNvPicPr>
            <a:picLocks noChangeAspect="1"/>
          </p:cNvPicPr>
          <p:nvPr/>
        </p:nvPicPr>
        <p:blipFill>
          <a:blip r:embed="rId3"/>
          <a:stretch>
            <a:fillRect/>
          </a:stretch>
        </p:blipFill>
        <p:spPr>
          <a:xfrm>
            <a:off x="8892056" y="5662541"/>
            <a:ext cx="3029373" cy="1019317"/>
          </a:xfrm>
          <a:prstGeom prst="rect">
            <a:avLst/>
          </a:prstGeom>
        </p:spPr>
      </p:pic>
    </p:spTree>
    <p:extLst>
      <p:ext uri="{BB962C8B-B14F-4D97-AF65-F5344CB8AC3E}">
        <p14:creationId xmlns:p14="http://schemas.microsoft.com/office/powerpoint/2010/main" val="281758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7224" y="936711"/>
            <a:ext cx="2988265" cy="4984578"/>
          </a:xfrm>
        </p:spPr>
        <p:txBody>
          <a:bodyPr>
            <a:normAutofit/>
          </a:bodyPr>
          <a:lstStyle/>
          <a:p>
            <a:r>
              <a:rPr lang="en-AU" sz="4400" dirty="0">
                <a:solidFill>
                  <a:srgbClr val="FFFFFF"/>
                </a:solidFill>
                <a:latin typeface="Nexa Bold" panose="02000000000000000000" pitchFamily="50" charset="0"/>
              </a:rPr>
              <a:t>Session overview</a:t>
            </a:r>
          </a:p>
        </p:txBody>
      </p:sp>
      <p:sp>
        <p:nvSpPr>
          <p:cNvPr id="10" name="Content Placeholder 9">
            <a:extLst>
              <a:ext uri="{FF2B5EF4-FFF2-40B4-BE49-F238E27FC236}">
                <a16:creationId xmlns:a16="http://schemas.microsoft.com/office/drawing/2014/main" id="{E1497819-0396-42C6-BF0C-570C2B40508B}"/>
              </a:ext>
            </a:extLst>
          </p:cNvPr>
          <p:cNvSpPr>
            <a:spLocks noGrp="1"/>
          </p:cNvSpPr>
          <p:nvPr>
            <p:ph idx="1"/>
          </p:nvPr>
        </p:nvSpPr>
        <p:spPr>
          <a:xfrm>
            <a:off x="4614389" y="936711"/>
            <a:ext cx="6815992" cy="4984578"/>
          </a:xfrm>
        </p:spPr>
        <p:txBody>
          <a:bodyPr anchor="ctr">
            <a:normAutofit/>
          </a:bodyPr>
          <a:lstStyle/>
          <a:p>
            <a:pPr marL="518922" lvl="1" indent="-514350">
              <a:lnSpc>
                <a:spcPct val="100000"/>
              </a:lnSpc>
              <a:spcAft>
                <a:spcPts val="1200"/>
              </a:spcAft>
              <a:buFont typeface="+mj-lt"/>
              <a:buAutoNum type="arabicPeriod"/>
            </a:pPr>
            <a:r>
              <a:rPr lang="en-AU" sz="2800" dirty="0">
                <a:latin typeface="Nexa Light" panose="02000000000000000000" pitchFamily="50" charset="0"/>
              </a:rPr>
              <a:t>What’s this project about and what did we do?</a:t>
            </a:r>
          </a:p>
          <a:p>
            <a:pPr marL="518922" lvl="1" indent="-514350">
              <a:lnSpc>
                <a:spcPct val="100000"/>
              </a:lnSpc>
              <a:spcAft>
                <a:spcPts val="1200"/>
              </a:spcAft>
              <a:buFont typeface="+mj-lt"/>
              <a:buAutoNum type="arabicPeriod"/>
            </a:pPr>
            <a:r>
              <a:rPr lang="en-AU" sz="2800" dirty="0">
                <a:latin typeface="Nexa Light" panose="02000000000000000000" pitchFamily="50" charset="0"/>
              </a:rPr>
              <a:t>Q&amp;A with trial sites and CLCQ</a:t>
            </a:r>
          </a:p>
          <a:p>
            <a:pPr marL="518922" lvl="1" indent="-514350">
              <a:lnSpc>
                <a:spcPct val="100000"/>
              </a:lnSpc>
              <a:spcAft>
                <a:spcPts val="1200"/>
              </a:spcAft>
              <a:buFont typeface="+mj-lt"/>
              <a:buAutoNum type="arabicPeriod"/>
            </a:pPr>
            <a:r>
              <a:rPr lang="en-AU" sz="2800" dirty="0">
                <a:latin typeface="Nexa Light" panose="02000000000000000000" pitchFamily="50" charset="0"/>
              </a:rPr>
              <a:t>Small table discussions with trial sites</a:t>
            </a:r>
          </a:p>
        </p:txBody>
      </p:sp>
    </p:spTree>
    <p:extLst>
      <p:ext uri="{BB962C8B-B14F-4D97-AF65-F5344CB8AC3E}">
        <p14:creationId xmlns:p14="http://schemas.microsoft.com/office/powerpoint/2010/main" val="411508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E942-4316-4246-BC2B-FACB1D0AEE91}"/>
              </a:ext>
            </a:extLst>
          </p:cNvPr>
          <p:cNvSpPr>
            <a:spLocks noGrp="1"/>
          </p:cNvSpPr>
          <p:nvPr>
            <p:ph type="title"/>
          </p:nvPr>
        </p:nvSpPr>
        <p:spPr>
          <a:xfrm>
            <a:off x="657224" y="499533"/>
            <a:ext cx="10772775" cy="1658198"/>
          </a:xfrm>
        </p:spPr>
        <p:txBody>
          <a:bodyPr>
            <a:normAutofit/>
          </a:bodyPr>
          <a:lstStyle/>
          <a:p>
            <a:pPr algn="ctr"/>
            <a:r>
              <a:rPr lang="en-GB" b="1" dirty="0"/>
              <a:t>CLCQ – Key Messages</a:t>
            </a:r>
            <a:endParaRPr lang="en-AU" b="1" dirty="0"/>
          </a:p>
        </p:txBody>
      </p:sp>
      <p:graphicFrame>
        <p:nvGraphicFramePr>
          <p:cNvPr id="5" name="Content Placeholder 2">
            <a:extLst>
              <a:ext uri="{FF2B5EF4-FFF2-40B4-BE49-F238E27FC236}">
                <a16:creationId xmlns:a16="http://schemas.microsoft.com/office/drawing/2014/main" id="{B2ACE71D-359F-4E36-B500-C7057EE17E17}"/>
              </a:ext>
            </a:extLst>
          </p:cNvPr>
          <p:cNvGraphicFramePr>
            <a:graphicFrameLocks noGrp="1"/>
          </p:cNvGraphicFramePr>
          <p:nvPr>
            <p:ph idx="1"/>
            <p:extLst>
              <p:ext uri="{D42A27DB-BD31-4B8C-83A1-F6EECF244321}">
                <p14:modId xmlns:p14="http://schemas.microsoft.com/office/powerpoint/2010/main" val="830495538"/>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3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5" y="499533"/>
            <a:ext cx="6562726" cy="1658198"/>
          </a:xfrm>
        </p:spPr>
        <p:txBody>
          <a:bodyPr>
            <a:normAutofit/>
          </a:bodyPr>
          <a:lstStyle/>
          <a:p>
            <a:r>
              <a:rPr lang="en-AU" dirty="0">
                <a:latin typeface="Nexa Bold" panose="02000000000000000000" pitchFamily="50" charset="0"/>
              </a:rPr>
              <a:t> </a:t>
            </a:r>
          </a:p>
        </p:txBody>
      </p:sp>
      <p:pic>
        <p:nvPicPr>
          <p:cNvPr id="12" name="Picture 11">
            <a:extLst>
              <a:ext uri="{FF2B5EF4-FFF2-40B4-BE49-F238E27FC236}">
                <a16:creationId xmlns:a16="http://schemas.microsoft.com/office/drawing/2014/main" id="{98DA55F7-EE4A-489C-98DF-7A329AF28CC3}"/>
              </a:ext>
            </a:extLst>
          </p:cNvPr>
          <p:cNvPicPr>
            <a:picLocks noChangeAspect="1"/>
          </p:cNvPicPr>
          <p:nvPr/>
        </p:nvPicPr>
        <p:blipFill rotWithShape="1">
          <a:blip r:embed="rId3"/>
          <a:srcRect l="32939" r="27411" b="-2"/>
          <a:stretch/>
        </p:blipFill>
        <p:spPr>
          <a:xfrm>
            <a:off x="20" y="-6418"/>
            <a:ext cx="4077443" cy="6864418"/>
          </a:xfrm>
          <a:prstGeom prst="rect">
            <a:avLst/>
          </a:prstGeom>
        </p:spPr>
      </p:pic>
      <p:sp>
        <p:nvSpPr>
          <p:cNvPr id="10" name="Content Placeholder 9">
            <a:extLst>
              <a:ext uri="{FF2B5EF4-FFF2-40B4-BE49-F238E27FC236}">
                <a16:creationId xmlns:a16="http://schemas.microsoft.com/office/drawing/2014/main" id="{E1497819-0396-42C6-BF0C-570C2B40508B}"/>
              </a:ext>
            </a:extLst>
          </p:cNvPr>
          <p:cNvSpPr>
            <a:spLocks noGrp="1"/>
          </p:cNvSpPr>
          <p:nvPr>
            <p:ph idx="1"/>
          </p:nvPr>
        </p:nvSpPr>
        <p:spPr>
          <a:xfrm>
            <a:off x="4077463" y="471636"/>
            <a:ext cx="7932696" cy="5755422"/>
          </a:xfrm>
        </p:spPr>
        <p:txBody>
          <a:bodyPr wrap="square">
            <a:spAutoFit/>
          </a:bodyPr>
          <a:lstStyle/>
          <a:p>
            <a:pPr marL="4572" lvl="1" indent="0">
              <a:lnSpc>
                <a:spcPct val="100000"/>
              </a:lnSpc>
              <a:spcAft>
                <a:spcPts val="600"/>
              </a:spcAft>
              <a:buNone/>
            </a:pPr>
            <a:r>
              <a:rPr lang="en-GB" sz="4100" b="1" dirty="0">
                <a:solidFill>
                  <a:schemeClr val="tx2"/>
                </a:solidFill>
                <a:latin typeface="Nexa Bold" panose="02000000000000000000" pitchFamily="50" charset="0"/>
              </a:rPr>
              <a:t>What’s this project about?</a:t>
            </a:r>
          </a:p>
          <a:p>
            <a:pPr marL="4572" lvl="1" indent="0">
              <a:lnSpc>
                <a:spcPct val="100000"/>
              </a:lnSpc>
              <a:spcAft>
                <a:spcPts val="600"/>
              </a:spcAft>
              <a:buNone/>
            </a:pPr>
            <a:endParaRPr lang="en-GB" sz="4100" b="1" dirty="0">
              <a:solidFill>
                <a:srgbClr val="1B8990"/>
              </a:solidFill>
              <a:latin typeface="Nexa Bold" panose="02000000000000000000" pitchFamily="50" charset="0"/>
            </a:endParaRPr>
          </a:p>
          <a:p>
            <a:pPr marL="4572" lvl="1" indent="0">
              <a:lnSpc>
                <a:spcPct val="100000"/>
              </a:lnSpc>
              <a:spcAft>
                <a:spcPts val="600"/>
              </a:spcAft>
              <a:buNone/>
            </a:pPr>
            <a:r>
              <a:rPr lang="en-GB" sz="4100" b="1" dirty="0">
                <a:solidFill>
                  <a:srgbClr val="1B8990"/>
                </a:solidFill>
                <a:latin typeface="Nexa Bold" panose="02000000000000000000" pitchFamily="50" charset="0"/>
              </a:rPr>
              <a:t>Triage – </a:t>
            </a:r>
            <a:br>
              <a:rPr lang="en-GB" sz="4100" b="1" dirty="0">
                <a:solidFill>
                  <a:srgbClr val="1B8990"/>
                </a:solidFill>
                <a:latin typeface="Nexa Light" panose="02000000000000000000" pitchFamily="50" charset="0"/>
              </a:rPr>
            </a:br>
            <a:r>
              <a:rPr lang="en-GB" sz="4100" dirty="0">
                <a:solidFill>
                  <a:srgbClr val="1B8990"/>
                </a:solidFill>
                <a:latin typeface="Nexa Light" panose="02000000000000000000" pitchFamily="50" charset="0"/>
              </a:rPr>
              <a:t>who gets in the door</a:t>
            </a:r>
          </a:p>
          <a:p>
            <a:pPr marL="4572" lvl="1" indent="0">
              <a:lnSpc>
                <a:spcPct val="100000"/>
              </a:lnSpc>
              <a:spcAft>
                <a:spcPts val="600"/>
              </a:spcAft>
              <a:buNone/>
            </a:pPr>
            <a:endParaRPr lang="en-GB" sz="4100" b="1" dirty="0">
              <a:solidFill>
                <a:srgbClr val="1B8990"/>
              </a:solidFill>
              <a:latin typeface="Nexa Light" panose="02000000000000000000" pitchFamily="50" charset="0"/>
            </a:endParaRPr>
          </a:p>
          <a:p>
            <a:pPr marL="4572" lvl="1" indent="0">
              <a:lnSpc>
                <a:spcPct val="100000"/>
              </a:lnSpc>
              <a:spcAft>
                <a:spcPts val="600"/>
              </a:spcAft>
              <a:buNone/>
            </a:pPr>
            <a:r>
              <a:rPr lang="en-GB" sz="4100" b="1" dirty="0">
                <a:solidFill>
                  <a:srgbClr val="1B8990"/>
                </a:solidFill>
                <a:latin typeface="Nexa Bold" panose="02000000000000000000" pitchFamily="50" charset="0"/>
              </a:rPr>
              <a:t>Demand management –</a:t>
            </a:r>
            <a:r>
              <a:rPr lang="en-GB" sz="4100" b="1" dirty="0">
                <a:solidFill>
                  <a:srgbClr val="1B8990"/>
                </a:solidFill>
                <a:latin typeface="Nexa Light" panose="02000000000000000000" pitchFamily="50" charset="0"/>
              </a:rPr>
              <a:t> </a:t>
            </a:r>
            <a:br>
              <a:rPr lang="en-GB" sz="4100" b="1" dirty="0">
                <a:solidFill>
                  <a:srgbClr val="1B8990"/>
                </a:solidFill>
                <a:latin typeface="Nexa Light" panose="02000000000000000000" pitchFamily="50" charset="0"/>
              </a:rPr>
            </a:br>
            <a:r>
              <a:rPr lang="en-GB" sz="4100" dirty="0">
                <a:solidFill>
                  <a:srgbClr val="1B8990"/>
                </a:solidFill>
                <a:latin typeface="Nexa Light" panose="02000000000000000000" pitchFamily="50" charset="0"/>
              </a:rPr>
              <a:t>who gets in + what happens next + what does it take?</a:t>
            </a:r>
          </a:p>
        </p:txBody>
      </p:sp>
    </p:spTree>
    <p:extLst>
      <p:ext uri="{BB962C8B-B14F-4D97-AF65-F5344CB8AC3E}">
        <p14:creationId xmlns:p14="http://schemas.microsoft.com/office/powerpoint/2010/main" val="5929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2503" y="936711"/>
            <a:ext cx="3633849" cy="4984578"/>
          </a:xfrm>
        </p:spPr>
        <p:txBody>
          <a:bodyPr>
            <a:normAutofit/>
          </a:bodyPr>
          <a:lstStyle/>
          <a:p>
            <a:pPr algn="ctr"/>
            <a:r>
              <a:rPr lang="en-AU" sz="4400" dirty="0">
                <a:solidFill>
                  <a:schemeClr val="bg1"/>
                </a:solidFill>
                <a:latin typeface="Nexa Bold" panose="02000000000000000000" pitchFamily="50" charset="0"/>
              </a:rPr>
              <a:t>Demand management </a:t>
            </a:r>
            <a:r>
              <a:rPr lang="en-AU" sz="4400" dirty="0">
                <a:solidFill>
                  <a:srgbClr val="FFFFFF"/>
                </a:solidFill>
                <a:latin typeface="Nexa Bold" panose="02000000000000000000" pitchFamily="50" charset="0"/>
              </a:rPr>
              <a:t>project at a glance</a:t>
            </a:r>
          </a:p>
        </p:txBody>
      </p:sp>
      <p:sp>
        <p:nvSpPr>
          <p:cNvPr id="10" name="Content Placeholder 9">
            <a:extLst>
              <a:ext uri="{FF2B5EF4-FFF2-40B4-BE49-F238E27FC236}">
                <a16:creationId xmlns:a16="http://schemas.microsoft.com/office/drawing/2014/main" id="{E1497819-0396-42C6-BF0C-570C2B40508B}"/>
              </a:ext>
            </a:extLst>
          </p:cNvPr>
          <p:cNvSpPr>
            <a:spLocks noGrp="1"/>
          </p:cNvSpPr>
          <p:nvPr>
            <p:ph idx="1"/>
          </p:nvPr>
        </p:nvSpPr>
        <p:spPr>
          <a:xfrm>
            <a:off x="4724926" y="935314"/>
            <a:ext cx="6815992" cy="5922685"/>
          </a:xfrm>
        </p:spPr>
        <p:txBody>
          <a:bodyPr anchor="ctr">
            <a:normAutofit/>
          </a:bodyPr>
          <a:lstStyle/>
          <a:p>
            <a:pPr marL="4572" lvl="1" indent="0">
              <a:lnSpc>
                <a:spcPct val="100000"/>
              </a:lnSpc>
              <a:spcAft>
                <a:spcPts val="1200"/>
              </a:spcAft>
              <a:buNone/>
            </a:pPr>
            <a:r>
              <a:rPr lang="en-AU" sz="2800" dirty="0">
                <a:latin typeface="Nexa Light" panose="02000000000000000000" pitchFamily="50" charset="0"/>
              </a:rPr>
              <a:t> </a:t>
            </a:r>
          </a:p>
        </p:txBody>
      </p:sp>
      <p:graphicFrame>
        <p:nvGraphicFramePr>
          <p:cNvPr id="5" name="Diagram 4">
            <a:extLst>
              <a:ext uri="{FF2B5EF4-FFF2-40B4-BE49-F238E27FC236}">
                <a16:creationId xmlns:a16="http://schemas.microsoft.com/office/drawing/2014/main" id="{54869BE7-19CA-4362-BBBC-2C6305E91C16}"/>
              </a:ext>
            </a:extLst>
          </p:cNvPr>
          <p:cNvGraphicFramePr/>
          <p:nvPr>
            <p:extLst>
              <p:ext uri="{D42A27DB-BD31-4B8C-83A1-F6EECF244321}">
                <p14:modId xmlns:p14="http://schemas.microsoft.com/office/powerpoint/2010/main" val="135533500"/>
              </p:ext>
            </p:extLst>
          </p:nvPr>
        </p:nvGraphicFramePr>
        <p:xfrm>
          <a:off x="3416370" y="2862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6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0629" y="935314"/>
            <a:ext cx="3764477" cy="4984578"/>
          </a:xfrm>
        </p:spPr>
        <p:txBody>
          <a:bodyPr>
            <a:normAutofit/>
          </a:bodyPr>
          <a:lstStyle/>
          <a:p>
            <a:pPr algn="ctr"/>
            <a:r>
              <a:rPr lang="en-AU" sz="4400" dirty="0">
                <a:solidFill>
                  <a:srgbClr val="FFFFFF"/>
                </a:solidFill>
                <a:latin typeface="Nexa Bold" panose="02000000000000000000" pitchFamily="50" charset="0"/>
              </a:rPr>
              <a:t>Impact measurement</a:t>
            </a:r>
          </a:p>
        </p:txBody>
      </p:sp>
      <p:sp>
        <p:nvSpPr>
          <p:cNvPr id="10" name="Content Placeholder 9">
            <a:extLst>
              <a:ext uri="{FF2B5EF4-FFF2-40B4-BE49-F238E27FC236}">
                <a16:creationId xmlns:a16="http://schemas.microsoft.com/office/drawing/2014/main" id="{E1497819-0396-42C6-BF0C-570C2B40508B}"/>
              </a:ext>
            </a:extLst>
          </p:cNvPr>
          <p:cNvSpPr>
            <a:spLocks noGrp="1"/>
          </p:cNvSpPr>
          <p:nvPr>
            <p:ph idx="1"/>
          </p:nvPr>
        </p:nvSpPr>
        <p:spPr>
          <a:xfrm>
            <a:off x="4724926" y="935314"/>
            <a:ext cx="6815992" cy="5922685"/>
          </a:xfrm>
        </p:spPr>
        <p:txBody>
          <a:bodyPr anchor="ctr">
            <a:normAutofit/>
          </a:bodyPr>
          <a:lstStyle/>
          <a:p>
            <a:pPr marL="4572" lvl="1" indent="0">
              <a:lnSpc>
                <a:spcPct val="100000"/>
              </a:lnSpc>
              <a:spcAft>
                <a:spcPts val="1200"/>
              </a:spcAft>
              <a:buNone/>
            </a:pPr>
            <a:r>
              <a:rPr lang="en-AU" sz="2800" dirty="0">
                <a:latin typeface="Nexa Light" panose="02000000000000000000" pitchFamily="50" charset="0"/>
              </a:rPr>
              <a:t> </a:t>
            </a:r>
          </a:p>
        </p:txBody>
      </p:sp>
      <p:graphicFrame>
        <p:nvGraphicFramePr>
          <p:cNvPr id="5" name="Diagram 4">
            <a:extLst>
              <a:ext uri="{FF2B5EF4-FFF2-40B4-BE49-F238E27FC236}">
                <a16:creationId xmlns:a16="http://schemas.microsoft.com/office/drawing/2014/main" id="{54869BE7-19CA-4362-BBBC-2C6305E91C16}"/>
              </a:ext>
            </a:extLst>
          </p:cNvPr>
          <p:cNvGraphicFramePr/>
          <p:nvPr>
            <p:extLst>
              <p:ext uri="{D42A27DB-BD31-4B8C-83A1-F6EECF244321}">
                <p14:modId xmlns:p14="http://schemas.microsoft.com/office/powerpoint/2010/main" val="1230101182"/>
              </p:ext>
            </p:extLst>
          </p:nvPr>
        </p:nvGraphicFramePr>
        <p:xfrm>
          <a:off x="3416370" y="2862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FB118D3-D29D-4F16-A3C9-0D1D1A958A8E}"/>
              </a:ext>
            </a:extLst>
          </p:cNvPr>
          <p:cNvGraphicFramePr/>
          <p:nvPr>
            <p:extLst>
              <p:ext uri="{D42A27DB-BD31-4B8C-83A1-F6EECF244321}">
                <p14:modId xmlns:p14="http://schemas.microsoft.com/office/powerpoint/2010/main" val="1401917710"/>
              </p:ext>
            </p:extLst>
          </p:nvPr>
        </p:nvGraphicFramePr>
        <p:xfrm>
          <a:off x="3411450" y="572478"/>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643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6" y="554676"/>
            <a:ext cx="3270351" cy="4984578"/>
          </a:xfrm>
        </p:spPr>
        <p:txBody>
          <a:bodyPr anchor="t" anchorCtr="0">
            <a:normAutofit/>
          </a:bodyPr>
          <a:lstStyle/>
          <a:p>
            <a:r>
              <a:rPr lang="en-AU" sz="3600" dirty="0">
                <a:solidFill>
                  <a:srgbClr val="1B8990"/>
                </a:solidFill>
                <a:latin typeface="Nexa Bold" panose="02000000000000000000" pitchFamily="50" charset="0"/>
              </a:rPr>
              <a:t>Collaborative action learning</a:t>
            </a:r>
          </a:p>
        </p:txBody>
      </p:sp>
      <p:sp>
        <p:nvSpPr>
          <p:cNvPr id="10" name="Content Placeholder 9">
            <a:extLst>
              <a:ext uri="{FF2B5EF4-FFF2-40B4-BE49-F238E27FC236}">
                <a16:creationId xmlns:a16="http://schemas.microsoft.com/office/drawing/2014/main" id="{E1497819-0396-42C6-BF0C-570C2B40508B}"/>
              </a:ext>
            </a:extLst>
          </p:cNvPr>
          <p:cNvSpPr>
            <a:spLocks noGrp="1"/>
          </p:cNvSpPr>
          <p:nvPr>
            <p:ph idx="1"/>
          </p:nvPr>
        </p:nvSpPr>
        <p:spPr>
          <a:xfrm>
            <a:off x="4225643" y="1114842"/>
            <a:ext cx="7685590" cy="4984578"/>
          </a:xfrm>
        </p:spPr>
        <p:txBody>
          <a:bodyPr numCol="1" anchor="t" anchorCtr="0">
            <a:noAutofit/>
          </a:bodyPr>
          <a:lstStyle/>
          <a:p>
            <a:pPr lvl="2">
              <a:lnSpc>
                <a:spcPct val="100000"/>
              </a:lnSpc>
              <a:spcBef>
                <a:spcPts val="0"/>
              </a:spcBef>
              <a:spcAft>
                <a:spcPts val="1800"/>
              </a:spcAft>
              <a:buFont typeface="Arial" panose="020B0604020202020204" pitchFamily="34" charset="0"/>
              <a:buChar char="•"/>
            </a:pPr>
            <a:r>
              <a:rPr lang="en-AU" sz="2400" i="0" dirty="0">
                <a:latin typeface="Nexa Light" panose="02000000000000000000" pitchFamily="50" charset="0"/>
              </a:rPr>
              <a:t>Learning by doing</a:t>
            </a:r>
          </a:p>
          <a:p>
            <a:pPr lvl="2">
              <a:lnSpc>
                <a:spcPct val="100000"/>
              </a:lnSpc>
              <a:spcBef>
                <a:spcPts val="0"/>
              </a:spcBef>
              <a:spcAft>
                <a:spcPts val="1800"/>
              </a:spcAft>
              <a:buFont typeface="Arial" panose="020B0604020202020204" pitchFamily="34" charset="0"/>
              <a:buChar char="•"/>
            </a:pPr>
            <a:r>
              <a:rPr lang="en-AU" sz="2400" i="0" dirty="0">
                <a:latin typeface="Nexa Light" panose="02000000000000000000" pitchFamily="50" charset="0"/>
              </a:rPr>
              <a:t>Work on real problems and implement solutions</a:t>
            </a:r>
          </a:p>
          <a:p>
            <a:pPr lvl="2">
              <a:lnSpc>
                <a:spcPct val="100000"/>
              </a:lnSpc>
              <a:spcBef>
                <a:spcPts val="0"/>
              </a:spcBef>
              <a:spcAft>
                <a:spcPts val="1800"/>
              </a:spcAft>
              <a:buFont typeface="Arial" panose="020B0604020202020204" pitchFamily="34" charset="0"/>
              <a:buChar char="•"/>
            </a:pPr>
            <a:r>
              <a:rPr lang="en-AU" sz="2400" i="0" spc="-40" dirty="0">
                <a:latin typeface="Nexa Light" panose="02000000000000000000" pitchFamily="50" charset="0"/>
              </a:rPr>
              <a:t>Collective learning through collective experience</a:t>
            </a:r>
          </a:p>
          <a:p>
            <a:pPr lvl="2">
              <a:lnSpc>
                <a:spcPct val="100000"/>
              </a:lnSpc>
              <a:spcBef>
                <a:spcPts val="0"/>
              </a:spcBef>
              <a:spcAft>
                <a:spcPts val="1800"/>
              </a:spcAft>
              <a:buFont typeface="Arial" panose="020B0604020202020204" pitchFamily="34" charset="0"/>
              <a:buChar char="•"/>
            </a:pPr>
            <a:r>
              <a:rPr lang="en-AU" sz="2400" i="0" dirty="0">
                <a:latin typeface="Nexa Light" panose="02000000000000000000" pitchFamily="50" charset="0"/>
              </a:rPr>
              <a:t>Pursue change and understanding simultaneously</a:t>
            </a:r>
          </a:p>
          <a:p>
            <a:pPr lvl="2">
              <a:lnSpc>
                <a:spcPct val="100000"/>
              </a:lnSpc>
              <a:spcBef>
                <a:spcPts val="0"/>
              </a:spcBef>
              <a:spcAft>
                <a:spcPts val="1800"/>
              </a:spcAft>
              <a:buFont typeface="Arial" panose="020B0604020202020204" pitchFamily="34" charset="0"/>
              <a:buChar char="•"/>
            </a:pPr>
            <a:r>
              <a:rPr lang="en-AU" sz="2400" i="0" dirty="0">
                <a:solidFill>
                  <a:schemeClr val="tx1"/>
                </a:solidFill>
                <a:latin typeface="Nexa Light" panose="02000000000000000000" pitchFamily="50" charset="0"/>
              </a:rPr>
              <a:t>Iterative: plan, act, observe, reflect, plan…</a:t>
            </a:r>
          </a:p>
          <a:p>
            <a:pPr lvl="2">
              <a:lnSpc>
                <a:spcPct val="100000"/>
              </a:lnSpc>
              <a:spcBef>
                <a:spcPts val="0"/>
              </a:spcBef>
              <a:spcAft>
                <a:spcPts val="1800"/>
              </a:spcAft>
              <a:buFont typeface="Arial" panose="020B0604020202020204" pitchFamily="34" charset="0"/>
              <a:buChar char="•"/>
            </a:pPr>
            <a:r>
              <a:rPr lang="en-AU" sz="2400" i="0" dirty="0">
                <a:latin typeface="Nexa Light" panose="02000000000000000000" pitchFamily="50" charset="0"/>
              </a:rPr>
              <a:t>Problem solving in context</a:t>
            </a:r>
          </a:p>
          <a:p>
            <a:pPr lvl="2">
              <a:lnSpc>
                <a:spcPct val="100000"/>
              </a:lnSpc>
              <a:spcBef>
                <a:spcPts val="0"/>
              </a:spcBef>
              <a:buFont typeface="Arial" panose="020B0604020202020204" pitchFamily="34" charset="0"/>
              <a:buChar char="•"/>
            </a:pPr>
            <a:r>
              <a:rPr lang="en-AU" sz="2400" i="0" dirty="0">
                <a:latin typeface="Nexa Light" panose="02000000000000000000" pitchFamily="50" charset="0"/>
              </a:rPr>
              <a:t>Shared power, shared problem solving</a:t>
            </a:r>
          </a:p>
        </p:txBody>
      </p:sp>
      <p:pic>
        <p:nvPicPr>
          <p:cNvPr id="1026" name="Picture 2" descr="Reflect, Plan, Act, Observe | Reflective teaching, Reflective practice,  Emergent curriculum">
            <a:extLst>
              <a:ext uri="{FF2B5EF4-FFF2-40B4-BE49-F238E27FC236}">
                <a16:creationId xmlns:a16="http://schemas.microsoft.com/office/drawing/2014/main" id="{4512F7D3-E5A1-4FE0-8052-253A64FF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85" y="2293033"/>
            <a:ext cx="2746775" cy="401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9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A3E4E5F9-6446-45E6-9D3C-63A06C7AB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111"/>
            <a:ext cx="12192000" cy="6561778"/>
          </a:xfrm>
          <a:prstGeom prst="rect">
            <a:avLst/>
          </a:prstGeom>
        </p:spPr>
      </p:pic>
      <p:pic>
        <p:nvPicPr>
          <p:cNvPr id="4" name="Picture 3" descr="Timeline&#10;&#10;Description automatically generated">
            <a:extLst>
              <a:ext uri="{FF2B5EF4-FFF2-40B4-BE49-F238E27FC236}">
                <a16:creationId xmlns:a16="http://schemas.microsoft.com/office/drawing/2014/main" id="{096031EA-6108-4AE9-9519-823ADDC7D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144"/>
            <a:ext cx="12192000" cy="6633712"/>
          </a:xfrm>
          <a:prstGeom prst="rect">
            <a:avLst/>
          </a:prstGeom>
        </p:spPr>
      </p:pic>
    </p:spTree>
    <p:extLst>
      <p:ext uri="{BB962C8B-B14F-4D97-AF65-F5344CB8AC3E}">
        <p14:creationId xmlns:p14="http://schemas.microsoft.com/office/powerpoint/2010/main" val="2983119858"/>
      </p:ext>
    </p:extLst>
  </p:cSld>
  <p:clrMapOvr>
    <a:masterClrMapping/>
  </p:clrMapOvr>
</p:sld>
</file>

<file path=ppt/theme/theme1.xml><?xml version="1.0" encoding="utf-8"?>
<a:theme xmlns:a="http://schemas.openxmlformats.org/drawingml/2006/main" name="Metropolitan">
  <a:themeElements>
    <a:clrScheme name="Custom 1">
      <a:dk1>
        <a:sysClr val="windowText" lastClr="000000"/>
      </a:dk1>
      <a:lt1>
        <a:sysClr val="window" lastClr="FFFFFF"/>
      </a:lt1>
      <a:dk2>
        <a:srgbClr val="162F33"/>
      </a:dk2>
      <a:lt2>
        <a:srgbClr val="EAF0E0"/>
      </a:lt2>
      <a:accent1>
        <a:srgbClr val="1B8990"/>
      </a:accent1>
      <a:accent2>
        <a:srgbClr val="277F5A"/>
      </a:accent2>
      <a:accent3>
        <a:srgbClr val="277F5A"/>
      </a:accent3>
      <a:accent4>
        <a:srgbClr val="657689"/>
      </a:accent4>
      <a:accent5>
        <a:srgbClr val="277F5A"/>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0D8925-7488-4DC6-ACDF-EA99C25C6A42}"/>
</file>

<file path=customXml/itemProps2.xml><?xml version="1.0" encoding="utf-8"?>
<ds:datastoreItem xmlns:ds="http://schemas.openxmlformats.org/officeDocument/2006/customXml" ds:itemID="{36E218C7-A477-4358-823D-FB50978BFB87}"/>
</file>

<file path=customXml/itemProps3.xml><?xml version="1.0" encoding="utf-8"?>
<ds:datastoreItem xmlns:ds="http://schemas.openxmlformats.org/officeDocument/2006/customXml" ds:itemID="{57629BFA-3ED0-40FB-9F22-4B70177E7AC4}"/>
</file>

<file path=docProps/app.xml><?xml version="1.0" encoding="utf-8"?>
<Properties xmlns="http://schemas.openxmlformats.org/officeDocument/2006/extended-properties" xmlns:vt="http://schemas.openxmlformats.org/officeDocument/2006/docPropsVTypes">
  <Template/>
  <TotalTime>52</TotalTime>
  <Words>1108</Words>
  <Application>Microsoft Office PowerPoint</Application>
  <PresentationFormat>Widescreen</PresentationFormat>
  <Paragraphs>104</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Courier New</vt:lpstr>
      <vt:lpstr>Nexa Bold</vt:lpstr>
      <vt:lpstr>Nexa Light</vt:lpstr>
      <vt:lpstr>Symbol</vt:lpstr>
      <vt:lpstr>Wingdings</vt:lpstr>
      <vt:lpstr>Metropolitan</vt:lpstr>
      <vt:lpstr>Demand Management Project</vt:lpstr>
      <vt:lpstr>Acknowledgement of Country</vt:lpstr>
      <vt:lpstr>Session overview</vt:lpstr>
      <vt:lpstr>CLCQ – Key Messages</vt:lpstr>
      <vt:lpstr> </vt:lpstr>
      <vt:lpstr>Demand management project at a glance</vt:lpstr>
      <vt:lpstr>Impact measurement</vt:lpstr>
      <vt:lpstr>Collaborative action learning</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triage and demand management framework</dc:title>
  <dc:creator>Rachel Healy</dc:creator>
  <cp:lastModifiedBy>Sam Cooper</cp:lastModifiedBy>
  <cp:revision>80</cp:revision>
  <cp:lastPrinted>2020-11-29T13:27:19Z</cp:lastPrinted>
  <dcterms:created xsi:type="dcterms:W3CDTF">2020-11-29T02:06:01Z</dcterms:created>
  <dcterms:modified xsi:type="dcterms:W3CDTF">2021-11-15T00:44:40Z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