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78"/>
  </p:notesMasterIdLst>
  <p:handoutMasterIdLst>
    <p:handoutMasterId r:id="rId79"/>
  </p:handoutMasterIdLst>
  <p:sldIdLst>
    <p:sldId id="268" r:id="rId2"/>
    <p:sldId id="310" r:id="rId3"/>
    <p:sldId id="682" r:id="rId4"/>
    <p:sldId id="649" r:id="rId5"/>
    <p:sldId id="664" r:id="rId6"/>
    <p:sldId id="615" r:id="rId7"/>
    <p:sldId id="650" r:id="rId8"/>
    <p:sldId id="661" r:id="rId9"/>
    <p:sldId id="482" r:id="rId10"/>
    <p:sldId id="436" r:id="rId11"/>
    <p:sldId id="437" r:id="rId12"/>
    <p:sldId id="439" r:id="rId13"/>
    <p:sldId id="521" r:id="rId14"/>
    <p:sldId id="498" r:id="rId15"/>
    <p:sldId id="531" r:id="rId16"/>
    <p:sldId id="441" r:id="rId17"/>
    <p:sldId id="442" r:id="rId18"/>
    <p:sldId id="443" r:id="rId19"/>
    <p:sldId id="653" r:id="rId20"/>
    <p:sldId id="444" r:id="rId21"/>
    <p:sldId id="445" r:id="rId22"/>
    <p:sldId id="446" r:id="rId23"/>
    <p:sldId id="447" r:id="rId24"/>
    <p:sldId id="450" r:id="rId25"/>
    <p:sldId id="609" r:id="rId26"/>
    <p:sldId id="451" r:id="rId27"/>
    <p:sldId id="452" r:id="rId28"/>
    <p:sldId id="654" r:id="rId29"/>
    <p:sldId id="655" r:id="rId30"/>
    <p:sldId id="539" r:id="rId31"/>
    <p:sldId id="453" r:id="rId32"/>
    <p:sldId id="454" r:id="rId33"/>
    <p:sldId id="540" r:id="rId34"/>
    <p:sldId id="456" r:id="rId35"/>
    <p:sldId id="560" r:id="rId36"/>
    <p:sldId id="457" r:id="rId37"/>
    <p:sldId id="541" r:id="rId38"/>
    <p:sldId id="459" r:id="rId39"/>
    <p:sldId id="542" r:id="rId40"/>
    <p:sldId id="461" r:id="rId41"/>
    <p:sldId id="507" r:id="rId42"/>
    <p:sldId id="583" r:id="rId43"/>
    <p:sldId id="462" r:id="rId44"/>
    <p:sldId id="543" r:id="rId45"/>
    <p:sldId id="656" r:id="rId46"/>
    <p:sldId id="675" r:id="rId47"/>
    <p:sldId id="483" r:id="rId48"/>
    <p:sldId id="544" r:id="rId49"/>
    <p:sldId id="684" r:id="rId50"/>
    <p:sldId id="598" r:id="rId51"/>
    <p:sldId id="660" r:id="rId52"/>
    <p:sldId id="668" r:id="rId53"/>
    <p:sldId id="525" r:id="rId54"/>
    <p:sldId id="691" r:id="rId55"/>
    <p:sldId id="670" r:id="rId56"/>
    <p:sldId id="692" r:id="rId57"/>
    <p:sldId id="693" r:id="rId58"/>
    <p:sldId id="695" r:id="rId59"/>
    <p:sldId id="696" r:id="rId60"/>
    <p:sldId id="515" r:id="rId61"/>
    <p:sldId id="679" r:id="rId62"/>
    <p:sldId id="685" r:id="rId63"/>
    <p:sldId id="534" r:id="rId64"/>
    <p:sldId id="686" r:id="rId65"/>
    <p:sldId id="309" r:id="rId66"/>
    <p:sldId id="555" r:id="rId67"/>
    <p:sldId id="556" r:id="rId68"/>
    <p:sldId id="512" r:id="rId69"/>
    <p:sldId id="678" r:id="rId70"/>
    <p:sldId id="677" r:id="rId71"/>
    <p:sldId id="672" r:id="rId72"/>
    <p:sldId id="680" r:id="rId73"/>
    <p:sldId id="485" r:id="rId74"/>
    <p:sldId id="553" r:id="rId75"/>
    <p:sldId id="613" r:id="rId76"/>
    <p:sldId id="545" r:id="rId77"/>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t Sarra" initials="GS" lastIdx="1" clrIdx="0">
    <p:extLst>
      <p:ext uri="{19B8F6BF-5375-455C-9EA6-DF929625EA0E}">
        <p15:presenceInfo xmlns:p15="http://schemas.microsoft.com/office/powerpoint/2012/main" userId="3d3207f8ba6a10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E65400"/>
    <a:srgbClr val="FFFF99"/>
    <a:srgbClr val="0065B0"/>
    <a:srgbClr val="311DC9"/>
    <a:srgbClr val="FAB636"/>
    <a:srgbClr val="00B050"/>
    <a:srgbClr val="800000"/>
    <a:srgbClr val="0066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661" autoAdjust="0"/>
  </p:normalViewPr>
  <p:slideViewPr>
    <p:cSldViewPr>
      <p:cViewPr varScale="1">
        <p:scale>
          <a:sx n="68" d="100"/>
          <a:sy n="68" d="100"/>
        </p:scale>
        <p:origin x="1362"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9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85"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dirty="0"/>
          </a:p>
        </p:txBody>
      </p:sp>
      <p:sp>
        <p:nvSpPr>
          <p:cNvPr id="4648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dirty="0"/>
          </a:p>
        </p:txBody>
      </p:sp>
      <p:sp>
        <p:nvSpPr>
          <p:cNvPr id="4649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dirty="0"/>
          </a:p>
        </p:txBody>
      </p:sp>
      <p:sp>
        <p:nvSpPr>
          <p:cNvPr id="4649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C7866E3-75AE-462F-872E-6FE96F44C410}"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dirty="0"/>
          </a:p>
        </p:txBody>
      </p:sp>
      <p:sp>
        <p:nvSpPr>
          <p:cNvPr id="4341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41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341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dirty="0"/>
          </a:p>
        </p:txBody>
      </p:sp>
      <p:sp>
        <p:nvSpPr>
          <p:cNvPr id="4341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37358D8-DFBE-457D-BC21-4FB9840CAC8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037358D8-DFBE-457D-BC21-4FB9840CAC85}" type="slidenum">
              <a:rPr lang="en-US" altLang="en-US" smtClean="0"/>
              <a:pPr>
                <a:defRPr/>
              </a:pPr>
              <a:t>13</a:t>
            </a:fld>
            <a:endParaRPr lang="en-US" altLang="en-US" dirty="0"/>
          </a:p>
        </p:txBody>
      </p:sp>
    </p:spTree>
    <p:extLst>
      <p:ext uri="{BB962C8B-B14F-4D97-AF65-F5344CB8AC3E}">
        <p14:creationId xmlns:p14="http://schemas.microsoft.com/office/powerpoint/2010/main" val="1134906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8377421-53DB-4404-B2AD-548271688893}" type="slidenum">
              <a:rPr lang="en-US" altLang="en-US"/>
              <a:pPr>
                <a:defRPr/>
              </a:pPr>
              <a:t>‹#›</a:t>
            </a:fld>
            <a:endParaRPr lang="en-US" altLang="en-US" dirty="0"/>
          </a:p>
        </p:txBody>
      </p:sp>
    </p:spTree>
    <p:extLst>
      <p:ext uri="{BB962C8B-B14F-4D97-AF65-F5344CB8AC3E}">
        <p14:creationId xmlns:p14="http://schemas.microsoft.com/office/powerpoint/2010/main" val="150788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163E8DB-9CCA-4588-B196-A8471DB60A95}" type="slidenum">
              <a:rPr lang="en-US" altLang="en-US"/>
              <a:pPr>
                <a:defRPr/>
              </a:pPr>
              <a:t>‹#›</a:t>
            </a:fld>
            <a:endParaRPr lang="en-US" altLang="en-US" dirty="0"/>
          </a:p>
        </p:txBody>
      </p:sp>
    </p:spTree>
    <p:extLst>
      <p:ext uri="{BB962C8B-B14F-4D97-AF65-F5344CB8AC3E}">
        <p14:creationId xmlns:p14="http://schemas.microsoft.com/office/powerpoint/2010/main" val="340331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FCD8C3-0885-4905-9F02-A3C18C965037}" type="slidenum">
              <a:rPr lang="en-US" altLang="en-US"/>
              <a:pPr>
                <a:defRPr/>
              </a:pPr>
              <a:t>‹#›</a:t>
            </a:fld>
            <a:endParaRPr lang="en-US" altLang="en-US" dirty="0"/>
          </a:p>
        </p:txBody>
      </p:sp>
    </p:spTree>
    <p:extLst>
      <p:ext uri="{BB962C8B-B14F-4D97-AF65-F5344CB8AC3E}">
        <p14:creationId xmlns:p14="http://schemas.microsoft.com/office/powerpoint/2010/main" val="32844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AU"/>
          </a:p>
        </p:txBody>
      </p:sp>
      <p:sp>
        <p:nvSpPr>
          <p:cNvPr id="3" name="Content Placeholder 2"/>
          <p:cNvSpPr>
            <a:spLocks noGrp="1"/>
          </p:cNvSpPr>
          <p:nvPr>
            <p:ph sz="quarter" idx="1"/>
          </p:nvPr>
        </p:nvSpPr>
        <p:spPr>
          <a:xfrm>
            <a:off x="457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457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4"/>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00C5D4F-D3C7-4458-A095-4B200299B1B0}" type="slidenum">
              <a:rPr lang="en-US" altLang="en-US"/>
              <a:pPr>
                <a:defRPr/>
              </a:pPr>
              <a:t>‹#›</a:t>
            </a:fld>
            <a:endParaRPr lang="en-US" altLang="en-US" dirty="0"/>
          </a:p>
        </p:txBody>
      </p:sp>
    </p:spTree>
    <p:extLst>
      <p:ext uri="{BB962C8B-B14F-4D97-AF65-F5344CB8AC3E}">
        <p14:creationId xmlns:p14="http://schemas.microsoft.com/office/powerpoint/2010/main" val="36947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5429C77-C700-4EEB-8C96-DFCAAB28F4A8}" type="slidenum">
              <a:rPr lang="en-US" altLang="en-US"/>
              <a:pPr>
                <a:defRPr/>
              </a:pPr>
              <a:t>‹#›</a:t>
            </a:fld>
            <a:endParaRPr lang="en-US" altLang="en-US" dirty="0"/>
          </a:p>
        </p:txBody>
      </p:sp>
    </p:spTree>
    <p:extLst>
      <p:ext uri="{BB962C8B-B14F-4D97-AF65-F5344CB8AC3E}">
        <p14:creationId xmlns:p14="http://schemas.microsoft.com/office/powerpoint/2010/main" val="3086923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457200" y="1600200"/>
            <a:ext cx="8229600" cy="4525963"/>
          </a:xfrm>
        </p:spPr>
        <p:txBody>
          <a:bodyPr/>
          <a:lstStyle/>
          <a:p>
            <a:pPr lvl="0"/>
            <a:endParaRPr lang="en-A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69A8C0-9452-415C-9D39-290B824E1D60}" type="slidenum">
              <a:rPr lang="en-US" altLang="en-US"/>
              <a:pPr>
                <a:defRPr/>
              </a:pPr>
              <a:t>‹#›</a:t>
            </a:fld>
            <a:endParaRPr lang="en-US" altLang="en-US" dirty="0"/>
          </a:p>
        </p:txBody>
      </p:sp>
    </p:spTree>
    <p:extLst>
      <p:ext uri="{BB962C8B-B14F-4D97-AF65-F5344CB8AC3E}">
        <p14:creationId xmlns:p14="http://schemas.microsoft.com/office/powerpoint/2010/main" val="291205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0BB7FC-2DD9-406F-956D-D973BA7BDCD0}" type="slidenum">
              <a:rPr lang="en-US" altLang="en-US"/>
              <a:pPr>
                <a:defRPr/>
              </a:pPr>
              <a:t>‹#›</a:t>
            </a:fld>
            <a:endParaRPr lang="en-US" altLang="en-US" dirty="0"/>
          </a:p>
        </p:txBody>
      </p:sp>
    </p:spTree>
    <p:extLst>
      <p:ext uri="{BB962C8B-B14F-4D97-AF65-F5344CB8AC3E}">
        <p14:creationId xmlns:p14="http://schemas.microsoft.com/office/powerpoint/2010/main" val="58596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F499C69-ED6C-4074-A6BB-19713055128C}" type="slidenum">
              <a:rPr lang="en-US" altLang="en-US"/>
              <a:pPr>
                <a:defRPr/>
              </a:pPr>
              <a:t>‹#›</a:t>
            </a:fld>
            <a:endParaRPr lang="en-US" altLang="en-US" dirty="0"/>
          </a:p>
        </p:txBody>
      </p:sp>
    </p:spTree>
    <p:extLst>
      <p:ext uri="{BB962C8B-B14F-4D97-AF65-F5344CB8AC3E}">
        <p14:creationId xmlns:p14="http://schemas.microsoft.com/office/powerpoint/2010/main" val="243214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77965DA-6D42-4620-983B-1B14128ED737}" type="slidenum">
              <a:rPr lang="en-US" altLang="en-US"/>
              <a:pPr>
                <a:defRPr/>
              </a:pPr>
              <a:t>‹#›</a:t>
            </a:fld>
            <a:endParaRPr lang="en-US" altLang="en-US" dirty="0"/>
          </a:p>
        </p:txBody>
      </p:sp>
    </p:spTree>
    <p:extLst>
      <p:ext uri="{BB962C8B-B14F-4D97-AF65-F5344CB8AC3E}">
        <p14:creationId xmlns:p14="http://schemas.microsoft.com/office/powerpoint/2010/main" val="333488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7FC8A87-E928-4E20-8B44-3810605BBC10}" type="slidenum">
              <a:rPr lang="en-US" altLang="en-US"/>
              <a:pPr>
                <a:defRPr/>
              </a:pPr>
              <a:t>‹#›</a:t>
            </a:fld>
            <a:endParaRPr lang="en-US" altLang="en-US" dirty="0"/>
          </a:p>
        </p:txBody>
      </p:sp>
    </p:spTree>
    <p:extLst>
      <p:ext uri="{BB962C8B-B14F-4D97-AF65-F5344CB8AC3E}">
        <p14:creationId xmlns:p14="http://schemas.microsoft.com/office/powerpoint/2010/main" val="86047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21C0EEF-45E0-4EF0-BEE6-3B7BF2EB865D}" type="slidenum">
              <a:rPr lang="en-US" altLang="en-US"/>
              <a:pPr>
                <a:defRPr/>
              </a:pPr>
              <a:t>‹#›</a:t>
            </a:fld>
            <a:endParaRPr lang="en-US" altLang="en-US" dirty="0"/>
          </a:p>
        </p:txBody>
      </p:sp>
    </p:spTree>
    <p:extLst>
      <p:ext uri="{BB962C8B-B14F-4D97-AF65-F5344CB8AC3E}">
        <p14:creationId xmlns:p14="http://schemas.microsoft.com/office/powerpoint/2010/main" val="16105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9934A06-2A70-408D-9642-7D5E0F5E7445}" type="slidenum">
              <a:rPr lang="en-US" altLang="en-US"/>
              <a:pPr>
                <a:defRPr/>
              </a:pPr>
              <a:t>‹#›</a:t>
            </a:fld>
            <a:endParaRPr lang="en-US" altLang="en-US" dirty="0"/>
          </a:p>
        </p:txBody>
      </p:sp>
    </p:spTree>
    <p:extLst>
      <p:ext uri="{BB962C8B-B14F-4D97-AF65-F5344CB8AC3E}">
        <p14:creationId xmlns:p14="http://schemas.microsoft.com/office/powerpoint/2010/main" val="23000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4EE0AF-5E3D-406E-9943-56B138220E64}" type="slidenum">
              <a:rPr lang="en-US" altLang="en-US"/>
              <a:pPr>
                <a:defRPr/>
              </a:pPr>
              <a:t>‹#›</a:t>
            </a:fld>
            <a:endParaRPr lang="en-US" altLang="en-US" dirty="0"/>
          </a:p>
        </p:txBody>
      </p:sp>
    </p:spTree>
    <p:extLst>
      <p:ext uri="{BB962C8B-B14F-4D97-AF65-F5344CB8AC3E}">
        <p14:creationId xmlns:p14="http://schemas.microsoft.com/office/powerpoint/2010/main" val="255536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F5F4FDE-E44F-4C2A-8462-DECF32EBA765}" type="slidenum">
              <a:rPr lang="en-US" altLang="en-US"/>
              <a:pPr>
                <a:defRPr/>
              </a:pPr>
              <a:t>‹#›</a:t>
            </a:fld>
            <a:endParaRPr lang="en-US" altLang="en-US" dirty="0"/>
          </a:p>
        </p:txBody>
      </p:sp>
    </p:spTree>
    <p:extLst>
      <p:ext uri="{BB962C8B-B14F-4D97-AF65-F5344CB8AC3E}">
        <p14:creationId xmlns:p14="http://schemas.microsoft.com/office/powerpoint/2010/main" val="265838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0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320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dirty="0"/>
          </a:p>
        </p:txBody>
      </p:sp>
      <p:sp>
        <p:nvSpPr>
          <p:cNvPr id="320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D2DD6F7-E118-465B-8066-6EFE4C6A5D9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gsarra@bigpond.net.au" TargetMode="Externa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3.bp.blogspot.com/-g4JKpl779b4/TaLBJ4isldI/AAAAAAAAADY/YLRNhwbWNx4/s1600/emu.png" TargetMode="External"/><Relationship Id="rId2" Type="http://schemas.openxmlformats.org/officeDocument/2006/relationships/hyperlink" Target="http://4.bp.blogspot.com/-xIQujWdee3I/TaOO4xMWLCI/AAAAAAAAADg/WpNh-qCrHX8/s1600/11162838eRiM45R0.jpg" TargetMode="Externa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ilderlehrman.org/history-resources/spotlight-primary-source/doctrine-discovery-149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australianempire.webs.com/additionalmaps.htm" TargetMode="External"/><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pMaRuk6pGOc"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hyperlink" Target="http://www.sbs.com.au/nitv/article/2017/01/31/10-things-you-should-know-about-advance-australia-fair"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www.no-deportations.org.uk/Media-1/ButchersApron.html" TargetMode="External"/><Relationship Id="rId4" Type="http://schemas.openxmlformats.org/officeDocument/2006/relationships/hyperlink" Target="http://nationalunitygovernment.org/content/was-advance-australia-fair-written-white-people#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verywellmind.com/what-is-cognitive-dissonance-2795012" TargetMode="External"/><Relationship Id="rId2" Type="http://schemas.openxmlformats.org/officeDocument/2006/relationships/hyperlink" Target="https://www.verywellmind.com/perception-and-the-perceptual-process-2795839"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google.com/url?sa=i&amp;url=https%3A%2F%2Fwww.pinterest.com"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4583198" y="1556792"/>
            <a:ext cx="4085303" cy="2284891"/>
          </a:xfrm>
        </p:spPr>
        <p:txBody>
          <a:bodyPr>
            <a:normAutofit/>
          </a:bodyPr>
          <a:lstStyle/>
          <a:p>
            <a:pPr>
              <a:spcAft>
                <a:spcPts val="900"/>
              </a:spcAft>
            </a:pPr>
            <a:r>
              <a:rPr 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Strategic Indigenous Awareness – Leadership and Cultural Awareness</a:t>
            </a:r>
            <a:br>
              <a:rPr 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br>
            <a:br>
              <a:rPr 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br>
            <a:r>
              <a:rPr lang="en-US" sz="1500" dirty="0">
                <a:solidFill>
                  <a:schemeClr val="tx1">
                    <a:lumMod val="65000"/>
                    <a:lumOff val="35000"/>
                  </a:schemeClr>
                </a:solidFill>
                <a:latin typeface="Adobe Fan Heiti Std B" panose="020B0700000000000000" pitchFamily="34" charset="-128"/>
                <a:ea typeface="Adobe Fan Heiti Std B" panose="020B0700000000000000" pitchFamily="34" charset="-128"/>
              </a:rPr>
              <a:t>“</a:t>
            </a:r>
            <a:r>
              <a:rPr lang="en-US" sz="1500" i="1" dirty="0">
                <a:solidFill>
                  <a:schemeClr val="tx1">
                    <a:lumMod val="65000"/>
                    <a:lumOff val="35000"/>
                  </a:schemeClr>
                </a:solidFill>
                <a:latin typeface="Adobe Fan Heiti Std B" panose="020B0700000000000000" pitchFamily="34" charset="-128"/>
                <a:ea typeface="Adobe Fan Heiti Std B" panose="020B0700000000000000" pitchFamily="34" charset="-128"/>
              </a:rPr>
              <a:t>To understand our present, we must understand our past</a:t>
            </a:r>
            <a:r>
              <a:rPr lang="en-US" sz="1500" dirty="0">
                <a:solidFill>
                  <a:schemeClr val="tx1">
                    <a:lumMod val="65000"/>
                    <a:lumOff val="35000"/>
                  </a:schemeClr>
                </a:solidFill>
                <a:latin typeface="Adobe Fan Heiti Std B" panose="020B0700000000000000" pitchFamily="34" charset="-128"/>
                <a:ea typeface="Adobe Fan Heiti Std B" panose="020B0700000000000000" pitchFamily="34" charset="-128"/>
              </a:rPr>
              <a:t>.”</a:t>
            </a:r>
          </a:p>
        </p:txBody>
      </p:sp>
      <p:sp>
        <p:nvSpPr>
          <p:cNvPr id="3" name="Subtitle 2">
            <a:extLst>
              <a:ext uri="{FF2B5EF4-FFF2-40B4-BE49-F238E27FC236}">
                <a16:creationId xmlns:a16="http://schemas.microsoft.com/office/drawing/2014/main" id="{37FC2D8F-56D2-4ADF-B439-0E09E7C37894}"/>
              </a:ext>
            </a:extLst>
          </p:cNvPr>
          <p:cNvSpPr>
            <a:spLocks noGrp="1"/>
          </p:cNvSpPr>
          <p:nvPr>
            <p:ph type="subTitle" idx="1"/>
          </p:nvPr>
        </p:nvSpPr>
        <p:spPr>
          <a:xfrm>
            <a:off x="5035477" y="5544793"/>
            <a:ext cx="3621826" cy="736169"/>
          </a:xfrm>
        </p:spPr>
        <p:txBody>
          <a:bodyPr>
            <a:normAutofit/>
          </a:bodyPr>
          <a:lstStyle/>
          <a:p>
            <a:pPr>
              <a:spcBef>
                <a:spcPts val="150"/>
              </a:spcBef>
            </a:pPr>
            <a:r>
              <a:rPr lang="en-US" sz="1200" dirty="0">
                <a:solidFill>
                  <a:schemeClr val="tx1">
                    <a:lumMod val="85000"/>
                    <a:lumOff val="15000"/>
                  </a:schemeClr>
                </a:solidFill>
                <a:latin typeface="Adobe Fan Heiti Std B" panose="020B0700000000000000" pitchFamily="34" charset="-128"/>
                <a:ea typeface="Adobe Fan Heiti Std B" panose="020B0700000000000000" pitchFamily="34" charset="-128"/>
              </a:rPr>
              <a:t>Grant Sarra Consultancy Services</a:t>
            </a:r>
          </a:p>
          <a:p>
            <a:pPr>
              <a:spcBef>
                <a:spcPts val="150"/>
              </a:spcBef>
            </a:pPr>
            <a:r>
              <a:rPr lang="en-US" sz="1200" dirty="0">
                <a:solidFill>
                  <a:schemeClr val="tx1">
                    <a:lumMod val="85000"/>
                    <a:lumOff val="15000"/>
                  </a:schemeClr>
                </a:solidFill>
                <a:latin typeface="Adobe Fan Heiti Std B" panose="020B0700000000000000" pitchFamily="34" charset="-128"/>
                <a:ea typeface="Adobe Fan Heiti Std B" panose="020B0700000000000000" pitchFamily="34" charset="-128"/>
              </a:rPr>
              <a:t>Email: </a:t>
            </a:r>
            <a:r>
              <a:rPr lang="en-US" sz="1200" dirty="0">
                <a:solidFill>
                  <a:schemeClr val="tx1">
                    <a:lumMod val="85000"/>
                    <a:lumOff val="15000"/>
                  </a:schemeClr>
                </a:solidFill>
                <a:latin typeface="Adobe Fan Heiti Std B" panose="020B0700000000000000" pitchFamily="34" charset="-128"/>
                <a:ea typeface="Adobe Fan Heiti Std B" panose="020B0700000000000000" pitchFamily="34" charset="-128"/>
                <a:hlinkClick r:id="rId2"/>
              </a:rPr>
              <a:t>gsarra@bigpond.net.au</a:t>
            </a:r>
            <a:r>
              <a:rPr lang="en-US" sz="1200"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p>
          <a:p>
            <a:pPr>
              <a:spcBef>
                <a:spcPts val="150"/>
              </a:spcBef>
            </a:pPr>
            <a:r>
              <a:rPr lang="en-US" sz="1200" dirty="0">
                <a:solidFill>
                  <a:schemeClr val="tx1">
                    <a:lumMod val="85000"/>
                    <a:lumOff val="15000"/>
                  </a:schemeClr>
                </a:solidFill>
                <a:latin typeface="Adobe Fan Heiti Std B" panose="020B0700000000000000" pitchFamily="34" charset="-128"/>
                <a:ea typeface="Adobe Fan Heiti Std B" panose="020B0700000000000000" pitchFamily="34" charset="-128"/>
              </a:rPr>
              <a:t>Mobile: 0417 502 049</a:t>
            </a:r>
          </a:p>
        </p:txBody>
      </p:sp>
      <p:pic>
        <p:nvPicPr>
          <p:cNvPr id="5" name="Picture 4" descr="willy_certificate_image">
            <a:extLst>
              <a:ext uri="{FF2B5EF4-FFF2-40B4-BE49-F238E27FC236}">
                <a16:creationId xmlns:a16="http://schemas.microsoft.com/office/drawing/2014/main" id="{579BEA36-53C1-45F4-A442-39DCF474C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9725"/>
            <a:ext cx="3779912" cy="2708275"/>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AA81345-9023-411E-BEAE-60B60156E638}"/>
              </a:ext>
            </a:extLst>
          </p:cNvPr>
          <p:cNvPicPr>
            <a:picLocks noChangeAspect="1"/>
          </p:cNvPicPr>
          <p:nvPr/>
        </p:nvPicPr>
        <p:blipFill>
          <a:blip r:embed="rId4"/>
          <a:stretch>
            <a:fillRect/>
          </a:stretch>
        </p:blipFill>
        <p:spPr>
          <a:xfrm>
            <a:off x="179512" y="332656"/>
            <a:ext cx="3779913" cy="1512168"/>
          </a:xfrm>
          <a:prstGeom prst="rect">
            <a:avLst/>
          </a:prstGeom>
        </p:spPr>
      </p:pic>
    </p:spTree>
    <p:extLst>
      <p:ext uri="{BB962C8B-B14F-4D97-AF65-F5344CB8AC3E}">
        <p14:creationId xmlns:p14="http://schemas.microsoft.com/office/powerpoint/2010/main" val="391274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6553200"/>
            <a:ext cx="3851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dirty="0">
                <a:solidFill>
                  <a:schemeClr val="accent2"/>
                </a:solidFill>
                <a:latin typeface="Arial Narrow" panose="020B0606020202030204" pitchFamily="34" charset="0"/>
              </a:rPr>
              <a:t>Source: www.ginakingcampers</a:t>
            </a:r>
          </a:p>
        </p:txBody>
      </p:sp>
      <p:pic>
        <p:nvPicPr>
          <p:cNvPr id="12291" name="Picture 3" descr="map_australia_europ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38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l_fi" descr="map_largeweb"/>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0" y="6553200"/>
            <a:ext cx="3851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dirty="0">
                <a:solidFill>
                  <a:schemeClr val="accent2"/>
                </a:solidFill>
                <a:latin typeface="Arial Narrow" panose="020B0606020202030204" pitchFamily="34" charset="0"/>
              </a:rPr>
              <a:t>Source: livingknowledge.anu.edu.au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3850" y="260350"/>
            <a:ext cx="7920038" cy="576263"/>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Myth of Homogeneity</a:t>
            </a:r>
          </a:p>
        </p:txBody>
      </p:sp>
      <p:sp>
        <p:nvSpPr>
          <p:cNvPr id="14339" name="Text Box 3"/>
          <p:cNvSpPr txBox="1">
            <a:spLocks noChangeArrowheads="1"/>
          </p:cNvSpPr>
          <p:nvPr/>
        </p:nvSpPr>
        <p:spPr bwMode="auto">
          <a:xfrm>
            <a:off x="1547813" y="2060575"/>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dirty="0"/>
          </a:p>
        </p:txBody>
      </p:sp>
      <p:sp>
        <p:nvSpPr>
          <p:cNvPr id="14340" name="Text Box 4"/>
          <p:cNvSpPr txBox="1">
            <a:spLocks noChangeArrowheads="1"/>
          </p:cNvSpPr>
          <p:nvPr/>
        </p:nvSpPr>
        <p:spPr bwMode="auto">
          <a:xfrm>
            <a:off x="467544" y="842228"/>
            <a:ext cx="7920037" cy="517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667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pPr>
            <a:r>
              <a:rPr lang="en-AU" altLang="en-US" sz="2000" dirty="0">
                <a:solidFill>
                  <a:schemeClr val="bg2"/>
                </a:solidFill>
                <a:latin typeface="+mn-lt"/>
                <a:cs typeface="Arial" panose="020B0604020202020204" pitchFamily="34" charset="0"/>
              </a:rPr>
              <a:t>Prior to 1770, the original inhabitants of the land lived in different sized groups across the entire land. This was determined and managed through the kinship system. Post 1770, the original inhabitants, considered to be Stone Age or "primitive beings” by the new settlers, were eventually named Aborigines and identified as all belonging to one group. </a:t>
            </a:r>
          </a:p>
          <a:p>
            <a:pPr algn="just">
              <a:spcBef>
                <a:spcPct val="20000"/>
              </a:spcBef>
            </a:pPr>
            <a:endParaRPr lang="en-AU" altLang="en-US" sz="1200" dirty="0">
              <a:solidFill>
                <a:schemeClr val="bg2"/>
              </a:solidFill>
              <a:latin typeface="+mn-lt"/>
              <a:cs typeface="Arial" panose="020B0604020202020204" pitchFamily="34" charset="0"/>
            </a:endParaRPr>
          </a:p>
          <a:p>
            <a:pPr algn="just"/>
            <a:r>
              <a:rPr lang="en-AU" altLang="en-US" sz="2000" dirty="0">
                <a:solidFill>
                  <a:schemeClr val="bg2"/>
                </a:solidFill>
                <a:latin typeface="+mn-lt"/>
                <a:cs typeface="Arial" panose="020B0604020202020204" pitchFamily="34" charset="0"/>
              </a:rPr>
              <a:t>The ”Aborigines” were further categorised as follows:</a:t>
            </a:r>
          </a:p>
          <a:p>
            <a:pPr algn="just"/>
            <a:endParaRPr lang="en-AU" altLang="en-US" sz="1200" dirty="0">
              <a:solidFill>
                <a:schemeClr val="bg2"/>
              </a:solidFill>
              <a:latin typeface="+mn-lt"/>
              <a:cs typeface="Arial" panose="020B0604020202020204" pitchFamily="34" charset="0"/>
            </a:endParaRPr>
          </a:p>
          <a:p>
            <a:pPr lvl="1" algn="just">
              <a:spcBef>
                <a:spcPct val="20000"/>
              </a:spcBef>
            </a:pPr>
            <a:r>
              <a:rPr lang="en-AU" altLang="en-US" sz="2000" dirty="0">
                <a:solidFill>
                  <a:schemeClr val="bg2"/>
                </a:solidFill>
                <a:latin typeface="+mn-lt"/>
                <a:cs typeface="Arial" panose="020B0604020202020204" pitchFamily="34" charset="0"/>
              </a:rPr>
              <a:t>"… the reality is that for thousands of years the original inhabitants of Australia maintained important cultural distinctions. Indeed never in Australia has there been a single cultural identity; never has there been a single generic name. It was the Europeans who imposed their pseudo-scientific latinised word Aborigine on the total population of the original inhabitants. This has the unfortunate effect of classifying them all as one cultural group. Certainly, traditional Aboriginal people do not accept this concept.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333375"/>
            <a:ext cx="8675687" cy="577850"/>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Tjukurpa – Aboriginal Time of Creation - Beliefs</a:t>
            </a:r>
          </a:p>
        </p:txBody>
      </p:sp>
      <p:sp>
        <p:nvSpPr>
          <p:cNvPr id="15363" name="Rectangle 3"/>
          <p:cNvSpPr>
            <a:spLocks noChangeArrowheads="1"/>
          </p:cNvSpPr>
          <p:nvPr/>
        </p:nvSpPr>
        <p:spPr bwMode="auto">
          <a:xfrm>
            <a:off x="539749" y="1268760"/>
            <a:ext cx="7993063" cy="533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69950" indent="-325438">
              <a:spcBef>
                <a:spcPct val="20000"/>
              </a:spcBef>
              <a:buChar char="–"/>
              <a:defRPr sz="2800">
                <a:solidFill>
                  <a:schemeClr val="tx1"/>
                </a:solidFill>
                <a:latin typeface="Arial" panose="020B0604020202020204" pitchFamily="34" charset="0"/>
              </a:defRPr>
            </a:lvl2pPr>
            <a:lvl3pPr marL="1400175" indent="-350838">
              <a:spcBef>
                <a:spcPct val="20000"/>
              </a:spcBef>
              <a:buChar char="•"/>
              <a:defRPr sz="2400">
                <a:solidFill>
                  <a:schemeClr val="tx1"/>
                </a:solidFill>
                <a:latin typeface="Arial" panose="020B0604020202020204" pitchFamily="34" charset="0"/>
              </a:defRPr>
            </a:lvl3pPr>
            <a:lvl4pPr marL="1895475" indent="-315913">
              <a:spcBef>
                <a:spcPct val="20000"/>
              </a:spcBef>
              <a:buChar char="–"/>
              <a:defRPr sz="2000">
                <a:solidFill>
                  <a:schemeClr val="tx1"/>
                </a:solidFill>
                <a:latin typeface="Arial" panose="020B0604020202020204" pitchFamily="34" charset="0"/>
              </a:defRPr>
            </a:lvl4pPr>
            <a:lvl5pPr marL="2414588" indent="-339725">
              <a:spcBef>
                <a:spcPct val="20000"/>
              </a:spcBef>
              <a:buChar char="»"/>
              <a:defRPr sz="2000">
                <a:solidFill>
                  <a:schemeClr val="tx1"/>
                </a:solidFill>
                <a:latin typeface="Arial" panose="020B0604020202020204" pitchFamily="34" charset="0"/>
              </a:defRPr>
            </a:lvl5pPr>
            <a:lvl6pPr marL="287178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2898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8618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338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None/>
            </a:pPr>
            <a:r>
              <a:rPr lang="en-US" altLang="en-US" sz="2100" dirty="0">
                <a:solidFill>
                  <a:schemeClr val="bg2"/>
                </a:solidFill>
                <a:latin typeface="Arial Narrow" panose="020B0606020202030204" pitchFamily="34" charset="0"/>
                <a:cs typeface="Arial" panose="020B0604020202020204" pitchFamily="34" charset="0"/>
              </a:rPr>
              <a:t>Tjukurpa is the foundation of Anangu culture. It provides a spiritual basis of Anangu culture, rules for behavior and knowledge of the environment. It is the law for caring for one another and for the land that supports people’s existence. </a:t>
            </a:r>
          </a:p>
          <a:p>
            <a:pPr algn="just" eaLnBrk="1" hangingPunct="1">
              <a:lnSpc>
                <a:spcPct val="80000"/>
              </a:lnSpc>
              <a:buFontTx/>
              <a:buNone/>
            </a:pPr>
            <a:endParaRPr lang="en-US" altLang="en-US" sz="800" dirty="0">
              <a:solidFill>
                <a:schemeClr val="bg2"/>
              </a:solidFill>
              <a:latin typeface="Arial Narrow" panose="020B0606020202030204" pitchFamily="34" charset="0"/>
              <a:cs typeface="Arial" panose="020B0604020202020204" pitchFamily="34" charset="0"/>
            </a:endParaRPr>
          </a:p>
          <a:p>
            <a:pPr algn="just" eaLnBrk="1" hangingPunct="1">
              <a:buNone/>
            </a:pPr>
            <a:r>
              <a:rPr lang="en-US" altLang="en-US" sz="2100" dirty="0">
                <a:solidFill>
                  <a:schemeClr val="bg2"/>
                </a:solidFill>
                <a:latin typeface="Arial Narrow" panose="020B0606020202030204" pitchFamily="34" charset="0"/>
                <a:cs typeface="Arial" panose="020B0604020202020204" pitchFamily="34" charset="0"/>
              </a:rPr>
              <a:t>Tjukurpa refers to the time of creation as well as the present time. Tjukurpa defines the relationship between people, plants, animals and physical features of the land. Knowledge of how these relationships came to be, what they mean and how they must be maintained, is explained in the Tjukurpa. </a:t>
            </a:r>
          </a:p>
          <a:p>
            <a:pPr algn="just" eaLnBrk="1" hangingPunct="1">
              <a:lnSpc>
                <a:spcPct val="80000"/>
              </a:lnSpc>
              <a:buFontTx/>
              <a:buNone/>
            </a:pPr>
            <a:endParaRPr lang="en-US" altLang="en-US" sz="800" dirty="0">
              <a:solidFill>
                <a:schemeClr val="bg2"/>
              </a:solidFill>
              <a:latin typeface="Arial Narrow" panose="020B0606020202030204" pitchFamily="34" charset="0"/>
              <a:cs typeface="Arial" panose="020B0604020202020204" pitchFamily="34" charset="0"/>
            </a:endParaRPr>
          </a:p>
          <a:p>
            <a:pPr algn="just" eaLnBrk="1" hangingPunct="1">
              <a:buFontTx/>
              <a:buNone/>
            </a:pPr>
            <a:r>
              <a:rPr lang="en-US" altLang="en-US" sz="2100" dirty="0">
                <a:solidFill>
                  <a:schemeClr val="bg2"/>
                </a:solidFill>
                <a:latin typeface="Arial Narrow" panose="020B0606020202030204" pitchFamily="34" charset="0"/>
                <a:cs typeface="Arial" panose="020B0604020202020204" pitchFamily="34" charset="0"/>
              </a:rPr>
              <a:t>Other Aboriginal people use different words for Tjukurpa. Throughout the Great Victoria Desert, the term used is djuguba or djugurba; in the Rawlinson Range, duma; in the Balgo area, djumanggani; in the eastern Kimberleys, ngarunnganni and so on. It is usually translated as ‘Creative Period’, ‘Ancestral Times’, ‘Dreaming’, ‘Dreamtime’, ‘Eternal Dreamtime’, and so on. </a:t>
            </a:r>
            <a:endParaRPr lang="en-AU" altLang="en-US" sz="2100" dirty="0">
              <a:solidFill>
                <a:schemeClr val="bg2"/>
              </a:solidFill>
              <a:latin typeface="Arial Narrow" panose="020B0606020202030204" pitchFamily="34" charset="0"/>
              <a:cs typeface="Arial" panose="020B0604020202020204" pitchFamily="34" charset="0"/>
            </a:endParaRPr>
          </a:p>
        </p:txBody>
      </p:sp>
      <p:sp>
        <p:nvSpPr>
          <p:cNvPr id="15364" name="Rectangle 4"/>
          <p:cNvSpPr>
            <a:spLocks noChangeArrowheads="1"/>
          </p:cNvSpPr>
          <p:nvPr/>
        </p:nvSpPr>
        <p:spPr bwMode="auto">
          <a:xfrm>
            <a:off x="611188" y="6237288"/>
            <a:ext cx="1663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accent2"/>
                </a:solidFill>
                <a:latin typeface="Arial Narrow" panose="020B0606020202030204" pitchFamily="34" charset="0"/>
              </a:rPr>
              <a:t>http://prevos.net/uluru</a:t>
            </a:r>
            <a:r>
              <a:rPr lang="en-US" altLang="en-US" dirty="0"/>
              <a:t>/</a:t>
            </a:r>
          </a:p>
        </p:txBody>
      </p:sp>
    </p:spTree>
    <p:extLst>
      <p:ext uri="{BB962C8B-B14F-4D97-AF65-F5344CB8AC3E}">
        <p14:creationId xmlns:p14="http://schemas.microsoft.com/office/powerpoint/2010/main" val="412356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611188" y="6237288"/>
            <a:ext cx="1663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accent2"/>
                </a:solidFill>
                <a:latin typeface="Arial Narrow" panose="020B0606020202030204" pitchFamily="34" charset="0"/>
              </a:rPr>
              <a:t>http://prevos.net/uluru</a:t>
            </a:r>
            <a:r>
              <a:rPr lang="en-US" altLang="en-US" sz="1800" dirty="0"/>
              <a:t>/</a:t>
            </a:r>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p:spPr>
      </p:pic>
    </p:spTree>
    <p:extLst>
      <p:ext uri="{BB962C8B-B14F-4D97-AF65-F5344CB8AC3E}">
        <p14:creationId xmlns:p14="http://schemas.microsoft.com/office/powerpoint/2010/main" val="122813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5B0"/>
        </a:solidFill>
        <a:effectLst/>
      </p:bgPr>
    </p:bg>
    <p:spTree>
      <p:nvGrpSpPr>
        <p:cNvPr id="1" name=""/>
        <p:cNvGrpSpPr/>
        <p:nvPr/>
      </p:nvGrpSpPr>
      <p:grpSpPr>
        <a:xfrm>
          <a:off x="0" y="0"/>
          <a:ext cx="0" cy="0"/>
          <a:chOff x="0" y="0"/>
          <a:chExt cx="0" cy="0"/>
        </a:xfrm>
      </p:grpSpPr>
      <p:grpSp>
        <p:nvGrpSpPr>
          <p:cNvPr id="7170" name="Group 4"/>
          <p:cNvGrpSpPr>
            <a:grpSpLocks/>
          </p:cNvGrpSpPr>
          <p:nvPr/>
        </p:nvGrpSpPr>
        <p:grpSpPr bwMode="auto">
          <a:xfrm>
            <a:off x="539750" y="339725"/>
            <a:ext cx="7740650" cy="6081713"/>
            <a:chOff x="3314016" y="1047195"/>
            <a:chExt cx="5365171" cy="5626189"/>
          </a:xfrm>
        </p:grpSpPr>
        <p:sp>
          <p:nvSpPr>
            <p:cNvPr id="14" name="Freeform 5"/>
            <p:cNvSpPr/>
            <p:nvPr/>
          </p:nvSpPr>
          <p:spPr>
            <a:xfrm>
              <a:off x="6677701" y="1354132"/>
              <a:ext cx="1247765" cy="1246837"/>
            </a:xfrm>
            <a:custGeom>
              <a:avLst/>
              <a:gdLst>
                <a:gd name="connsiteX0" fmla="*/ 0 w 1247450"/>
                <a:gd name="connsiteY0" fmla="*/ 0 h 1247450"/>
                <a:gd name="connsiteX1" fmla="*/ 1247450 w 1247450"/>
                <a:gd name="connsiteY1" fmla="*/ 0 h 1247450"/>
                <a:gd name="connsiteX2" fmla="*/ 1247450 w 1247450"/>
                <a:gd name="connsiteY2" fmla="*/ 1247450 h 1247450"/>
                <a:gd name="connsiteX3" fmla="*/ 0 w 1247450"/>
                <a:gd name="connsiteY3" fmla="*/ 1247450 h 1247450"/>
                <a:gd name="connsiteX4" fmla="*/ 0 w 1247450"/>
                <a:gd name="connsiteY4" fmla="*/ 0 h 124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50" h="1247450">
                  <a:moveTo>
                    <a:pt x="0" y="0"/>
                  </a:moveTo>
                  <a:lnTo>
                    <a:pt x="1247450" y="0"/>
                  </a:lnTo>
                  <a:lnTo>
                    <a:pt x="1247450" y="1247450"/>
                  </a:lnTo>
                  <a:lnTo>
                    <a:pt x="0" y="12474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335" tIns="13335" rIns="13335" bIns="13335" spcCol="1270" anchor="ctr"/>
            <a:lstStyle/>
            <a:p>
              <a:pPr algn="ctr" defTabSz="466725" eaLnBrk="1" fontAlgn="auto" hangingPunct="1">
                <a:lnSpc>
                  <a:spcPct val="90000"/>
                </a:lnSpc>
                <a:spcBef>
                  <a:spcPts val="0"/>
                </a:spcBef>
                <a:spcAft>
                  <a:spcPct val="35000"/>
                </a:spcAft>
                <a:defRPr/>
              </a:pPr>
              <a:r>
                <a:rPr lang="en-US" sz="1500" b="1" dirty="0">
                  <a:solidFill>
                    <a:srgbClr val="FFFF99"/>
                  </a:solidFill>
                  <a:latin typeface="Adobe Fan Heiti Std B" panose="020B0700000000000000" pitchFamily="34" charset="-128"/>
                  <a:ea typeface="Adobe Fan Heiti Std B" panose="020B0700000000000000" pitchFamily="34" charset="-128"/>
                </a:rPr>
                <a:t>Grand Mothers + Grand Fathers</a:t>
              </a:r>
            </a:p>
          </p:txBody>
        </p:sp>
        <p:sp>
          <p:nvSpPr>
            <p:cNvPr id="15" name="Circular Arrow 6"/>
            <p:cNvSpPr/>
            <p:nvPr/>
          </p:nvSpPr>
          <p:spPr>
            <a:xfrm>
              <a:off x="7639383" y="2239694"/>
              <a:ext cx="717410" cy="1822527"/>
            </a:xfrm>
            <a:custGeom>
              <a:avLst/>
              <a:gdLst>
                <a:gd name="connsiteX0" fmla="*/ 6399045 w 7376306"/>
                <a:gd name="connsiteY0" fmla="*/ 1202552 h 5736351"/>
                <a:gd name="connsiteX1" fmla="*/ 7165965 w 7376306"/>
                <a:gd name="connsiteY1" fmla="*/ 2913446 h 5736351"/>
                <a:gd name="connsiteX2" fmla="*/ 7371726 w 7376306"/>
                <a:gd name="connsiteY2" fmla="*/ 2946632 h 5736351"/>
                <a:gd name="connsiteX3" fmla="*/ 6954433 w 7376306"/>
                <a:gd name="connsiteY3" fmla="*/ 3394973 h 5736351"/>
                <a:gd name="connsiteX4" fmla="*/ 6684444 w 7376306"/>
                <a:gd name="connsiteY4" fmla="*/ 2835785 h 5736351"/>
                <a:gd name="connsiteX5" fmla="*/ 6889978 w 7376306"/>
                <a:gd name="connsiteY5" fmla="*/ 2868934 h 5736351"/>
                <a:gd name="connsiteX6" fmla="*/ 6156817 w 7376306"/>
                <a:gd name="connsiteY6" fmla="*/ 1351382 h 5736351"/>
                <a:gd name="connsiteX7" fmla="*/ 6399045 w 7376306"/>
                <a:gd name="connsiteY7" fmla="*/ 1202552 h 5736351"/>
                <a:gd name="connsiteX0" fmla="*/ 242228 w 1214909"/>
                <a:gd name="connsiteY0" fmla="*/ 0 h 2192421"/>
                <a:gd name="connsiteX1" fmla="*/ 792288 w 1214909"/>
                <a:gd name="connsiteY1" fmla="*/ 637872 h 2192421"/>
                <a:gd name="connsiteX2" fmla="*/ 1009148 w 1214909"/>
                <a:gd name="connsiteY2" fmla="*/ 1710894 h 2192421"/>
                <a:gd name="connsiteX3" fmla="*/ 1214909 w 1214909"/>
                <a:gd name="connsiteY3" fmla="*/ 1744080 h 2192421"/>
                <a:gd name="connsiteX4" fmla="*/ 797616 w 1214909"/>
                <a:gd name="connsiteY4" fmla="*/ 2192421 h 2192421"/>
                <a:gd name="connsiteX5" fmla="*/ 527627 w 1214909"/>
                <a:gd name="connsiteY5" fmla="*/ 1633233 h 2192421"/>
                <a:gd name="connsiteX6" fmla="*/ 733161 w 1214909"/>
                <a:gd name="connsiteY6" fmla="*/ 1666382 h 2192421"/>
                <a:gd name="connsiteX7" fmla="*/ 0 w 1214909"/>
                <a:gd name="connsiteY7" fmla="*/ 148830 h 2192421"/>
                <a:gd name="connsiteX8" fmla="*/ 242228 w 1214909"/>
                <a:gd name="connsiteY8" fmla="*/ 0 h 2192421"/>
                <a:gd name="connsiteX0" fmla="*/ 366919 w 1214909"/>
                <a:gd name="connsiteY0" fmla="*/ 0 h 2220130"/>
                <a:gd name="connsiteX1" fmla="*/ 792288 w 1214909"/>
                <a:gd name="connsiteY1" fmla="*/ 665581 h 2220130"/>
                <a:gd name="connsiteX2" fmla="*/ 1009148 w 1214909"/>
                <a:gd name="connsiteY2" fmla="*/ 1738603 h 2220130"/>
                <a:gd name="connsiteX3" fmla="*/ 1214909 w 1214909"/>
                <a:gd name="connsiteY3" fmla="*/ 1771789 h 2220130"/>
                <a:gd name="connsiteX4" fmla="*/ 797616 w 1214909"/>
                <a:gd name="connsiteY4" fmla="*/ 2220130 h 2220130"/>
                <a:gd name="connsiteX5" fmla="*/ 527627 w 1214909"/>
                <a:gd name="connsiteY5" fmla="*/ 1660942 h 2220130"/>
                <a:gd name="connsiteX6" fmla="*/ 733161 w 1214909"/>
                <a:gd name="connsiteY6" fmla="*/ 1694091 h 2220130"/>
                <a:gd name="connsiteX7" fmla="*/ 0 w 1214909"/>
                <a:gd name="connsiteY7" fmla="*/ 176539 h 2220130"/>
                <a:gd name="connsiteX8" fmla="*/ 366919 w 1214909"/>
                <a:gd name="connsiteY8" fmla="*/ 0 h 2220130"/>
                <a:gd name="connsiteX0" fmla="*/ 311501 w 1159491"/>
                <a:gd name="connsiteY0" fmla="*/ 0 h 2220130"/>
                <a:gd name="connsiteX1" fmla="*/ 736870 w 1159491"/>
                <a:gd name="connsiteY1" fmla="*/ 665581 h 2220130"/>
                <a:gd name="connsiteX2" fmla="*/ 953730 w 1159491"/>
                <a:gd name="connsiteY2" fmla="*/ 1738603 h 2220130"/>
                <a:gd name="connsiteX3" fmla="*/ 1159491 w 1159491"/>
                <a:gd name="connsiteY3" fmla="*/ 1771789 h 2220130"/>
                <a:gd name="connsiteX4" fmla="*/ 742198 w 1159491"/>
                <a:gd name="connsiteY4" fmla="*/ 2220130 h 2220130"/>
                <a:gd name="connsiteX5" fmla="*/ 472209 w 1159491"/>
                <a:gd name="connsiteY5" fmla="*/ 1660942 h 2220130"/>
                <a:gd name="connsiteX6" fmla="*/ 677743 w 1159491"/>
                <a:gd name="connsiteY6" fmla="*/ 1694091 h 2220130"/>
                <a:gd name="connsiteX7" fmla="*/ 0 w 1159491"/>
                <a:gd name="connsiteY7" fmla="*/ 148829 h 2220130"/>
                <a:gd name="connsiteX8" fmla="*/ 311501 w 1159491"/>
                <a:gd name="connsiteY8" fmla="*/ 0 h 2220130"/>
                <a:gd name="connsiteX0" fmla="*/ 394629 w 1159491"/>
                <a:gd name="connsiteY0" fmla="*/ 0 h 2233985"/>
                <a:gd name="connsiteX1" fmla="*/ 736870 w 1159491"/>
                <a:gd name="connsiteY1" fmla="*/ 679436 h 2233985"/>
                <a:gd name="connsiteX2" fmla="*/ 953730 w 1159491"/>
                <a:gd name="connsiteY2" fmla="*/ 1752458 h 2233985"/>
                <a:gd name="connsiteX3" fmla="*/ 1159491 w 1159491"/>
                <a:gd name="connsiteY3" fmla="*/ 1785644 h 2233985"/>
                <a:gd name="connsiteX4" fmla="*/ 742198 w 1159491"/>
                <a:gd name="connsiteY4" fmla="*/ 2233985 h 2233985"/>
                <a:gd name="connsiteX5" fmla="*/ 472209 w 1159491"/>
                <a:gd name="connsiteY5" fmla="*/ 1674797 h 2233985"/>
                <a:gd name="connsiteX6" fmla="*/ 677743 w 1159491"/>
                <a:gd name="connsiteY6" fmla="*/ 1707946 h 2233985"/>
                <a:gd name="connsiteX7" fmla="*/ 0 w 1159491"/>
                <a:gd name="connsiteY7" fmla="*/ 162684 h 2233985"/>
                <a:gd name="connsiteX8" fmla="*/ 394629 w 1159491"/>
                <a:gd name="connsiteY8" fmla="*/ 0 h 223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91" h="2233985">
                  <a:moveTo>
                    <a:pt x="394629" y="0"/>
                  </a:moveTo>
                  <a:cubicBezTo>
                    <a:pt x="512823" y="83816"/>
                    <a:pt x="609050" y="394287"/>
                    <a:pt x="736870" y="679436"/>
                  </a:cubicBezTo>
                  <a:cubicBezTo>
                    <a:pt x="864690" y="964585"/>
                    <a:pt x="869439" y="1570399"/>
                    <a:pt x="953730" y="1752458"/>
                  </a:cubicBezTo>
                  <a:lnTo>
                    <a:pt x="1159491" y="1785644"/>
                  </a:lnTo>
                  <a:lnTo>
                    <a:pt x="742198" y="2233985"/>
                  </a:lnTo>
                  <a:lnTo>
                    <a:pt x="472209" y="1674797"/>
                  </a:lnTo>
                  <a:lnTo>
                    <a:pt x="677743" y="1707946"/>
                  </a:lnTo>
                  <a:cubicBezTo>
                    <a:pt x="677980" y="1154068"/>
                    <a:pt x="474144" y="589734"/>
                    <a:pt x="0" y="162684"/>
                  </a:cubicBezTo>
                  <a:lnTo>
                    <a:pt x="394629"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AU" sz="1500" dirty="0"/>
            </a:p>
          </p:txBody>
        </p:sp>
        <p:sp>
          <p:nvSpPr>
            <p:cNvPr id="16" name="Freeform 7"/>
            <p:cNvSpPr/>
            <p:nvPr/>
          </p:nvSpPr>
          <p:spPr>
            <a:xfrm>
              <a:off x="7431422" y="3673043"/>
              <a:ext cx="1247765" cy="1248306"/>
            </a:xfrm>
            <a:custGeom>
              <a:avLst/>
              <a:gdLst>
                <a:gd name="connsiteX0" fmla="*/ 0 w 1247450"/>
                <a:gd name="connsiteY0" fmla="*/ 0 h 1247450"/>
                <a:gd name="connsiteX1" fmla="*/ 1247450 w 1247450"/>
                <a:gd name="connsiteY1" fmla="*/ 0 h 1247450"/>
                <a:gd name="connsiteX2" fmla="*/ 1247450 w 1247450"/>
                <a:gd name="connsiteY2" fmla="*/ 1247450 h 1247450"/>
                <a:gd name="connsiteX3" fmla="*/ 0 w 1247450"/>
                <a:gd name="connsiteY3" fmla="*/ 1247450 h 1247450"/>
                <a:gd name="connsiteX4" fmla="*/ 0 w 1247450"/>
                <a:gd name="connsiteY4" fmla="*/ 0 h 124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50" h="1247450">
                  <a:moveTo>
                    <a:pt x="0" y="0"/>
                  </a:moveTo>
                  <a:lnTo>
                    <a:pt x="1247450" y="0"/>
                  </a:lnTo>
                  <a:lnTo>
                    <a:pt x="1247450" y="1247450"/>
                  </a:lnTo>
                  <a:lnTo>
                    <a:pt x="0" y="12474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335" tIns="13335" rIns="13335" bIns="13335" spcCol="1270" anchor="ctr"/>
            <a:lstStyle/>
            <a:p>
              <a:pPr algn="ctr" defTabSz="466725" eaLnBrk="1" fontAlgn="auto" hangingPunct="1">
                <a:lnSpc>
                  <a:spcPct val="90000"/>
                </a:lnSpc>
                <a:spcBef>
                  <a:spcPts val="0"/>
                </a:spcBef>
                <a:spcAft>
                  <a:spcPct val="35000"/>
                </a:spcAft>
                <a:defRPr/>
              </a:pPr>
              <a:r>
                <a:rPr lang="en-US" sz="1500" b="1" dirty="0">
                  <a:solidFill>
                    <a:srgbClr val="00FF00"/>
                  </a:solidFill>
                  <a:latin typeface="Adobe Fan Heiti Std B" panose="020B0700000000000000" pitchFamily="34" charset="-128"/>
                  <a:ea typeface="Adobe Fan Heiti Std B" panose="020B0700000000000000" pitchFamily="34" charset="-128"/>
                </a:rPr>
                <a:t>Mother + Father</a:t>
              </a:r>
            </a:p>
          </p:txBody>
        </p:sp>
        <p:sp>
          <p:nvSpPr>
            <p:cNvPr id="17" name="Circular Arrow 8"/>
            <p:cNvSpPr/>
            <p:nvPr/>
          </p:nvSpPr>
          <p:spPr>
            <a:xfrm>
              <a:off x="6885662" y="4736306"/>
              <a:ext cx="1160840" cy="1448035"/>
            </a:xfrm>
            <a:custGeom>
              <a:avLst/>
              <a:gdLst>
                <a:gd name="connsiteX0" fmla="*/ 6473260 w 7548070"/>
                <a:gd name="connsiteY0" fmla="*/ 4618476 h 5736351"/>
                <a:gd name="connsiteX1" fmla="*/ 4844231 w 7548070"/>
                <a:gd name="connsiteY1" fmla="*/ 5415043 h 5736351"/>
                <a:gd name="connsiteX2" fmla="*/ 4904021 w 7548070"/>
                <a:gd name="connsiteY2" fmla="*/ 5604737 h 5736351"/>
                <a:gd name="connsiteX3" fmla="*/ 4547813 w 7548070"/>
                <a:gd name="connsiteY3" fmla="*/ 5323151 h 5736351"/>
                <a:gd name="connsiteX4" fmla="*/ 4694747 w 7548070"/>
                <a:gd name="connsiteY4" fmla="*/ 4940773 h 5736351"/>
                <a:gd name="connsiteX5" fmla="*/ 4754536 w 7548070"/>
                <a:gd name="connsiteY5" fmla="*/ 5130465 h 5736351"/>
                <a:gd name="connsiteX6" fmla="*/ 6214254 w 7548070"/>
                <a:gd name="connsiteY6" fmla="*/ 4450525 h 5736351"/>
                <a:gd name="connsiteX7" fmla="*/ 6473260 w 7548070"/>
                <a:gd name="connsiteY7" fmla="*/ 4618476 h 5736351"/>
                <a:gd name="connsiteX0" fmla="*/ 1925447 w 1925447"/>
                <a:gd name="connsiteY0" fmla="*/ 264933 h 1251194"/>
                <a:gd name="connsiteX1" fmla="*/ 296418 w 1925447"/>
                <a:gd name="connsiteY1" fmla="*/ 1061500 h 1251194"/>
                <a:gd name="connsiteX2" fmla="*/ 356208 w 1925447"/>
                <a:gd name="connsiteY2" fmla="*/ 1251194 h 1251194"/>
                <a:gd name="connsiteX3" fmla="*/ 0 w 1925447"/>
                <a:gd name="connsiteY3" fmla="*/ 969608 h 1251194"/>
                <a:gd name="connsiteX4" fmla="*/ 146934 w 1925447"/>
                <a:gd name="connsiteY4" fmla="*/ 587230 h 1251194"/>
                <a:gd name="connsiteX5" fmla="*/ 206723 w 1925447"/>
                <a:gd name="connsiteY5" fmla="*/ 776922 h 1251194"/>
                <a:gd name="connsiteX6" fmla="*/ 1555605 w 1925447"/>
                <a:gd name="connsiteY6" fmla="*/ 0 h 1251194"/>
                <a:gd name="connsiteX7" fmla="*/ 1925447 w 1925447"/>
                <a:gd name="connsiteY7" fmla="*/ 264933 h 1251194"/>
                <a:gd name="connsiteX0" fmla="*/ 1925447 w 1925447"/>
                <a:gd name="connsiteY0" fmla="*/ 458897 h 1445158"/>
                <a:gd name="connsiteX1" fmla="*/ 296418 w 1925447"/>
                <a:gd name="connsiteY1" fmla="*/ 1255464 h 1445158"/>
                <a:gd name="connsiteX2" fmla="*/ 356208 w 1925447"/>
                <a:gd name="connsiteY2" fmla="*/ 1445158 h 1445158"/>
                <a:gd name="connsiteX3" fmla="*/ 0 w 1925447"/>
                <a:gd name="connsiteY3" fmla="*/ 1163572 h 1445158"/>
                <a:gd name="connsiteX4" fmla="*/ 146934 w 1925447"/>
                <a:gd name="connsiteY4" fmla="*/ 781194 h 1445158"/>
                <a:gd name="connsiteX5" fmla="*/ 206723 w 1925447"/>
                <a:gd name="connsiteY5" fmla="*/ 970886 h 1445158"/>
                <a:gd name="connsiteX6" fmla="*/ 1472478 w 1925447"/>
                <a:gd name="connsiteY6" fmla="*/ 0 h 1445158"/>
                <a:gd name="connsiteX7" fmla="*/ 1925447 w 1925447"/>
                <a:gd name="connsiteY7" fmla="*/ 458897 h 1445158"/>
                <a:gd name="connsiteX0" fmla="*/ 1786901 w 1786901"/>
                <a:gd name="connsiteY0" fmla="*/ 320352 h 1445158"/>
                <a:gd name="connsiteX1" fmla="*/ 296418 w 1786901"/>
                <a:gd name="connsiteY1" fmla="*/ 1255464 h 1445158"/>
                <a:gd name="connsiteX2" fmla="*/ 356208 w 1786901"/>
                <a:gd name="connsiteY2" fmla="*/ 1445158 h 1445158"/>
                <a:gd name="connsiteX3" fmla="*/ 0 w 1786901"/>
                <a:gd name="connsiteY3" fmla="*/ 1163572 h 1445158"/>
                <a:gd name="connsiteX4" fmla="*/ 146934 w 1786901"/>
                <a:gd name="connsiteY4" fmla="*/ 781194 h 1445158"/>
                <a:gd name="connsiteX5" fmla="*/ 206723 w 1786901"/>
                <a:gd name="connsiteY5" fmla="*/ 970886 h 1445158"/>
                <a:gd name="connsiteX6" fmla="*/ 1472478 w 1786901"/>
                <a:gd name="connsiteY6" fmla="*/ 0 h 1445158"/>
                <a:gd name="connsiteX7" fmla="*/ 1786901 w 1786901"/>
                <a:gd name="connsiteY7" fmla="*/ 320352 h 1445158"/>
                <a:gd name="connsiteX0" fmla="*/ 1786901 w 1786901"/>
                <a:gd name="connsiteY0" fmla="*/ 251079 h 1375885"/>
                <a:gd name="connsiteX1" fmla="*/ 296418 w 1786901"/>
                <a:gd name="connsiteY1" fmla="*/ 1186191 h 1375885"/>
                <a:gd name="connsiteX2" fmla="*/ 356208 w 1786901"/>
                <a:gd name="connsiteY2" fmla="*/ 1375885 h 1375885"/>
                <a:gd name="connsiteX3" fmla="*/ 0 w 1786901"/>
                <a:gd name="connsiteY3" fmla="*/ 1094299 h 1375885"/>
                <a:gd name="connsiteX4" fmla="*/ 146934 w 1786901"/>
                <a:gd name="connsiteY4" fmla="*/ 711921 h 1375885"/>
                <a:gd name="connsiteX5" fmla="*/ 206723 w 1786901"/>
                <a:gd name="connsiteY5" fmla="*/ 901613 h 1375885"/>
                <a:gd name="connsiteX6" fmla="*/ 1514042 w 1786901"/>
                <a:gd name="connsiteY6" fmla="*/ 0 h 1375885"/>
                <a:gd name="connsiteX7" fmla="*/ 1786901 w 1786901"/>
                <a:gd name="connsiteY7" fmla="*/ 251079 h 1375885"/>
                <a:gd name="connsiteX0" fmla="*/ 1723159 w 1723159"/>
                <a:gd name="connsiteY0" fmla="*/ 206043 h 1375885"/>
                <a:gd name="connsiteX1" fmla="*/ 296418 w 1723159"/>
                <a:gd name="connsiteY1" fmla="*/ 1186191 h 1375885"/>
                <a:gd name="connsiteX2" fmla="*/ 356208 w 1723159"/>
                <a:gd name="connsiteY2" fmla="*/ 1375885 h 1375885"/>
                <a:gd name="connsiteX3" fmla="*/ 0 w 1723159"/>
                <a:gd name="connsiteY3" fmla="*/ 1094299 h 1375885"/>
                <a:gd name="connsiteX4" fmla="*/ 146934 w 1723159"/>
                <a:gd name="connsiteY4" fmla="*/ 711921 h 1375885"/>
                <a:gd name="connsiteX5" fmla="*/ 206723 w 1723159"/>
                <a:gd name="connsiteY5" fmla="*/ 901613 h 1375885"/>
                <a:gd name="connsiteX6" fmla="*/ 1514042 w 1723159"/>
                <a:gd name="connsiteY6" fmla="*/ 0 h 1375885"/>
                <a:gd name="connsiteX7" fmla="*/ 1723159 w 1723159"/>
                <a:gd name="connsiteY7" fmla="*/ 206043 h 1375885"/>
                <a:gd name="connsiteX0" fmla="*/ 1723159 w 1723159"/>
                <a:gd name="connsiteY0" fmla="*/ 251079 h 1420921"/>
                <a:gd name="connsiteX1" fmla="*/ 296418 w 1723159"/>
                <a:gd name="connsiteY1" fmla="*/ 1231227 h 1420921"/>
                <a:gd name="connsiteX2" fmla="*/ 356208 w 1723159"/>
                <a:gd name="connsiteY2" fmla="*/ 1420921 h 1420921"/>
                <a:gd name="connsiteX3" fmla="*/ 0 w 1723159"/>
                <a:gd name="connsiteY3" fmla="*/ 1139335 h 1420921"/>
                <a:gd name="connsiteX4" fmla="*/ 146934 w 1723159"/>
                <a:gd name="connsiteY4" fmla="*/ 756957 h 1420921"/>
                <a:gd name="connsiteX5" fmla="*/ 206723 w 1723159"/>
                <a:gd name="connsiteY5" fmla="*/ 946649 h 1420921"/>
                <a:gd name="connsiteX6" fmla="*/ 1475796 w 1723159"/>
                <a:gd name="connsiteY6" fmla="*/ 0 h 1420921"/>
                <a:gd name="connsiteX7" fmla="*/ 1723159 w 1723159"/>
                <a:gd name="connsiteY7" fmla="*/ 251079 h 1420921"/>
                <a:gd name="connsiteX0" fmla="*/ 1723159 w 1723159"/>
                <a:gd name="connsiteY0" fmla="*/ 251079 h 1420921"/>
                <a:gd name="connsiteX1" fmla="*/ 296418 w 1723159"/>
                <a:gd name="connsiteY1" fmla="*/ 1231227 h 1420921"/>
                <a:gd name="connsiteX2" fmla="*/ 356208 w 1723159"/>
                <a:gd name="connsiteY2" fmla="*/ 1420921 h 1420921"/>
                <a:gd name="connsiteX3" fmla="*/ 0 w 1723159"/>
                <a:gd name="connsiteY3" fmla="*/ 1139335 h 1420921"/>
                <a:gd name="connsiteX4" fmla="*/ 146934 w 1723159"/>
                <a:gd name="connsiteY4" fmla="*/ 756957 h 1420921"/>
                <a:gd name="connsiteX5" fmla="*/ 206723 w 1723159"/>
                <a:gd name="connsiteY5" fmla="*/ 946649 h 1420921"/>
                <a:gd name="connsiteX6" fmla="*/ 1475796 w 1723159"/>
                <a:gd name="connsiteY6" fmla="*/ 0 h 1420921"/>
                <a:gd name="connsiteX7" fmla="*/ 1723159 w 1723159"/>
                <a:gd name="connsiteY7" fmla="*/ 251079 h 1420921"/>
                <a:gd name="connsiteX0" fmla="*/ 1723159 w 1723159"/>
                <a:gd name="connsiteY0" fmla="*/ 273597 h 1443439"/>
                <a:gd name="connsiteX1" fmla="*/ 296418 w 1723159"/>
                <a:gd name="connsiteY1" fmla="*/ 1253745 h 1443439"/>
                <a:gd name="connsiteX2" fmla="*/ 356208 w 1723159"/>
                <a:gd name="connsiteY2" fmla="*/ 1443439 h 1443439"/>
                <a:gd name="connsiteX3" fmla="*/ 0 w 1723159"/>
                <a:gd name="connsiteY3" fmla="*/ 1161853 h 1443439"/>
                <a:gd name="connsiteX4" fmla="*/ 146934 w 1723159"/>
                <a:gd name="connsiteY4" fmla="*/ 779475 h 1443439"/>
                <a:gd name="connsiteX5" fmla="*/ 206723 w 1723159"/>
                <a:gd name="connsiteY5" fmla="*/ 969167 h 1443439"/>
                <a:gd name="connsiteX6" fmla="*/ 1424802 w 1723159"/>
                <a:gd name="connsiteY6" fmla="*/ 0 h 1443439"/>
                <a:gd name="connsiteX7" fmla="*/ 1723159 w 1723159"/>
                <a:gd name="connsiteY7" fmla="*/ 273597 h 14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159" h="1443439">
                  <a:moveTo>
                    <a:pt x="1723159" y="273597"/>
                  </a:moveTo>
                  <a:cubicBezTo>
                    <a:pt x="1289329" y="646545"/>
                    <a:pt x="927686" y="1105878"/>
                    <a:pt x="296418" y="1253745"/>
                  </a:cubicBezTo>
                  <a:lnTo>
                    <a:pt x="356208" y="1443439"/>
                  </a:lnTo>
                  <a:lnTo>
                    <a:pt x="0" y="1161853"/>
                  </a:lnTo>
                  <a:lnTo>
                    <a:pt x="146934" y="779475"/>
                  </a:lnTo>
                  <a:lnTo>
                    <a:pt x="206723" y="969167"/>
                  </a:lnTo>
                  <a:cubicBezTo>
                    <a:pt x="768934" y="841600"/>
                    <a:pt x="1146304" y="340000"/>
                    <a:pt x="1424802" y="0"/>
                  </a:cubicBezTo>
                  <a:cubicBezTo>
                    <a:pt x="1511137" y="55984"/>
                    <a:pt x="1636824" y="217613"/>
                    <a:pt x="1723159" y="273597"/>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AU" sz="1500" dirty="0"/>
            </a:p>
          </p:txBody>
        </p:sp>
        <p:sp>
          <p:nvSpPr>
            <p:cNvPr id="18" name="Freeform 9"/>
            <p:cNvSpPr/>
            <p:nvPr/>
          </p:nvSpPr>
          <p:spPr>
            <a:xfrm>
              <a:off x="5458544" y="5426546"/>
              <a:ext cx="1247765" cy="1246838"/>
            </a:xfrm>
            <a:custGeom>
              <a:avLst/>
              <a:gdLst>
                <a:gd name="connsiteX0" fmla="*/ 0 w 1247450"/>
                <a:gd name="connsiteY0" fmla="*/ 0 h 1247450"/>
                <a:gd name="connsiteX1" fmla="*/ 1247450 w 1247450"/>
                <a:gd name="connsiteY1" fmla="*/ 0 h 1247450"/>
                <a:gd name="connsiteX2" fmla="*/ 1247450 w 1247450"/>
                <a:gd name="connsiteY2" fmla="*/ 1247450 h 1247450"/>
                <a:gd name="connsiteX3" fmla="*/ 0 w 1247450"/>
                <a:gd name="connsiteY3" fmla="*/ 1247450 h 1247450"/>
                <a:gd name="connsiteX4" fmla="*/ 0 w 1247450"/>
                <a:gd name="connsiteY4" fmla="*/ 0 h 124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50" h="1247450">
                  <a:moveTo>
                    <a:pt x="0" y="0"/>
                  </a:moveTo>
                  <a:lnTo>
                    <a:pt x="1247450" y="0"/>
                  </a:lnTo>
                  <a:lnTo>
                    <a:pt x="1247450" y="1247450"/>
                  </a:lnTo>
                  <a:lnTo>
                    <a:pt x="0" y="12474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335" tIns="13335" rIns="13335" bIns="13335" spcCol="1270" anchor="ctr"/>
            <a:lstStyle/>
            <a:p>
              <a:pPr algn="ctr" defTabSz="466725" eaLnBrk="1" fontAlgn="auto" hangingPunct="1">
                <a:lnSpc>
                  <a:spcPct val="90000"/>
                </a:lnSpc>
                <a:spcBef>
                  <a:spcPts val="0"/>
                </a:spcBef>
                <a:spcAft>
                  <a:spcPct val="35000"/>
                </a:spcAft>
                <a:defRPr/>
              </a:pPr>
              <a:r>
                <a:rPr lang="en-US" sz="1500" b="1" dirty="0">
                  <a:solidFill>
                    <a:schemeClr val="bg2">
                      <a:lumMod val="40000"/>
                      <a:lumOff val="60000"/>
                    </a:schemeClr>
                  </a:solidFill>
                  <a:latin typeface="Adobe Fan Heiti Std B" panose="020B0700000000000000" pitchFamily="34" charset="-128"/>
                  <a:ea typeface="Adobe Fan Heiti Std B" panose="020B0700000000000000" pitchFamily="34" charset="-128"/>
                </a:rPr>
                <a:t>Me, You + Siblings</a:t>
              </a:r>
            </a:p>
          </p:txBody>
        </p:sp>
        <p:sp>
          <p:nvSpPr>
            <p:cNvPr id="19" name="Circular Arrow 10"/>
            <p:cNvSpPr/>
            <p:nvPr/>
          </p:nvSpPr>
          <p:spPr>
            <a:xfrm>
              <a:off x="4133756" y="4947784"/>
              <a:ext cx="1090419" cy="1025080"/>
            </a:xfrm>
            <a:custGeom>
              <a:avLst/>
              <a:gdLst>
                <a:gd name="connsiteX0" fmla="*/ 3066804 w 7548070"/>
                <a:gd name="connsiteY0" fmla="*/ 5484694 h 5736351"/>
                <a:gd name="connsiteX1" fmla="*/ 1522142 w 7548070"/>
                <a:gd name="connsiteY1" fmla="*/ 4941380 h 5736351"/>
                <a:gd name="connsiteX2" fmla="*/ 1368704 w 7548070"/>
                <a:gd name="connsiteY2" fmla="*/ 5042120 h 5736351"/>
                <a:gd name="connsiteX3" fmla="*/ 1218097 w 7548070"/>
                <a:gd name="connsiteY3" fmla="*/ 4546276 h 5736351"/>
                <a:gd name="connsiteX4" fmla="*/ 1950650 w 7548070"/>
                <a:gd name="connsiteY4" fmla="*/ 4660044 h 5736351"/>
                <a:gd name="connsiteX5" fmla="*/ 1798652 w 7548070"/>
                <a:gd name="connsiteY5" fmla="*/ 4759838 h 5736351"/>
                <a:gd name="connsiteX6" fmla="*/ 3145103 w 7548070"/>
                <a:gd name="connsiteY6" fmla="*/ 5195014 h 5736351"/>
                <a:gd name="connsiteX7" fmla="*/ 3066804 w 7548070"/>
                <a:gd name="connsiteY7" fmla="*/ 5484694 h 5736351"/>
                <a:gd name="connsiteX0" fmla="*/ 1848707 w 1857733"/>
                <a:gd name="connsiteY0" fmla="*/ 938418 h 938418"/>
                <a:gd name="connsiteX1" fmla="*/ 304045 w 1857733"/>
                <a:gd name="connsiteY1" fmla="*/ 395104 h 938418"/>
                <a:gd name="connsiteX2" fmla="*/ 150607 w 1857733"/>
                <a:gd name="connsiteY2" fmla="*/ 495844 h 938418"/>
                <a:gd name="connsiteX3" fmla="*/ 0 w 1857733"/>
                <a:gd name="connsiteY3" fmla="*/ 0 h 938418"/>
                <a:gd name="connsiteX4" fmla="*/ 732553 w 1857733"/>
                <a:gd name="connsiteY4" fmla="*/ 113768 h 938418"/>
                <a:gd name="connsiteX5" fmla="*/ 580555 w 1857733"/>
                <a:gd name="connsiteY5" fmla="*/ 213562 h 938418"/>
                <a:gd name="connsiteX6" fmla="*/ 1857733 w 1857733"/>
                <a:gd name="connsiteY6" fmla="*/ 759575 h 938418"/>
                <a:gd name="connsiteX7" fmla="*/ 1848707 w 1857733"/>
                <a:gd name="connsiteY7" fmla="*/ 938418 h 938418"/>
                <a:gd name="connsiteX0" fmla="*/ 1627034 w 1857733"/>
                <a:gd name="connsiteY0" fmla="*/ 1076963 h 1076963"/>
                <a:gd name="connsiteX1" fmla="*/ 304045 w 1857733"/>
                <a:gd name="connsiteY1" fmla="*/ 395104 h 1076963"/>
                <a:gd name="connsiteX2" fmla="*/ 150607 w 1857733"/>
                <a:gd name="connsiteY2" fmla="*/ 495844 h 1076963"/>
                <a:gd name="connsiteX3" fmla="*/ 0 w 1857733"/>
                <a:gd name="connsiteY3" fmla="*/ 0 h 1076963"/>
                <a:gd name="connsiteX4" fmla="*/ 732553 w 1857733"/>
                <a:gd name="connsiteY4" fmla="*/ 113768 h 1076963"/>
                <a:gd name="connsiteX5" fmla="*/ 580555 w 1857733"/>
                <a:gd name="connsiteY5" fmla="*/ 213562 h 1076963"/>
                <a:gd name="connsiteX6" fmla="*/ 1857733 w 1857733"/>
                <a:gd name="connsiteY6" fmla="*/ 759575 h 1076963"/>
                <a:gd name="connsiteX7" fmla="*/ 1627034 w 1857733"/>
                <a:gd name="connsiteY7" fmla="*/ 1076963 h 1076963"/>
                <a:gd name="connsiteX0" fmla="*/ 1627034 w 1802315"/>
                <a:gd name="connsiteY0" fmla="*/ 1076963 h 1076963"/>
                <a:gd name="connsiteX1" fmla="*/ 304045 w 1802315"/>
                <a:gd name="connsiteY1" fmla="*/ 395104 h 1076963"/>
                <a:gd name="connsiteX2" fmla="*/ 150607 w 1802315"/>
                <a:gd name="connsiteY2" fmla="*/ 495844 h 1076963"/>
                <a:gd name="connsiteX3" fmla="*/ 0 w 1802315"/>
                <a:gd name="connsiteY3" fmla="*/ 0 h 1076963"/>
                <a:gd name="connsiteX4" fmla="*/ 732553 w 1802315"/>
                <a:gd name="connsiteY4" fmla="*/ 113768 h 1076963"/>
                <a:gd name="connsiteX5" fmla="*/ 580555 w 1802315"/>
                <a:gd name="connsiteY5" fmla="*/ 213562 h 1076963"/>
                <a:gd name="connsiteX6" fmla="*/ 1802315 w 1802315"/>
                <a:gd name="connsiteY6" fmla="*/ 828848 h 1076963"/>
                <a:gd name="connsiteX7" fmla="*/ 1627034 w 1802315"/>
                <a:gd name="connsiteY7" fmla="*/ 1076963 h 1076963"/>
                <a:gd name="connsiteX0" fmla="*/ 1474634 w 1802315"/>
                <a:gd name="connsiteY0" fmla="*/ 1201654 h 1201654"/>
                <a:gd name="connsiteX1" fmla="*/ 304045 w 1802315"/>
                <a:gd name="connsiteY1" fmla="*/ 395104 h 1201654"/>
                <a:gd name="connsiteX2" fmla="*/ 150607 w 1802315"/>
                <a:gd name="connsiteY2" fmla="*/ 495844 h 1201654"/>
                <a:gd name="connsiteX3" fmla="*/ 0 w 1802315"/>
                <a:gd name="connsiteY3" fmla="*/ 0 h 1201654"/>
                <a:gd name="connsiteX4" fmla="*/ 732553 w 1802315"/>
                <a:gd name="connsiteY4" fmla="*/ 113768 h 1201654"/>
                <a:gd name="connsiteX5" fmla="*/ 580555 w 1802315"/>
                <a:gd name="connsiteY5" fmla="*/ 213562 h 1201654"/>
                <a:gd name="connsiteX6" fmla="*/ 1802315 w 1802315"/>
                <a:gd name="connsiteY6" fmla="*/ 828848 h 1201654"/>
                <a:gd name="connsiteX7" fmla="*/ 1474634 w 1802315"/>
                <a:gd name="connsiteY7" fmla="*/ 1201654 h 1201654"/>
                <a:gd name="connsiteX0" fmla="*/ 1474634 w 1746897"/>
                <a:gd name="connsiteY0" fmla="*/ 1201654 h 1201654"/>
                <a:gd name="connsiteX1" fmla="*/ 304045 w 1746897"/>
                <a:gd name="connsiteY1" fmla="*/ 395104 h 1201654"/>
                <a:gd name="connsiteX2" fmla="*/ 150607 w 1746897"/>
                <a:gd name="connsiteY2" fmla="*/ 495844 h 1201654"/>
                <a:gd name="connsiteX3" fmla="*/ 0 w 1746897"/>
                <a:gd name="connsiteY3" fmla="*/ 0 h 1201654"/>
                <a:gd name="connsiteX4" fmla="*/ 732553 w 1746897"/>
                <a:gd name="connsiteY4" fmla="*/ 113768 h 1201654"/>
                <a:gd name="connsiteX5" fmla="*/ 580555 w 1746897"/>
                <a:gd name="connsiteY5" fmla="*/ 213562 h 1201654"/>
                <a:gd name="connsiteX6" fmla="*/ 1746897 w 1746897"/>
                <a:gd name="connsiteY6" fmla="*/ 884266 h 1201654"/>
                <a:gd name="connsiteX7" fmla="*/ 1474634 w 1746897"/>
                <a:gd name="connsiteY7" fmla="*/ 1201654 h 1201654"/>
                <a:gd name="connsiteX0" fmla="*/ 1446925 w 1746897"/>
                <a:gd name="connsiteY0" fmla="*/ 1257072 h 1257072"/>
                <a:gd name="connsiteX1" fmla="*/ 304045 w 1746897"/>
                <a:gd name="connsiteY1" fmla="*/ 395104 h 1257072"/>
                <a:gd name="connsiteX2" fmla="*/ 150607 w 1746897"/>
                <a:gd name="connsiteY2" fmla="*/ 495844 h 1257072"/>
                <a:gd name="connsiteX3" fmla="*/ 0 w 1746897"/>
                <a:gd name="connsiteY3" fmla="*/ 0 h 1257072"/>
                <a:gd name="connsiteX4" fmla="*/ 732553 w 1746897"/>
                <a:gd name="connsiteY4" fmla="*/ 113768 h 1257072"/>
                <a:gd name="connsiteX5" fmla="*/ 580555 w 1746897"/>
                <a:gd name="connsiteY5" fmla="*/ 213562 h 1257072"/>
                <a:gd name="connsiteX6" fmla="*/ 1746897 w 1746897"/>
                <a:gd name="connsiteY6" fmla="*/ 884266 h 1257072"/>
                <a:gd name="connsiteX7" fmla="*/ 1446925 w 1746897"/>
                <a:gd name="connsiteY7" fmla="*/ 1257072 h 1257072"/>
                <a:gd name="connsiteX0" fmla="*/ 1446925 w 1760752"/>
                <a:gd name="connsiteY0" fmla="*/ 1257072 h 1257072"/>
                <a:gd name="connsiteX1" fmla="*/ 304045 w 1760752"/>
                <a:gd name="connsiteY1" fmla="*/ 395104 h 1257072"/>
                <a:gd name="connsiteX2" fmla="*/ 150607 w 1760752"/>
                <a:gd name="connsiteY2" fmla="*/ 495844 h 1257072"/>
                <a:gd name="connsiteX3" fmla="*/ 0 w 1760752"/>
                <a:gd name="connsiteY3" fmla="*/ 0 h 1257072"/>
                <a:gd name="connsiteX4" fmla="*/ 732553 w 1760752"/>
                <a:gd name="connsiteY4" fmla="*/ 113768 h 1257072"/>
                <a:gd name="connsiteX5" fmla="*/ 580555 w 1760752"/>
                <a:gd name="connsiteY5" fmla="*/ 213562 h 1257072"/>
                <a:gd name="connsiteX6" fmla="*/ 1760752 w 1760752"/>
                <a:gd name="connsiteY6" fmla="*/ 981247 h 1257072"/>
                <a:gd name="connsiteX7" fmla="*/ 1446925 w 1760752"/>
                <a:gd name="connsiteY7" fmla="*/ 1257072 h 125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752" h="1257072">
                  <a:moveTo>
                    <a:pt x="1446925" y="1257072"/>
                  </a:moveTo>
                  <a:cubicBezTo>
                    <a:pt x="880820" y="1171775"/>
                    <a:pt x="752600" y="666699"/>
                    <a:pt x="304045" y="395104"/>
                  </a:cubicBezTo>
                  <a:lnTo>
                    <a:pt x="150607" y="495844"/>
                  </a:lnTo>
                  <a:lnTo>
                    <a:pt x="0" y="0"/>
                  </a:lnTo>
                  <a:lnTo>
                    <a:pt x="732553" y="113768"/>
                  </a:lnTo>
                  <a:lnTo>
                    <a:pt x="580555" y="213562"/>
                  </a:lnTo>
                  <a:cubicBezTo>
                    <a:pt x="977844" y="430759"/>
                    <a:pt x="1272066" y="912095"/>
                    <a:pt x="1760752" y="981247"/>
                  </a:cubicBezTo>
                  <a:cubicBezTo>
                    <a:pt x="1734652" y="1077807"/>
                    <a:pt x="1473025" y="1160512"/>
                    <a:pt x="1446925" y="1257072"/>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1"/>
            <p:cNvSpPr/>
            <p:nvPr/>
          </p:nvSpPr>
          <p:spPr>
            <a:xfrm>
              <a:off x="3314016" y="3743536"/>
              <a:ext cx="1247765" cy="1248306"/>
            </a:xfrm>
            <a:custGeom>
              <a:avLst/>
              <a:gdLst>
                <a:gd name="connsiteX0" fmla="*/ 0 w 1247450"/>
                <a:gd name="connsiteY0" fmla="*/ 0 h 1247450"/>
                <a:gd name="connsiteX1" fmla="*/ 1247450 w 1247450"/>
                <a:gd name="connsiteY1" fmla="*/ 0 h 1247450"/>
                <a:gd name="connsiteX2" fmla="*/ 1247450 w 1247450"/>
                <a:gd name="connsiteY2" fmla="*/ 1247450 h 1247450"/>
                <a:gd name="connsiteX3" fmla="*/ 0 w 1247450"/>
                <a:gd name="connsiteY3" fmla="*/ 1247450 h 1247450"/>
                <a:gd name="connsiteX4" fmla="*/ 0 w 1247450"/>
                <a:gd name="connsiteY4" fmla="*/ 0 h 124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50" h="1247450">
                  <a:moveTo>
                    <a:pt x="0" y="0"/>
                  </a:moveTo>
                  <a:lnTo>
                    <a:pt x="1247450" y="0"/>
                  </a:lnTo>
                  <a:lnTo>
                    <a:pt x="1247450" y="1247450"/>
                  </a:lnTo>
                  <a:lnTo>
                    <a:pt x="0" y="12474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335" tIns="13335" rIns="13335" bIns="13335" spcCol="1270" anchor="ctr"/>
            <a:lstStyle/>
            <a:p>
              <a:pPr algn="ctr" defTabSz="466725" eaLnBrk="1" fontAlgn="auto" hangingPunct="1">
                <a:lnSpc>
                  <a:spcPct val="90000"/>
                </a:lnSpc>
                <a:spcBef>
                  <a:spcPts val="0"/>
                </a:spcBef>
                <a:spcAft>
                  <a:spcPct val="35000"/>
                </a:spcAft>
                <a:defRPr/>
              </a:pPr>
              <a:r>
                <a:rPr lang="en-US" sz="1500" b="1" dirty="0">
                  <a:solidFill>
                    <a:srgbClr val="FFFF99"/>
                  </a:solidFill>
                  <a:latin typeface="Adobe Fan Heiti Std B" panose="020B0700000000000000" pitchFamily="34" charset="-128"/>
                  <a:ea typeface="Adobe Fan Heiti Std B" panose="020B0700000000000000" pitchFamily="34" charset="-128"/>
                </a:rPr>
                <a:t>Sons, Daughters + Nephews and Nieces</a:t>
              </a:r>
            </a:p>
          </p:txBody>
        </p:sp>
        <p:sp>
          <p:nvSpPr>
            <p:cNvPr id="21" name="Circular Arrow 12"/>
            <p:cNvSpPr/>
            <p:nvPr/>
          </p:nvSpPr>
          <p:spPr>
            <a:xfrm>
              <a:off x="3803660" y="2320468"/>
              <a:ext cx="609578" cy="1423068"/>
            </a:xfrm>
            <a:custGeom>
              <a:avLst/>
              <a:gdLst>
                <a:gd name="connsiteX0" fmla="*/ 199135 w 7548070"/>
                <a:gd name="connsiteY0" fmla="*/ 2898232 h 5736351"/>
                <a:gd name="connsiteX1" fmla="*/ 749838 w 7548070"/>
                <a:gd name="connsiteY1" fmla="*/ 1444540 h 5736351"/>
                <a:gd name="connsiteX2" fmla="*/ 579168 w 7548070"/>
                <a:gd name="connsiteY2" fmla="*/ 1343777 h 5736351"/>
                <a:gd name="connsiteX3" fmla="*/ 1102245 w 7548070"/>
                <a:gd name="connsiteY3" fmla="*/ 1290737 h 5736351"/>
                <a:gd name="connsiteX4" fmla="*/ 1178646 w 7548070"/>
                <a:gd name="connsiteY4" fmla="*/ 1697711 h 5736351"/>
                <a:gd name="connsiteX5" fmla="*/ 1008047 w 7548070"/>
                <a:gd name="connsiteY5" fmla="*/ 1596989 h 5736351"/>
                <a:gd name="connsiteX6" fmla="*/ 497477 w 7548070"/>
                <a:gd name="connsiteY6" fmla="*/ 2895724 h 5736351"/>
                <a:gd name="connsiteX7" fmla="*/ 199135 w 7548070"/>
                <a:gd name="connsiteY7" fmla="*/ 2898232 h 5736351"/>
                <a:gd name="connsiteX0" fmla="*/ 140 w 1104342"/>
                <a:gd name="connsiteY0" fmla="*/ 1607495 h 1607495"/>
                <a:gd name="connsiteX1" fmla="*/ 675534 w 1104342"/>
                <a:gd name="connsiteY1" fmla="*/ 153803 h 1607495"/>
                <a:gd name="connsiteX2" fmla="*/ 504864 w 1104342"/>
                <a:gd name="connsiteY2" fmla="*/ 53040 h 1607495"/>
                <a:gd name="connsiteX3" fmla="*/ 1027941 w 1104342"/>
                <a:gd name="connsiteY3" fmla="*/ 0 h 1607495"/>
                <a:gd name="connsiteX4" fmla="*/ 1104342 w 1104342"/>
                <a:gd name="connsiteY4" fmla="*/ 406974 h 1607495"/>
                <a:gd name="connsiteX5" fmla="*/ 933743 w 1104342"/>
                <a:gd name="connsiteY5" fmla="*/ 306252 h 1607495"/>
                <a:gd name="connsiteX6" fmla="*/ 423173 w 1104342"/>
                <a:gd name="connsiteY6" fmla="*/ 1604987 h 1607495"/>
                <a:gd name="connsiteX7" fmla="*/ 140 w 1104342"/>
                <a:gd name="connsiteY7" fmla="*/ 1607495 h 16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342" h="1607495">
                  <a:moveTo>
                    <a:pt x="140" y="1607495"/>
                  </a:moveTo>
                  <a:cubicBezTo>
                    <a:pt x="-7613" y="1093447"/>
                    <a:pt x="308305" y="588664"/>
                    <a:pt x="675534" y="153803"/>
                  </a:cubicBezTo>
                  <a:lnTo>
                    <a:pt x="504864" y="53040"/>
                  </a:lnTo>
                  <a:lnTo>
                    <a:pt x="1027941" y="0"/>
                  </a:lnTo>
                  <a:lnTo>
                    <a:pt x="1104342" y="406974"/>
                  </a:lnTo>
                  <a:lnTo>
                    <a:pt x="933743" y="306252"/>
                  </a:lnTo>
                  <a:cubicBezTo>
                    <a:pt x="593177" y="694207"/>
                    <a:pt x="415792" y="1145420"/>
                    <a:pt x="423173" y="1604987"/>
                  </a:cubicBezTo>
                  <a:lnTo>
                    <a:pt x="140" y="1607495"/>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AU" sz="1500" dirty="0"/>
            </a:p>
          </p:txBody>
        </p:sp>
        <p:sp>
          <p:nvSpPr>
            <p:cNvPr id="22" name="Freeform 13"/>
            <p:cNvSpPr/>
            <p:nvPr/>
          </p:nvSpPr>
          <p:spPr>
            <a:xfrm>
              <a:off x="4002818" y="1185243"/>
              <a:ext cx="1455727" cy="1246838"/>
            </a:xfrm>
            <a:custGeom>
              <a:avLst/>
              <a:gdLst>
                <a:gd name="connsiteX0" fmla="*/ 0 w 1247450"/>
                <a:gd name="connsiteY0" fmla="*/ 0 h 1247450"/>
                <a:gd name="connsiteX1" fmla="*/ 1247450 w 1247450"/>
                <a:gd name="connsiteY1" fmla="*/ 0 h 1247450"/>
                <a:gd name="connsiteX2" fmla="*/ 1247450 w 1247450"/>
                <a:gd name="connsiteY2" fmla="*/ 1247450 h 1247450"/>
                <a:gd name="connsiteX3" fmla="*/ 0 w 1247450"/>
                <a:gd name="connsiteY3" fmla="*/ 1247450 h 1247450"/>
                <a:gd name="connsiteX4" fmla="*/ 0 w 1247450"/>
                <a:gd name="connsiteY4" fmla="*/ 0 h 124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50" h="1247450">
                  <a:moveTo>
                    <a:pt x="0" y="0"/>
                  </a:moveTo>
                  <a:lnTo>
                    <a:pt x="1247450" y="0"/>
                  </a:lnTo>
                  <a:lnTo>
                    <a:pt x="1247450" y="1247450"/>
                  </a:lnTo>
                  <a:lnTo>
                    <a:pt x="0" y="12474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335" tIns="13335" rIns="13335" bIns="13335" spcCol="1270" anchor="ctr"/>
            <a:lstStyle/>
            <a:p>
              <a:pPr algn="ctr" defTabSz="466725" eaLnBrk="1" fontAlgn="auto" hangingPunct="1">
                <a:lnSpc>
                  <a:spcPct val="90000"/>
                </a:lnSpc>
                <a:spcBef>
                  <a:spcPts val="0"/>
                </a:spcBef>
                <a:spcAft>
                  <a:spcPct val="35000"/>
                </a:spcAft>
                <a:defRPr/>
              </a:pPr>
              <a:r>
                <a:rPr lang="en-US" sz="1500" b="1" dirty="0">
                  <a:solidFill>
                    <a:schemeClr val="accent5"/>
                  </a:solidFill>
                  <a:latin typeface="Adobe Fan Heiti Std B" panose="020B0700000000000000" pitchFamily="34" charset="-128"/>
                  <a:ea typeface="Adobe Fan Heiti Std B" panose="020B0700000000000000" pitchFamily="34" charset="-128"/>
                </a:rPr>
                <a:t>Grand Sons, Grand Daughters + Grand Nieces and Nephews </a:t>
              </a:r>
            </a:p>
          </p:txBody>
        </p:sp>
        <p:sp>
          <p:nvSpPr>
            <p:cNvPr id="23" name="Circular Arrow 14"/>
            <p:cNvSpPr/>
            <p:nvPr/>
          </p:nvSpPr>
          <p:spPr>
            <a:xfrm rot="444701">
              <a:off x="5542169" y="1047195"/>
              <a:ext cx="1319286" cy="612405"/>
            </a:xfrm>
            <a:custGeom>
              <a:avLst/>
              <a:gdLst>
                <a:gd name="connsiteX0" fmla="*/ 2758096 w 7548070"/>
                <a:gd name="connsiteY0" fmla="*/ 308950 h 5736351"/>
                <a:gd name="connsiteX1" fmla="*/ 4310924 w 7548070"/>
                <a:gd name="connsiteY1" fmla="*/ 229178 h 5736351"/>
                <a:gd name="connsiteX2" fmla="*/ 4372546 w 7548070"/>
                <a:gd name="connsiteY2" fmla="*/ 43508 h 5736351"/>
                <a:gd name="connsiteX3" fmla="*/ 4586562 w 7548070"/>
                <a:gd name="connsiteY3" fmla="*/ 419984 h 5736351"/>
                <a:gd name="connsiteX4" fmla="*/ 4153259 w 7548070"/>
                <a:gd name="connsiteY4" fmla="*/ 704233 h 5736351"/>
                <a:gd name="connsiteX5" fmla="*/ 4214801 w 7548070"/>
                <a:gd name="connsiteY5" fmla="*/ 518803 h 5736351"/>
                <a:gd name="connsiteX6" fmla="*/ 2869424 w 7548070"/>
                <a:gd name="connsiteY6" fmla="*/ 589394 h 5736351"/>
                <a:gd name="connsiteX7" fmla="*/ 2758096 w 7548070"/>
                <a:gd name="connsiteY7" fmla="*/ 308950 h 5736351"/>
                <a:gd name="connsiteX0" fmla="*/ 0 w 1911593"/>
                <a:gd name="connsiteY0" fmla="*/ 265442 h 660725"/>
                <a:gd name="connsiteX1" fmla="*/ 1552828 w 1911593"/>
                <a:gd name="connsiteY1" fmla="*/ 185670 h 660725"/>
                <a:gd name="connsiteX2" fmla="*/ 1614450 w 1911593"/>
                <a:gd name="connsiteY2" fmla="*/ 0 h 660725"/>
                <a:gd name="connsiteX3" fmla="*/ 1911593 w 1911593"/>
                <a:gd name="connsiteY3" fmla="*/ 376476 h 660725"/>
                <a:gd name="connsiteX4" fmla="*/ 1395163 w 1911593"/>
                <a:gd name="connsiteY4" fmla="*/ 660725 h 660725"/>
                <a:gd name="connsiteX5" fmla="*/ 1456705 w 1911593"/>
                <a:gd name="connsiteY5" fmla="*/ 475295 h 660725"/>
                <a:gd name="connsiteX6" fmla="*/ 111328 w 1911593"/>
                <a:gd name="connsiteY6" fmla="*/ 545886 h 660725"/>
                <a:gd name="connsiteX7" fmla="*/ 0 w 1911593"/>
                <a:gd name="connsiteY7" fmla="*/ 265442 h 660725"/>
                <a:gd name="connsiteX0" fmla="*/ 0 w 1925447"/>
                <a:gd name="connsiteY0" fmla="*/ 140751 h 660725"/>
                <a:gd name="connsiteX1" fmla="*/ 1566682 w 1925447"/>
                <a:gd name="connsiteY1" fmla="*/ 185670 h 660725"/>
                <a:gd name="connsiteX2" fmla="*/ 1628304 w 1925447"/>
                <a:gd name="connsiteY2" fmla="*/ 0 h 660725"/>
                <a:gd name="connsiteX3" fmla="*/ 1925447 w 1925447"/>
                <a:gd name="connsiteY3" fmla="*/ 376476 h 660725"/>
                <a:gd name="connsiteX4" fmla="*/ 1409017 w 1925447"/>
                <a:gd name="connsiteY4" fmla="*/ 660725 h 660725"/>
                <a:gd name="connsiteX5" fmla="*/ 1470559 w 1925447"/>
                <a:gd name="connsiteY5" fmla="*/ 475295 h 660725"/>
                <a:gd name="connsiteX6" fmla="*/ 125182 w 1925447"/>
                <a:gd name="connsiteY6" fmla="*/ 545886 h 660725"/>
                <a:gd name="connsiteX7" fmla="*/ 0 w 1925447"/>
                <a:gd name="connsiteY7" fmla="*/ 140751 h 660725"/>
                <a:gd name="connsiteX0" fmla="*/ 13363 w 1938810"/>
                <a:gd name="connsiteY0" fmla="*/ 140751 h 660725"/>
                <a:gd name="connsiteX1" fmla="*/ 1580045 w 1938810"/>
                <a:gd name="connsiteY1" fmla="*/ 185670 h 660725"/>
                <a:gd name="connsiteX2" fmla="*/ 1641667 w 1938810"/>
                <a:gd name="connsiteY2" fmla="*/ 0 h 660725"/>
                <a:gd name="connsiteX3" fmla="*/ 1938810 w 1938810"/>
                <a:gd name="connsiteY3" fmla="*/ 376476 h 660725"/>
                <a:gd name="connsiteX4" fmla="*/ 1422380 w 1938810"/>
                <a:gd name="connsiteY4" fmla="*/ 660725 h 660725"/>
                <a:gd name="connsiteX5" fmla="*/ 1483922 w 1938810"/>
                <a:gd name="connsiteY5" fmla="*/ 475295 h 660725"/>
                <a:gd name="connsiteX6" fmla="*/ 0 w 1938810"/>
                <a:gd name="connsiteY6" fmla="*/ 601304 h 660725"/>
                <a:gd name="connsiteX7" fmla="*/ 13363 w 1938810"/>
                <a:gd name="connsiteY7" fmla="*/ 140751 h 660725"/>
                <a:gd name="connsiteX0" fmla="*/ 0 w 2174829"/>
                <a:gd name="connsiteY0" fmla="*/ 223879 h 660725"/>
                <a:gd name="connsiteX1" fmla="*/ 1816064 w 2174829"/>
                <a:gd name="connsiteY1" fmla="*/ 185670 h 660725"/>
                <a:gd name="connsiteX2" fmla="*/ 1877686 w 2174829"/>
                <a:gd name="connsiteY2" fmla="*/ 0 h 660725"/>
                <a:gd name="connsiteX3" fmla="*/ 2174829 w 2174829"/>
                <a:gd name="connsiteY3" fmla="*/ 376476 h 660725"/>
                <a:gd name="connsiteX4" fmla="*/ 1658399 w 2174829"/>
                <a:gd name="connsiteY4" fmla="*/ 660725 h 660725"/>
                <a:gd name="connsiteX5" fmla="*/ 1719941 w 2174829"/>
                <a:gd name="connsiteY5" fmla="*/ 475295 h 660725"/>
                <a:gd name="connsiteX6" fmla="*/ 236019 w 2174829"/>
                <a:gd name="connsiteY6" fmla="*/ 601304 h 660725"/>
                <a:gd name="connsiteX7" fmla="*/ 0 w 2174829"/>
                <a:gd name="connsiteY7" fmla="*/ 223879 h 66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4829" h="660725">
                  <a:moveTo>
                    <a:pt x="0" y="223879"/>
                  </a:moveTo>
                  <a:cubicBezTo>
                    <a:pt x="503481" y="112464"/>
                    <a:pt x="1296890" y="126791"/>
                    <a:pt x="1816064" y="185670"/>
                  </a:cubicBezTo>
                  <a:lnTo>
                    <a:pt x="1877686" y="0"/>
                  </a:lnTo>
                  <a:lnTo>
                    <a:pt x="2174829" y="376476"/>
                  </a:lnTo>
                  <a:lnTo>
                    <a:pt x="1658399" y="660725"/>
                  </a:lnTo>
                  <a:lnTo>
                    <a:pt x="1719941" y="475295"/>
                  </a:lnTo>
                  <a:cubicBezTo>
                    <a:pt x="1269569" y="431060"/>
                    <a:pt x="672859" y="510517"/>
                    <a:pt x="236019" y="601304"/>
                  </a:cubicBezTo>
                  <a:lnTo>
                    <a:pt x="0" y="223879"/>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en-AU" sz="1500" dirty="0"/>
            </a:p>
          </p:txBody>
        </p:sp>
      </p:grpSp>
      <p:sp>
        <p:nvSpPr>
          <p:cNvPr id="24" name="TextBox 15"/>
          <p:cNvSpPr txBox="1">
            <a:spLocks noChangeArrowheads="1"/>
          </p:cNvSpPr>
          <p:nvPr/>
        </p:nvSpPr>
        <p:spPr bwMode="auto">
          <a:xfrm>
            <a:off x="2992438" y="2879725"/>
            <a:ext cx="31686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auto" hangingPunct="1">
              <a:spcBef>
                <a:spcPts val="0"/>
              </a:spcBef>
              <a:spcAft>
                <a:spcPts val="0"/>
              </a:spcAft>
              <a:defRPr/>
            </a:pPr>
            <a:r>
              <a:rPr lang="en-AU" altLang="en-US" sz="3200" b="1" dirty="0">
                <a:solidFill>
                  <a:srgbClr val="92D050"/>
                </a:solidFill>
                <a:latin typeface="Adobe Fan Heiti Std B" panose="020B0700000000000000" pitchFamily="34" charset="-128"/>
                <a:ea typeface="Adobe Fan Heiti Std B" panose="020B0700000000000000" pitchFamily="34" charset="-128"/>
                <a:cs typeface="+mj-cs"/>
              </a:rPr>
              <a:t>Kinship Circle of Life</a:t>
            </a:r>
          </a:p>
        </p:txBody>
      </p:sp>
    </p:spTree>
    <p:extLst>
      <p:ext uri="{BB962C8B-B14F-4D97-AF65-F5344CB8AC3E}">
        <p14:creationId xmlns:p14="http://schemas.microsoft.com/office/powerpoint/2010/main" val="65256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333375"/>
            <a:ext cx="7920037" cy="577850"/>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Aboriginal Traditional Society and Culture</a:t>
            </a:r>
          </a:p>
        </p:txBody>
      </p:sp>
      <p:sp>
        <p:nvSpPr>
          <p:cNvPr id="16387" name="Rectangle 3"/>
          <p:cNvSpPr>
            <a:spLocks noChangeArrowheads="1"/>
          </p:cNvSpPr>
          <p:nvPr/>
        </p:nvSpPr>
        <p:spPr bwMode="auto">
          <a:xfrm>
            <a:off x="539750" y="1196975"/>
            <a:ext cx="8208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69950" indent="-325438">
              <a:spcBef>
                <a:spcPct val="20000"/>
              </a:spcBef>
              <a:buChar char="–"/>
              <a:defRPr sz="2800">
                <a:solidFill>
                  <a:schemeClr val="tx1"/>
                </a:solidFill>
                <a:latin typeface="Arial" panose="020B0604020202020204" pitchFamily="34" charset="0"/>
              </a:defRPr>
            </a:lvl2pPr>
            <a:lvl3pPr marL="1400175" indent="-350838">
              <a:spcBef>
                <a:spcPct val="20000"/>
              </a:spcBef>
              <a:buChar char="•"/>
              <a:defRPr sz="2400">
                <a:solidFill>
                  <a:schemeClr val="tx1"/>
                </a:solidFill>
                <a:latin typeface="Arial" panose="020B0604020202020204" pitchFamily="34" charset="0"/>
              </a:defRPr>
            </a:lvl3pPr>
            <a:lvl4pPr marL="1895475" indent="-315913">
              <a:spcBef>
                <a:spcPct val="20000"/>
              </a:spcBef>
              <a:buChar char="–"/>
              <a:defRPr sz="2000">
                <a:solidFill>
                  <a:schemeClr val="tx1"/>
                </a:solidFill>
                <a:latin typeface="Arial" panose="020B0604020202020204" pitchFamily="34" charset="0"/>
              </a:defRPr>
            </a:lvl4pPr>
            <a:lvl5pPr marL="2414588" indent="-339725">
              <a:spcBef>
                <a:spcPct val="20000"/>
              </a:spcBef>
              <a:buChar char="»"/>
              <a:defRPr sz="2000">
                <a:solidFill>
                  <a:schemeClr val="tx1"/>
                </a:solidFill>
                <a:latin typeface="Arial" panose="020B0604020202020204" pitchFamily="34" charset="0"/>
              </a:defRPr>
            </a:lvl5pPr>
            <a:lvl6pPr marL="287178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2898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8618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338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Tx/>
              <a:buNone/>
            </a:pPr>
            <a:r>
              <a:rPr lang="en-US" altLang="en-US" sz="2200" dirty="0">
                <a:solidFill>
                  <a:schemeClr val="bg2"/>
                </a:solidFill>
                <a:latin typeface="Arial Narrow" panose="020B0606020202030204" pitchFamily="34" charset="0"/>
              </a:rPr>
              <a:t>Our story is in the land… it is written in those sacred places. My children will look after those places, that is law. Dreaming place…you can’t change it, no matter who you are, No matter you rich man, no matter you king, You can’t change it.’</a:t>
            </a:r>
            <a:endParaRPr lang="en-AU" altLang="en-US" sz="2200" dirty="0">
              <a:solidFill>
                <a:schemeClr val="bg2"/>
              </a:solidFill>
              <a:latin typeface="Arial Narrow" panose="020B0606020202030204" pitchFamily="34" charset="0"/>
            </a:endParaRPr>
          </a:p>
        </p:txBody>
      </p:sp>
      <p:sp>
        <p:nvSpPr>
          <p:cNvPr id="16388" name="Rectangle 4"/>
          <p:cNvSpPr>
            <a:spLocks noChangeArrowheads="1"/>
          </p:cNvSpPr>
          <p:nvPr/>
        </p:nvSpPr>
        <p:spPr bwMode="auto">
          <a:xfrm>
            <a:off x="539750" y="2636838"/>
            <a:ext cx="82089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69950" indent="-325438">
              <a:spcBef>
                <a:spcPct val="20000"/>
              </a:spcBef>
              <a:buChar char="–"/>
              <a:defRPr sz="2800">
                <a:solidFill>
                  <a:schemeClr val="tx1"/>
                </a:solidFill>
                <a:latin typeface="Arial" panose="020B0604020202020204" pitchFamily="34" charset="0"/>
              </a:defRPr>
            </a:lvl2pPr>
            <a:lvl3pPr marL="1400175" indent="-350838">
              <a:spcBef>
                <a:spcPct val="20000"/>
              </a:spcBef>
              <a:buChar char="•"/>
              <a:defRPr sz="2400">
                <a:solidFill>
                  <a:schemeClr val="tx1"/>
                </a:solidFill>
                <a:latin typeface="Arial" panose="020B0604020202020204" pitchFamily="34" charset="0"/>
              </a:defRPr>
            </a:lvl3pPr>
            <a:lvl4pPr marL="1895475" indent="-315913">
              <a:spcBef>
                <a:spcPct val="20000"/>
              </a:spcBef>
              <a:buChar char="–"/>
              <a:defRPr sz="2000">
                <a:solidFill>
                  <a:schemeClr val="tx1"/>
                </a:solidFill>
                <a:latin typeface="Arial" panose="020B0604020202020204" pitchFamily="34" charset="0"/>
              </a:defRPr>
            </a:lvl4pPr>
            <a:lvl5pPr marL="2414588" indent="-339725">
              <a:spcBef>
                <a:spcPct val="20000"/>
              </a:spcBef>
              <a:buChar char="»"/>
              <a:defRPr sz="2000">
                <a:solidFill>
                  <a:schemeClr val="tx1"/>
                </a:solidFill>
                <a:latin typeface="Arial" panose="020B0604020202020204" pitchFamily="34" charset="0"/>
              </a:defRPr>
            </a:lvl5pPr>
            <a:lvl6pPr marL="287178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2898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8618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338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Tx/>
              <a:buNone/>
            </a:pPr>
            <a:r>
              <a:rPr lang="en-US" altLang="en-US" sz="2200" dirty="0">
                <a:solidFill>
                  <a:schemeClr val="bg2"/>
                </a:solidFill>
                <a:latin typeface="Arial Narrow" panose="020B0606020202030204" pitchFamily="34" charset="0"/>
              </a:rPr>
              <a:t>Those trees…they grow. That grass…no matter it burn. When it drink, it grow again. When you cut tree, it pump life away, all same as blood in my arm.</a:t>
            </a:r>
            <a:endParaRPr lang="en-AU" altLang="en-US" sz="2200" dirty="0">
              <a:solidFill>
                <a:schemeClr val="bg2"/>
              </a:solidFill>
              <a:latin typeface="Arial Narrow" panose="020B0606020202030204" pitchFamily="34" charset="0"/>
            </a:endParaRPr>
          </a:p>
        </p:txBody>
      </p:sp>
      <p:sp>
        <p:nvSpPr>
          <p:cNvPr id="16389" name="Rectangle 5"/>
          <p:cNvSpPr>
            <a:spLocks noChangeArrowheads="1"/>
          </p:cNvSpPr>
          <p:nvPr/>
        </p:nvSpPr>
        <p:spPr bwMode="auto">
          <a:xfrm>
            <a:off x="539750" y="3644900"/>
            <a:ext cx="8137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69950" indent="-325438">
              <a:spcBef>
                <a:spcPct val="20000"/>
              </a:spcBef>
              <a:buChar char="–"/>
              <a:defRPr sz="2800">
                <a:solidFill>
                  <a:schemeClr val="tx1"/>
                </a:solidFill>
                <a:latin typeface="Arial" panose="020B0604020202020204" pitchFamily="34" charset="0"/>
              </a:defRPr>
            </a:lvl2pPr>
            <a:lvl3pPr marL="1400175" indent="-350838">
              <a:spcBef>
                <a:spcPct val="20000"/>
              </a:spcBef>
              <a:buChar char="•"/>
              <a:defRPr sz="2400">
                <a:solidFill>
                  <a:schemeClr val="tx1"/>
                </a:solidFill>
                <a:latin typeface="Arial" panose="020B0604020202020204" pitchFamily="34" charset="0"/>
              </a:defRPr>
            </a:lvl3pPr>
            <a:lvl4pPr marL="1895475" indent="-315913">
              <a:spcBef>
                <a:spcPct val="20000"/>
              </a:spcBef>
              <a:buChar char="–"/>
              <a:defRPr sz="2000">
                <a:solidFill>
                  <a:schemeClr val="tx1"/>
                </a:solidFill>
                <a:latin typeface="Arial" panose="020B0604020202020204" pitchFamily="34" charset="0"/>
              </a:defRPr>
            </a:lvl4pPr>
            <a:lvl5pPr marL="2414588" indent="-339725">
              <a:spcBef>
                <a:spcPct val="20000"/>
              </a:spcBef>
              <a:buChar char="»"/>
              <a:defRPr sz="2000">
                <a:solidFill>
                  <a:schemeClr val="tx1"/>
                </a:solidFill>
                <a:latin typeface="Arial" panose="020B0604020202020204" pitchFamily="34" charset="0"/>
              </a:defRPr>
            </a:lvl5pPr>
            <a:lvl6pPr marL="287178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2898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8618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338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Tx/>
              <a:buNone/>
            </a:pPr>
            <a:r>
              <a:rPr lang="en-US" altLang="en-US" sz="2200" dirty="0">
                <a:solidFill>
                  <a:schemeClr val="bg2"/>
                </a:solidFill>
                <a:latin typeface="Arial Narrow" panose="020B0606020202030204" pitchFamily="34" charset="0"/>
              </a:rPr>
              <a:t>This earth…I never damage, I look after. Fire is nothing, just clean up. When you burn, new grass coming up, that mean good animal soon…might be goose, long neck turtle, goanna, possum. Burn him off…new grass coming up, new life start all over.</a:t>
            </a:r>
            <a:endParaRPr lang="en-AU" altLang="en-US" sz="2200" dirty="0">
              <a:solidFill>
                <a:schemeClr val="bg2"/>
              </a:solidFill>
              <a:latin typeface="Arial Narrow" panose="020B0606020202030204" pitchFamily="34" charset="0"/>
            </a:endParaRPr>
          </a:p>
        </p:txBody>
      </p:sp>
      <p:sp>
        <p:nvSpPr>
          <p:cNvPr id="16390" name="Rectangle 6"/>
          <p:cNvSpPr>
            <a:spLocks noGrp="1" noChangeArrowheads="1"/>
          </p:cNvSpPr>
          <p:nvPr>
            <p:ph type="body" idx="1"/>
          </p:nvPr>
        </p:nvSpPr>
        <p:spPr>
          <a:xfrm>
            <a:off x="539750" y="5157788"/>
            <a:ext cx="8135938" cy="1152525"/>
          </a:xfrm>
          <a:noFill/>
        </p:spPr>
        <p:txBody>
          <a:bodyPr/>
          <a:lstStyle/>
          <a:p>
            <a:pPr marL="0" indent="0" algn="just" eaLnBrk="1" hangingPunct="1">
              <a:buFontTx/>
              <a:buNone/>
            </a:pPr>
            <a:r>
              <a:rPr lang="en-US" altLang="en-US" sz="2200" dirty="0">
                <a:solidFill>
                  <a:schemeClr val="bg2"/>
                </a:solidFill>
                <a:latin typeface="Arial Narrow" panose="020B0606020202030204" pitchFamily="34" charset="0"/>
              </a:rPr>
              <a:t>Land got to stay, always stay same. No matter little track…grass still grow, bush can grow. </a:t>
            </a:r>
            <a:endParaRPr lang="en-AU" altLang="en-US" sz="2200" dirty="0">
              <a:solidFill>
                <a:schemeClr val="bg2"/>
              </a:solidFill>
              <a:latin typeface="Arial Narrow" panose="020B0606020202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39750" y="1773238"/>
            <a:ext cx="82804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30263" indent="-285750">
              <a:spcBef>
                <a:spcPct val="20000"/>
              </a:spcBef>
              <a:buChar char="–"/>
              <a:defRPr sz="2800">
                <a:solidFill>
                  <a:schemeClr val="tx1"/>
                </a:solidFill>
                <a:latin typeface="Arial" panose="020B0604020202020204" pitchFamily="34" charset="0"/>
              </a:defRPr>
            </a:lvl2pPr>
            <a:lvl3pPr marL="1238250" indent="-228600">
              <a:spcBef>
                <a:spcPct val="20000"/>
              </a:spcBef>
              <a:buChar char="•"/>
              <a:defRPr sz="2400">
                <a:solidFill>
                  <a:schemeClr val="tx1"/>
                </a:solidFill>
                <a:latin typeface="Arial" panose="020B0604020202020204" pitchFamily="34" charset="0"/>
              </a:defRPr>
            </a:lvl3pPr>
            <a:lvl4pPr marL="1646238"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200" dirty="0">
                <a:solidFill>
                  <a:schemeClr val="bg2"/>
                </a:solidFill>
                <a:latin typeface="Arial Narrow" panose="020B0606020202030204" pitchFamily="34" charset="0"/>
              </a:rPr>
              <a:t>My children got to hang onto this story. This important story. I hang onto this story all my life. My father tell me this story. My children can’t lose it. </a:t>
            </a:r>
            <a:endParaRPr lang="en-AU" altLang="en-US" sz="2200" dirty="0">
              <a:solidFill>
                <a:schemeClr val="bg2"/>
              </a:solidFill>
              <a:latin typeface="Arial Narrow" panose="020B0606020202030204" pitchFamily="34" charset="0"/>
            </a:endParaRPr>
          </a:p>
        </p:txBody>
      </p:sp>
      <p:sp>
        <p:nvSpPr>
          <p:cNvPr id="17411" name="Rectangle 3"/>
          <p:cNvSpPr>
            <a:spLocks noChangeArrowheads="1"/>
          </p:cNvSpPr>
          <p:nvPr/>
        </p:nvSpPr>
        <p:spPr bwMode="auto">
          <a:xfrm>
            <a:off x="539750" y="404813"/>
            <a:ext cx="8280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30263" indent="-285750">
              <a:spcBef>
                <a:spcPct val="20000"/>
              </a:spcBef>
              <a:buChar char="–"/>
              <a:defRPr sz="2800">
                <a:solidFill>
                  <a:schemeClr val="tx1"/>
                </a:solidFill>
                <a:latin typeface="Arial" panose="020B0604020202020204" pitchFamily="34" charset="0"/>
              </a:defRPr>
            </a:lvl2pPr>
            <a:lvl3pPr marL="1238250" indent="-228600">
              <a:spcBef>
                <a:spcPct val="20000"/>
              </a:spcBef>
              <a:buChar char="•"/>
              <a:defRPr sz="2400">
                <a:solidFill>
                  <a:schemeClr val="tx1"/>
                </a:solidFill>
                <a:latin typeface="Arial" panose="020B0604020202020204" pitchFamily="34" charset="0"/>
              </a:defRPr>
            </a:lvl3pPr>
            <a:lvl4pPr marL="1646238"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200" dirty="0">
                <a:solidFill>
                  <a:schemeClr val="bg2"/>
                </a:solidFill>
                <a:latin typeface="Arial Narrow" panose="020B0606020202030204" pitchFamily="34" charset="0"/>
              </a:rPr>
              <a:t>Law never change…always stay same. Maybe it hard but proper one for all people. Not like white European law…always changing. You don’t like it, you change it. </a:t>
            </a:r>
            <a:endParaRPr lang="en-AU" altLang="en-US" sz="2200" dirty="0">
              <a:solidFill>
                <a:schemeClr val="bg2"/>
              </a:solidFill>
              <a:latin typeface="Arial Narrow" panose="020B0606020202030204" pitchFamily="34" charset="0"/>
            </a:endParaRPr>
          </a:p>
        </p:txBody>
      </p:sp>
      <p:sp>
        <p:nvSpPr>
          <p:cNvPr id="17412" name="Rectangle 4"/>
          <p:cNvSpPr>
            <a:spLocks noChangeArrowheads="1"/>
          </p:cNvSpPr>
          <p:nvPr/>
        </p:nvSpPr>
        <p:spPr bwMode="auto">
          <a:xfrm>
            <a:off x="179388" y="5229225"/>
            <a:ext cx="85693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buFontTx/>
              <a:buNone/>
            </a:pPr>
            <a:endParaRPr lang="en-AU" altLang="en-US" sz="1600" dirty="0">
              <a:latin typeface="Arial Narrow" panose="020B0606020202030204" pitchFamily="34" charset="0"/>
            </a:endParaRPr>
          </a:p>
          <a:p>
            <a:pPr eaLnBrk="1" hangingPunct="1">
              <a:lnSpc>
                <a:spcPct val="50000"/>
              </a:lnSpc>
              <a:buFontTx/>
              <a:buNone/>
            </a:pPr>
            <a:endParaRPr lang="en-AU" altLang="en-US" sz="1600" dirty="0">
              <a:latin typeface="Arial Narrow" panose="020B0606020202030204" pitchFamily="34" charset="0"/>
            </a:endParaRPr>
          </a:p>
          <a:p>
            <a:pPr eaLnBrk="1" hangingPunct="1">
              <a:lnSpc>
                <a:spcPct val="60000"/>
              </a:lnSpc>
              <a:buFontTx/>
              <a:buNone/>
            </a:pPr>
            <a:r>
              <a:rPr lang="en-AU" altLang="en-US" sz="1200" b="1" dirty="0">
                <a:solidFill>
                  <a:schemeClr val="accent2"/>
                </a:solidFill>
              </a:rPr>
              <a:t>	Extracts from Kakadu Man - Bill Neidjie, Big Bill Neidjie, Stephen Davis and Allan Fox, Mybrood P/L Inc in NSW (Allan Fox and Associates), 1986. </a:t>
            </a:r>
          </a:p>
        </p:txBody>
      </p:sp>
      <p:sp>
        <p:nvSpPr>
          <p:cNvPr id="17413" name="Rectangle 5"/>
          <p:cNvSpPr>
            <a:spLocks noChangeArrowheads="1"/>
          </p:cNvSpPr>
          <p:nvPr/>
        </p:nvSpPr>
        <p:spPr bwMode="auto">
          <a:xfrm>
            <a:off x="539750" y="2852738"/>
            <a:ext cx="828040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30263" indent="-285750">
              <a:spcBef>
                <a:spcPct val="20000"/>
              </a:spcBef>
              <a:buChar char="–"/>
              <a:defRPr sz="2800">
                <a:solidFill>
                  <a:schemeClr val="tx1"/>
                </a:solidFill>
                <a:latin typeface="Arial" panose="020B0604020202020204" pitchFamily="34" charset="0"/>
              </a:defRPr>
            </a:lvl2pPr>
            <a:lvl3pPr marL="1238250" indent="-228600">
              <a:spcBef>
                <a:spcPct val="20000"/>
              </a:spcBef>
              <a:buChar char="•"/>
              <a:defRPr sz="2400">
                <a:solidFill>
                  <a:schemeClr val="tx1"/>
                </a:solidFill>
                <a:latin typeface="Arial" panose="020B0604020202020204" pitchFamily="34" charset="0"/>
              </a:defRPr>
            </a:lvl3pPr>
            <a:lvl4pPr marL="1646238"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200" dirty="0">
                <a:solidFill>
                  <a:schemeClr val="bg2"/>
                </a:solidFill>
                <a:latin typeface="Arial Narrow" panose="020B0606020202030204" pitchFamily="34" charset="0"/>
              </a:rPr>
              <a:t>Skin can be different, but blood same. Blood and bone… all same. Man can’t split himself. White European can’t say ‘Oh that Aborigine no good’ Might be that Aborigine alright. Man can’t growl at Aborigine, Aborigine can’t growl at white European… Might both be good men, might both be no good…you never know. So you should get understand yourself. No matter Aborigine or white European. </a:t>
            </a:r>
            <a:r>
              <a:rPr lang="en-US" altLang="en-US" sz="2200" b="1" dirty="0">
                <a:solidFill>
                  <a:schemeClr val="bg2"/>
                </a:solidFill>
                <a:latin typeface="Arial Narrow" panose="020B0606020202030204" pitchFamily="34" charset="0"/>
              </a:rPr>
              <a:t>Bill Neidjie 1983</a:t>
            </a:r>
            <a:r>
              <a:rPr lang="en-US" altLang="en-US" sz="2200" dirty="0">
                <a:solidFill>
                  <a:schemeClr val="bg2"/>
                </a:solidFill>
                <a:latin typeface="Arial Narrow" panose="020B0606020202030204" pitchFamily="34" charset="0"/>
              </a:rPr>
              <a:t>.</a:t>
            </a:r>
            <a:endParaRPr lang="en-AU" altLang="en-US" sz="2200" dirty="0">
              <a:solidFill>
                <a:schemeClr val="bg2"/>
              </a:solidFill>
              <a:latin typeface="Arial Narrow" panose="020B0606020202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PECriverlandscap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0528" y="-171400"/>
            <a:ext cx="9505056" cy="72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l_fi" descr="duckswhistlers15sep11CorroboreeBbn">
            <a:extLst>
              <a:ext uri="{FF2B5EF4-FFF2-40B4-BE49-F238E27FC236}">
                <a16:creationId xmlns:a16="http://schemas.microsoft.com/office/drawing/2014/main" id="{FB024398-316D-4755-B5E8-D455C07C9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29" r="17300" b="2"/>
          <a:stretch/>
        </p:blipFill>
        <p:spPr>
          <a:xfrm>
            <a:off x="-3" y="-4"/>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757737" y="3962400"/>
            <a:ext cx="4129361" cy="1690409"/>
          </a:xfrm>
        </p:spPr>
        <p:txBody>
          <a:bodyPr vert="horz" lIns="91440" tIns="45720" rIns="91440" bIns="45720" rtlCol="0" anchor="b">
            <a:normAutofit/>
          </a:bodyPr>
          <a:lstStyle/>
          <a:p>
            <a:pPr algn="l" eaLnBrk="1" hangingPunct="1">
              <a:lnSpc>
                <a:spcPct val="90000"/>
              </a:lnSpc>
            </a:pPr>
            <a:r>
              <a:rPr lang="en-US" altLang="en-US" sz="3800" kern="1200" dirty="0">
                <a:solidFill>
                  <a:schemeClr val="tx1"/>
                </a:solidFill>
                <a:latin typeface="+mj-lt"/>
                <a:ea typeface="+mj-ea"/>
                <a:cs typeface="+mj-cs"/>
              </a:rPr>
              <a:t>Value of fire and water.</a:t>
            </a:r>
          </a:p>
        </p:txBody>
      </p:sp>
      <p:pic>
        <p:nvPicPr>
          <p:cNvPr id="5" name="il_fi" descr="natural-springs">
            <a:extLst>
              <a:ext uri="{FF2B5EF4-FFF2-40B4-BE49-F238E27FC236}">
                <a16:creationId xmlns:a16="http://schemas.microsoft.com/office/drawing/2014/main" id="{239171B6-C55B-47D0-A755-869B4EEA2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86" r="24971" b="-1"/>
          <a:stretch/>
        </p:blipFill>
        <p:spPr>
          <a:xfrm>
            <a:off x="5740155" y="6"/>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77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528395"/>
            <a:ext cx="2207846" cy="747680"/>
          </a:xfrm>
        </p:spPr>
        <p:txBody>
          <a:bodyPr anchor="ctr">
            <a:normAutofit/>
          </a:bodyPr>
          <a:lstStyle/>
          <a:p>
            <a:r>
              <a:rPr lang="en-US" sz="2700" dirty="0">
                <a:solidFill>
                  <a:srgbClr val="92D050"/>
                </a:solidFill>
                <a:latin typeface="Adobe Fan Heiti Std B" panose="020B0700000000000000" pitchFamily="34" charset="-128"/>
                <a:ea typeface="Adobe Fan Heiti Std B" panose="020B0700000000000000" pitchFamily="34" charset="-128"/>
              </a:rPr>
              <a:t>Objectives</a:t>
            </a:r>
          </a:p>
        </p:txBody>
      </p:sp>
      <p:sp>
        <p:nvSpPr>
          <p:cNvPr id="4" name="TextBox 3">
            <a:extLst>
              <a:ext uri="{FF2B5EF4-FFF2-40B4-BE49-F238E27FC236}">
                <a16:creationId xmlns:a16="http://schemas.microsoft.com/office/drawing/2014/main" id="{DAEEEF8B-F32F-4DBE-B9A1-95A76BDBED86}"/>
              </a:ext>
            </a:extLst>
          </p:cNvPr>
          <p:cNvSpPr txBox="1"/>
          <p:nvPr/>
        </p:nvSpPr>
        <p:spPr>
          <a:xfrm>
            <a:off x="3538328" y="1164923"/>
            <a:ext cx="5148775" cy="341953"/>
          </a:xfrm>
          <a:prstGeom prst="rect">
            <a:avLst/>
          </a:prstGeom>
          <a:noFill/>
        </p:spPr>
        <p:txBody>
          <a:bodyPr wrap="square" rtlCol="0">
            <a:spAutoFit/>
          </a:bodyPr>
          <a:lstStyle/>
          <a:p>
            <a:pPr eaLnBrk="1" hangingPunct="1">
              <a:lnSpc>
                <a:spcPct val="114000"/>
              </a:lnSpc>
            </a:pP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Aboriginal Australia - </a:t>
            </a:r>
            <a:r>
              <a:rPr lang="en-AU" altLang="en-US" sz="1500" u="sng" dirty="0">
                <a:solidFill>
                  <a:schemeClr val="tx1">
                    <a:lumMod val="50000"/>
                    <a:lumOff val="50000"/>
                  </a:schemeClr>
                </a:solidFill>
                <a:latin typeface="Adobe Fan Heiti Std B" panose="020B0700000000000000" pitchFamily="34" charset="-128"/>
                <a:ea typeface="Adobe Fan Heiti Std B" panose="020B0700000000000000" pitchFamily="34" charset="-128"/>
              </a:rPr>
              <a:t>beyond fear, denial, guilt or blame</a:t>
            </a: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a:t>
            </a:r>
          </a:p>
        </p:txBody>
      </p:sp>
      <p:sp>
        <p:nvSpPr>
          <p:cNvPr id="5" name="TextBox 4">
            <a:extLst>
              <a:ext uri="{FF2B5EF4-FFF2-40B4-BE49-F238E27FC236}">
                <a16:creationId xmlns:a16="http://schemas.microsoft.com/office/drawing/2014/main" id="{88FC1946-8950-4CED-A252-62B27AFED869}"/>
              </a:ext>
            </a:extLst>
          </p:cNvPr>
          <p:cNvSpPr txBox="1"/>
          <p:nvPr/>
        </p:nvSpPr>
        <p:spPr>
          <a:xfrm>
            <a:off x="3563884" y="729111"/>
            <a:ext cx="1688123" cy="369332"/>
          </a:xfrm>
          <a:prstGeom prst="rect">
            <a:avLst/>
          </a:prstGeom>
          <a:noFill/>
        </p:spPr>
        <p:txBody>
          <a:bodyPr wrap="square" rtlCol="0">
            <a:spAutoFit/>
          </a:bodyPr>
          <a:lstStyle/>
          <a:p>
            <a:r>
              <a:rPr lang="en-AU" b="1" dirty="0">
                <a:solidFill>
                  <a:srgbClr val="92D050"/>
                </a:solidFill>
                <a:latin typeface="Adobe Fan Heiti Std B" panose="020B0700000000000000" pitchFamily="34" charset="-128"/>
                <a:ea typeface="Adobe Fan Heiti Std B" panose="020B0700000000000000" pitchFamily="34" charset="-128"/>
              </a:rPr>
              <a:t>SESSION ONE</a:t>
            </a:r>
          </a:p>
        </p:txBody>
      </p:sp>
      <p:sp>
        <p:nvSpPr>
          <p:cNvPr id="19" name="TextBox 18">
            <a:extLst>
              <a:ext uri="{FF2B5EF4-FFF2-40B4-BE49-F238E27FC236}">
                <a16:creationId xmlns:a16="http://schemas.microsoft.com/office/drawing/2014/main" id="{9FFDE653-BB02-4CB1-961E-F8A8F43A7A70}"/>
              </a:ext>
            </a:extLst>
          </p:cNvPr>
          <p:cNvSpPr txBox="1"/>
          <p:nvPr/>
        </p:nvSpPr>
        <p:spPr>
          <a:xfrm>
            <a:off x="3563884" y="4178075"/>
            <a:ext cx="5148777" cy="2667205"/>
          </a:xfrm>
          <a:prstGeom prst="rect">
            <a:avLst/>
          </a:prstGeom>
          <a:noFill/>
        </p:spPr>
        <p:txBody>
          <a:bodyPr wrap="square" rtlCol="0">
            <a:spAutoFit/>
          </a:bodyPr>
          <a:lstStyle/>
          <a:p>
            <a:pPr>
              <a:lnSpc>
                <a:spcPct val="114000"/>
              </a:lnSpc>
            </a:pP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Culturalising future Community Legal Centre Strategic Objectives:</a:t>
            </a:r>
          </a:p>
          <a:p>
            <a:pPr>
              <a:lnSpc>
                <a:spcPct val="114000"/>
              </a:lnSpc>
            </a:pPr>
            <a:endParaRPr lang="en-US" altLang="en-US" sz="10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a:p>
            <a:pPr marL="285750" indent="-285750">
              <a:lnSpc>
                <a:spcPct val="114000"/>
              </a:lnSpc>
              <a:buClr>
                <a:srgbClr val="92D050"/>
              </a:buClr>
              <a:buFont typeface="Wingdings" panose="05000000000000000000" pitchFamily="2" charset="2"/>
              <a:buChar char="q"/>
            </a:pP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Strengths</a:t>
            </a:r>
          </a:p>
          <a:p>
            <a:pPr marL="285750" indent="-285750">
              <a:lnSpc>
                <a:spcPct val="114000"/>
              </a:lnSpc>
              <a:spcBef>
                <a:spcPts val="600"/>
              </a:spcBef>
              <a:spcAft>
                <a:spcPts val="600"/>
              </a:spcAft>
              <a:buClr>
                <a:srgbClr val="92D050"/>
              </a:buClr>
              <a:buFont typeface="Wingdings" panose="05000000000000000000" pitchFamily="2" charset="2"/>
              <a:buChar char="q"/>
            </a:pP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Weaknesses</a:t>
            </a:r>
          </a:p>
          <a:p>
            <a:pPr marL="285750" indent="-285750">
              <a:lnSpc>
                <a:spcPct val="114000"/>
              </a:lnSpc>
              <a:spcBef>
                <a:spcPts val="600"/>
              </a:spcBef>
              <a:spcAft>
                <a:spcPts val="600"/>
              </a:spcAft>
              <a:buClr>
                <a:srgbClr val="92D050"/>
              </a:buClr>
              <a:buFont typeface="Wingdings" panose="05000000000000000000" pitchFamily="2" charset="2"/>
              <a:buChar char="q"/>
            </a:pP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Threats</a:t>
            </a:r>
          </a:p>
          <a:p>
            <a:pPr marL="285750" indent="-285750">
              <a:lnSpc>
                <a:spcPct val="114000"/>
              </a:lnSpc>
              <a:buClr>
                <a:srgbClr val="92D050"/>
              </a:buClr>
              <a:buFont typeface="Wingdings" panose="05000000000000000000" pitchFamily="2" charset="2"/>
              <a:buChar char="q"/>
            </a:pP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Opportunities</a:t>
            </a:r>
            <a:endPar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a:p>
            <a:pPr>
              <a:lnSpc>
                <a:spcPct val="114000"/>
              </a:lnSpc>
            </a:pPr>
            <a:endPar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a:p>
            <a:pPr>
              <a:lnSpc>
                <a:spcPct val="114000"/>
              </a:lnSpc>
            </a:pPr>
            <a:endPar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21" name="TextBox 20">
            <a:extLst>
              <a:ext uri="{FF2B5EF4-FFF2-40B4-BE49-F238E27FC236}">
                <a16:creationId xmlns:a16="http://schemas.microsoft.com/office/drawing/2014/main" id="{0D33D883-B458-4612-9FE2-4122C98E2F8D}"/>
              </a:ext>
            </a:extLst>
          </p:cNvPr>
          <p:cNvSpPr txBox="1"/>
          <p:nvPr/>
        </p:nvSpPr>
        <p:spPr>
          <a:xfrm>
            <a:off x="3563884" y="3060399"/>
            <a:ext cx="4719711" cy="369332"/>
          </a:xfrm>
          <a:prstGeom prst="rect">
            <a:avLst/>
          </a:prstGeom>
          <a:noFill/>
        </p:spPr>
        <p:txBody>
          <a:bodyPr wrap="square" rtlCol="0">
            <a:spAutoFit/>
          </a:bodyPr>
          <a:lstStyle/>
          <a:p>
            <a:pPr algn="just" eaLnBrk="1" hangingPunct="1">
              <a:buFontTx/>
              <a:buNone/>
            </a:pPr>
            <a:r>
              <a:rPr lang="en-AU" altLang="en-US" dirty="0">
                <a:solidFill>
                  <a:srgbClr val="92D050"/>
                </a:solidFill>
                <a:latin typeface="Adobe Fan Heiti Std B" panose="020B0700000000000000" pitchFamily="34" charset="-128"/>
                <a:ea typeface="Adobe Fan Heiti Std B" panose="020B0700000000000000" pitchFamily="34" charset="-128"/>
              </a:rPr>
              <a:t>SESSION TWO</a:t>
            </a:r>
          </a:p>
        </p:txBody>
      </p:sp>
      <p:sp>
        <p:nvSpPr>
          <p:cNvPr id="23" name="TextBox 22">
            <a:extLst>
              <a:ext uri="{FF2B5EF4-FFF2-40B4-BE49-F238E27FC236}">
                <a16:creationId xmlns:a16="http://schemas.microsoft.com/office/drawing/2014/main" id="{84D28DD5-8186-477C-B4B8-5E3D56673B78}"/>
              </a:ext>
            </a:extLst>
          </p:cNvPr>
          <p:cNvSpPr txBox="1"/>
          <p:nvPr/>
        </p:nvSpPr>
        <p:spPr>
          <a:xfrm>
            <a:off x="3563886" y="3501352"/>
            <a:ext cx="5148776" cy="605102"/>
          </a:xfrm>
          <a:prstGeom prst="rect">
            <a:avLst/>
          </a:prstGeom>
          <a:noFill/>
        </p:spPr>
        <p:txBody>
          <a:bodyPr wrap="square" rtlCol="0">
            <a:spAutoFit/>
          </a:bodyPr>
          <a:lstStyle/>
          <a:p>
            <a:pPr eaLnBrk="1" hangingPunct="1">
              <a:lnSpc>
                <a:spcPct val="114000"/>
              </a:lnSpc>
              <a:buFontTx/>
              <a:buNone/>
            </a:pP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Cultural Leadership in the Community Legal Centre Space - </a:t>
            </a:r>
            <a:r>
              <a:rPr lang="en-AU" altLang="en-US" sz="15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Why</a:t>
            </a: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 </a:t>
            </a:r>
            <a:r>
              <a:rPr lang="en-AU" altLang="en-US" sz="15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How </a:t>
            </a: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and </a:t>
            </a:r>
            <a:r>
              <a:rPr lang="en-AU" altLang="en-US" sz="15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What</a:t>
            </a: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a:t>
            </a:r>
          </a:p>
        </p:txBody>
      </p:sp>
      <p:sp>
        <p:nvSpPr>
          <p:cNvPr id="13" name="TextBox 12">
            <a:extLst>
              <a:ext uri="{FF2B5EF4-FFF2-40B4-BE49-F238E27FC236}">
                <a16:creationId xmlns:a16="http://schemas.microsoft.com/office/drawing/2014/main" id="{FA61FE4D-B22B-4CEF-894E-3B0D9018285A}"/>
              </a:ext>
            </a:extLst>
          </p:cNvPr>
          <p:cNvSpPr txBox="1"/>
          <p:nvPr/>
        </p:nvSpPr>
        <p:spPr>
          <a:xfrm>
            <a:off x="3563884" y="1612295"/>
            <a:ext cx="5148775" cy="605102"/>
          </a:xfrm>
          <a:prstGeom prst="rect">
            <a:avLst/>
          </a:prstGeom>
          <a:noFill/>
        </p:spPr>
        <p:txBody>
          <a:bodyPr wrap="square" rtlCol="0">
            <a:spAutoFit/>
          </a:bodyPr>
          <a:lstStyle/>
          <a:p>
            <a:pPr eaLnBrk="1" hangingPunct="1">
              <a:lnSpc>
                <a:spcPct val="114000"/>
              </a:lnSpc>
            </a:pPr>
            <a:r>
              <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Increase awareness and understanding of Aboriginal history, culture and society.</a:t>
            </a:r>
          </a:p>
        </p:txBody>
      </p:sp>
      <p:sp>
        <p:nvSpPr>
          <p:cNvPr id="14" name="TextBox 13">
            <a:extLst>
              <a:ext uri="{FF2B5EF4-FFF2-40B4-BE49-F238E27FC236}">
                <a16:creationId xmlns:a16="http://schemas.microsoft.com/office/drawing/2014/main" id="{E32491C6-CB23-4A0D-BF7F-2B4184D81812}"/>
              </a:ext>
            </a:extLst>
          </p:cNvPr>
          <p:cNvSpPr txBox="1"/>
          <p:nvPr/>
        </p:nvSpPr>
        <p:spPr>
          <a:xfrm>
            <a:off x="3548810" y="2306231"/>
            <a:ext cx="5148777" cy="605102"/>
          </a:xfrm>
          <a:prstGeom prst="rect">
            <a:avLst/>
          </a:prstGeom>
          <a:noFill/>
        </p:spPr>
        <p:txBody>
          <a:bodyPr wrap="square" rtlCol="0">
            <a:spAutoFit/>
          </a:bodyPr>
          <a:lstStyle/>
          <a:p>
            <a:pPr>
              <a:lnSpc>
                <a:spcPct val="114000"/>
              </a:lnSpc>
            </a:pP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Psychology and Sociology - what influences our </a:t>
            </a:r>
            <a:r>
              <a:rPr lang="en-US" altLang="en-US" sz="15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Thinking</a:t>
            </a: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 </a:t>
            </a:r>
            <a:r>
              <a:rPr lang="en-US" altLang="en-US" sz="15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Feeling</a:t>
            </a: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 and </a:t>
            </a:r>
            <a:r>
              <a:rPr lang="en-US" altLang="en-US" sz="15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Behavior</a:t>
            </a:r>
            <a:r>
              <a:rPr lang="en-US"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rPr>
              <a:t>. </a:t>
            </a:r>
            <a:endParaRPr lang="en-AU" altLang="en-US" sz="15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val="248254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9" grpId="0"/>
      <p:bldP spid="21" grpId="0"/>
      <p:bldP spid="23"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PECancientances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PECtrees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60350"/>
            <a:ext cx="5688013"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PECtreeskin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63713" y="260350"/>
            <a:ext cx="5895975" cy="5905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3"/>
          <p:cNvSpPr>
            <a:spLocks noChangeArrowheads="1"/>
          </p:cNvSpPr>
          <p:nvPr/>
        </p:nvSpPr>
        <p:spPr bwMode="auto">
          <a:xfrm>
            <a:off x="250825" y="6165850"/>
            <a:ext cx="849788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33438" indent="-285750">
              <a:spcBef>
                <a:spcPct val="20000"/>
              </a:spcBef>
              <a:buChar char="–"/>
              <a:defRPr sz="2800">
                <a:solidFill>
                  <a:schemeClr val="tx1"/>
                </a:solidFill>
                <a:latin typeface="Arial" panose="020B0604020202020204" pitchFamily="34" charset="0"/>
              </a:defRPr>
            </a:lvl2pPr>
            <a:lvl3pPr marL="1241425" indent="-228600">
              <a:spcBef>
                <a:spcPct val="20000"/>
              </a:spcBef>
              <a:buChar char="•"/>
              <a:defRPr sz="2400">
                <a:solidFill>
                  <a:schemeClr val="tx1"/>
                </a:solidFill>
                <a:latin typeface="Arial" panose="020B0604020202020204" pitchFamily="34" charset="0"/>
              </a:defRPr>
            </a:lvl3pPr>
            <a:lvl4pPr marL="1649413"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buFontTx/>
              <a:buNone/>
            </a:pPr>
            <a:endParaRPr lang="en-AU" altLang="en-US" sz="1600" dirty="0">
              <a:solidFill>
                <a:srgbClr val="CC0000"/>
              </a:solidFill>
            </a:endParaRPr>
          </a:p>
          <a:p>
            <a:pPr eaLnBrk="1" hangingPunct="1">
              <a:lnSpc>
                <a:spcPct val="50000"/>
              </a:lnSpc>
              <a:buFontTx/>
              <a:buNone/>
            </a:pPr>
            <a:r>
              <a:rPr lang="en-AU" altLang="en-US" sz="1400" dirty="0">
                <a:solidFill>
                  <a:schemeClr val="accent2"/>
                </a:solidFill>
                <a:latin typeface="Arial Narrow" panose="020B0606020202030204" pitchFamily="34" charset="0"/>
              </a:rPr>
              <a:t>Images from Kakadu Man - Bill Neidjie, Big Bill Neidjie, Stephen Davis and Allan Fox, Mybrood P/L Inc in NSW (Allan Fox and Associates), 1986.</a:t>
            </a:r>
            <a:r>
              <a:rPr lang="en-AU" altLang="en-US" dirty="0">
                <a:solidFill>
                  <a:srgbClr val="000066"/>
                </a:solidFil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hlinkClick r:id="rId2"/>
          </p:cNvPr>
          <p:cNvSpPr>
            <a:spLocks noChangeArrowheads="1"/>
          </p:cNvSpPr>
          <p:nvPr/>
        </p:nvSpPr>
        <p:spPr bwMode="auto">
          <a:xfrm>
            <a:off x="0" y="2090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22531" name="Picture 3" descr="emu">
            <a:hlinkClick r:id="rId3"/>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0" y="0"/>
            <a:ext cx="9144000" cy="5395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Rectangle 4"/>
          <p:cNvSpPr>
            <a:spLocks noChangeArrowheads="1"/>
          </p:cNvSpPr>
          <p:nvPr/>
        </p:nvSpPr>
        <p:spPr bwMode="auto">
          <a:xfrm>
            <a:off x="250825" y="5734050"/>
            <a:ext cx="849788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buFontTx/>
              <a:buNone/>
            </a:pPr>
            <a:endParaRPr lang="en-AU" altLang="en-US" sz="1600" dirty="0">
              <a:solidFill>
                <a:srgbClr val="CC0000"/>
              </a:solidFill>
            </a:endParaRPr>
          </a:p>
          <a:p>
            <a:pPr eaLnBrk="1" hangingPunct="1">
              <a:lnSpc>
                <a:spcPct val="90000"/>
              </a:lnSpc>
              <a:spcBef>
                <a:spcPct val="40000"/>
              </a:spcBef>
              <a:spcAft>
                <a:spcPct val="40000"/>
              </a:spcAft>
              <a:buFontTx/>
              <a:buNone/>
            </a:pPr>
            <a:r>
              <a:rPr lang="en-AU" altLang="en-US" sz="1600" dirty="0">
                <a:solidFill>
                  <a:schemeClr val="accent2"/>
                </a:solidFill>
              </a:rPr>
              <a:t>	</a:t>
            </a:r>
            <a:r>
              <a:rPr lang="en-AU" altLang="en-US" sz="1200" b="1" dirty="0">
                <a:solidFill>
                  <a:schemeClr val="accent2"/>
                </a:solidFill>
              </a:rPr>
              <a:t>Images </a:t>
            </a:r>
            <a:r>
              <a:rPr lang="en-US" altLang="en-US" sz="1200" b="1" dirty="0">
                <a:solidFill>
                  <a:schemeClr val="accent2"/>
                </a:solidFill>
              </a:rPr>
              <a:t>The "Emu in the Sky" engraving, as seen from Elvina Track, Kuringai Chase National Park, north of Sydney.  </a:t>
            </a:r>
            <a:r>
              <a:rPr lang="en-US" altLang="en-US" sz="1200" b="1" u="sng" dirty="0">
                <a:solidFill>
                  <a:srgbClr val="3333FF"/>
                </a:solidFill>
              </a:rPr>
              <a:t>Image by Barnaby Norris.</a:t>
            </a:r>
            <a:r>
              <a:rPr lang="en-AU" altLang="en-US" sz="1400" b="1" dirty="0">
                <a:solidFill>
                  <a:schemeClr val="accent2"/>
                </a:solid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562074"/>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Workshop Symbols</a:t>
            </a:r>
          </a:p>
        </p:txBody>
      </p:sp>
      <p:graphicFrame>
        <p:nvGraphicFramePr>
          <p:cNvPr id="501763" name="Group 3"/>
          <p:cNvGraphicFramePr>
            <a:graphicFrameLocks noGrp="1"/>
          </p:cNvGraphicFramePr>
          <p:nvPr>
            <p:ph type="tbl" idx="1"/>
            <p:extLst>
              <p:ext uri="{D42A27DB-BD31-4B8C-83A1-F6EECF244321}">
                <p14:modId xmlns:p14="http://schemas.microsoft.com/office/powerpoint/2010/main" val="1925850135"/>
              </p:ext>
            </p:extLst>
          </p:nvPr>
        </p:nvGraphicFramePr>
        <p:xfrm>
          <a:off x="457200" y="1196752"/>
          <a:ext cx="8229600" cy="4650160"/>
        </p:xfrm>
        <a:graphic>
          <a:graphicData uri="http://schemas.openxmlformats.org/drawingml/2006/table">
            <a:tbl>
              <a:tblPr/>
              <a:tblGrid>
                <a:gridCol w="5986463">
                  <a:extLst>
                    <a:ext uri="{9D8B030D-6E8A-4147-A177-3AD203B41FA5}">
                      <a16:colId xmlns:a16="http://schemas.microsoft.com/office/drawing/2014/main" val="2726926315"/>
                    </a:ext>
                  </a:extLst>
                </a:gridCol>
                <a:gridCol w="2243137">
                  <a:extLst>
                    <a:ext uri="{9D8B030D-6E8A-4147-A177-3AD203B41FA5}">
                      <a16:colId xmlns:a16="http://schemas.microsoft.com/office/drawing/2014/main" val="3001690677"/>
                    </a:ext>
                  </a:extLst>
                </a:gridCol>
              </a:tblGrid>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Women’s Place</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0066"/>
                          </a:solidFill>
                          <a:effectLst/>
                          <a:latin typeface="Arial Narrow" panose="020B0606020202030204" pitchFamily="34" charset="0"/>
                        </a:rPr>
                        <a:t>♀</a:t>
                      </a:r>
                      <a:r>
                        <a:rPr kumimoji="0" lang="en-US" altLang="en-US" sz="3200" b="1" i="0" u="none" strike="noStrike" cap="none" normalizeH="0" baseline="0" dirty="0">
                          <a:ln>
                            <a:noFill/>
                          </a:ln>
                          <a:solidFill>
                            <a:schemeClr val="folHlink"/>
                          </a:solidFill>
                          <a:effectLst/>
                          <a:latin typeface="Arial Narrow" panose="020B0606020202030204" pitchFamily="34" charset="0"/>
                        </a:rPr>
                        <a:t> </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2605708"/>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Men’s Place</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0066"/>
                          </a:solidFill>
                          <a:effectLst/>
                          <a:latin typeface="Arial Narrow" panose="020B0606020202030204" pitchFamily="34" charset="0"/>
                        </a:rPr>
                        <a:t>♂ </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01089375"/>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Burial Site</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0066"/>
                          </a:solidFill>
                          <a:effectLst/>
                          <a:latin typeface="Arial Narrow" panose="020B0606020202030204" pitchFamily="34" charset="0"/>
                        </a:rPr>
                        <a:t>Ø</a:t>
                      </a:r>
                      <a:r>
                        <a:rPr kumimoji="0" lang="en-US" altLang="en-US" sz="3200" b="1" i="0" u="none" strike="noStrike" cap="none" normalizeH="0" baseline="0" dirty="0">
                          <a:ln>
                            <a:noFill/>
                          </a:ln>
                          <a:solidFill>
                            <a:schemeClr val="folHlink"/>
                          </a:solidFill>
                          <a:effectLst/>
                          <a:latin typeface="Arial Narrow" panose="020B0606020202030204" pitchFamily="34" charset="0"/>
                        </a:rPr>
                        <a:t> </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9363026"/>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Meeting Places</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0066"/>
                          </a:solidFill>
                          <a:effectLst/>
                          <a:latin typeface="Arial Narrow" panose="020B0606020202030204" pitchFamily="34" charset="0"/>
                        </a:rPr>
                        <a:t>●</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1978079"/>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Trading Routes</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66"/>
                        </a:solidFill>
                        <a:effectLst/>
                        <a:latin typeface="Arial Narrow" panose="020B0606020202030204" pitchFamily="34" charset="0"/>
                        <a:cs typeface="Times New Roman" panose="02020603050405020304" pitchFamily="18"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8811138"/>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Birthing Site</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0066"/>
                          </a:solidFill>
                          <a:effectLst/>
                          <a:latin typeface="Arial Narrow" panose="020B0606020202030204" pitchFamily="34" charset="0"/>
                        </a:rPr>
                        <a:t>☼</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5535166"/>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Art Site</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0066"/>
                          </a:solidFill>
                          <a:effectLst/>
                          <a:latin typeface="Arial Narrow" panose="020B0606020202030204" pitchFamily="34" charset="0"/>
                        </a:rPr>
                        <a:t>▲</a:t>
                      </a:r>
                      <a:r>
                        <a:rPr kumimoji="0" lang="en-US" altLang="en-US" sz="3200" b="1" i="0" u="none" strike="noStrike" cap="none" normalizeH="0" baseline="0" dirty="0">
                          <a:ln>
                            <a:noFill/>
                          </a:ln>
                          <a:solidFill>
                            <a:schemeClr val="folHlink"/>
                          </a:solidFill>
                          <a:effectLst/>
                          <a:latin typeface="Arial Narrow" panose="020B0606020202030204" pitchFamily="34" charset="0"/>
                        </a:rPr>
                        <a:t> </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2901740"/>
                  </a:ext>
                </a:extLst>
              </a:tr>
              <a:tr h="58122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0" i="0" u="none" strike="noStrike" cap="none" normalizeH="0" baseline="0" dirty="0">
                          <a:ln>
                            <a:noFill/>
                          </a:ln>
                          <a:solidFill>
                            <a:schemeClr val="bg2"/>
                          </a:solidFill>
                          <a:effectLst/>
                          <a:latin typeface="Arial Narrow" panose="020B0606020202030204" pitchFamily="34" charset="0"/>
                        </a:rPr>
                        <a:t>Ancestral Being Resting Place</a:t>
                      </a:r>
                      <a:endParaRPr kumimoji="0" lang="en-US" altLang="en-US" sz="2400" b="0" i="0" u="none" strike="noStrike" cap="none" normalizeH="0" baseline="0" dirty="0">
                        <a:ln>
                          <a:noFill/>
                        </a:ln>
                        <a:solidFill>
                          <a:schemeClr val="bg2"/>
                        </a:solidFill>
                        <a:effectLst/>
                        <a:latin typeface="Arial Narrow" panose="020B0606020202030204" pitchFamily="34" charset="0"/>
                      </a:endParaRP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000066"/>
                          </a:solidFill>
                          <a:effectLst/>
                          <a:latin typeface="Arial Narrow" panose="020B0606020202030204" pitchFamily="34" charset="0"/>
                          <a:cs typeface="Times New Roman" panose="02020603050405020304" pitchFamily="18" charset="0"/>
                        </a:rPr>
                        <a:t>∞</a:t>
                      </a:r>
                    </a:p>
                  </a:txBody>
                  <a:tcPr marL="90000" marR="90000" marT="46795" marB="467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7899345"/>
                  </a:ext>
                </a:extLst>
              </a:tr>
            </a:tbl>
          </a:graphicData>
        </a:graphic>
      </p:graphicFrame>
      <p:sp>
        <p:nvSpPr>
          <p:cNvPr id="24608" name="Line 32"/>
          <p:cNvSpPr>
            <a:spLocks noChangeShapeType="1"/>
          </p:cNvSpPr>
          <p:nvPr/>
        </p:nvSpPr>
        <p:spPr bwMode="auto">
          <a:xfrm>
            <a:off x="6732588" y="3933825"/>
            <a:ext cx="1584325" cy="0"/>
          </a:xfrm>
          <a:prstGeom prst="line">
            <a:avLst/>
          </a:prstGeom>
          <a:noFill/>
          <a:ln w="57150">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2212-897A-4985-AF14-46A3FCD39C54}"/>
              </a:ext>
            </a:extLst>
          </p:cNvPr>
          <p:cNvSpPr>
            <a:spLocks noGrp="1"/>
          </p:cNvSpPr>
          <p:nvPr>
            <p:ph type="title"/>
          </p:nvPr>
        </p:nvSpPr>
        <p:spPr>
          <a:xfrm>
            <a:off x="457200" y="274638"/>
            <a:ext cx="8229600" cy="706090"/>
          </a:xfrm>
        </p:spPr>
        <p:txBody>
          <a:bodyPr/>
          <a:lstStyle/>
          <a:p>
            <a:pPr algn="l"/>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mn-cs"/>
              </a:rPr>
              <a:t>Doctrine of Discovery - 1493</a:t>
            </a:r>
            <a:endParaRPr lang="en-AU"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mn-cs"/>
            </a:endParaRPr>
          </a:p>
        </p:txBody>
      </p:sp>
      <p:sp>
        <p:nvSpPr>
          <p:cNvPr id="3" name="Content Placeholder 2">
            <a:extLst>
              <a:ext uri="{FF2B5EF4-FFF2-40B4-BE49-F238E27FC236}">
                <a16:creationId xmlns:a16="http://schemas.microsoft.com/office/drawing/2014/main" id="{2C73982B-B0FB-4AD5-9A40-807CEAA80894}"/>
              </a:ext>
            </a:extLst>
          </p:cNvPr>
          <p:cNvSpPr>
            <a:spLocks noGrp="1"/>
          </p:cNvSpPr>
          <p:nvPr>
            <p:ph idx="1"/>
          </p:nvPr>
        </p:nvSpPr>
        <p:spPr>
          <a:xfrm>
            <a:off x="457200" y="1196752"/>
            <a:ext cx="4800600" cy="4929411"/>
          </a:xfrm>
        </p:spPr>
        <p:txBody>
          <a:bodyPr/>
          <a:lstStyle/>
          <a:p>
            <a:pPr marL="0" indent="0" eaLnBrk="1" hangingPunct="1">
              <a:buNone/>
            </a:pPr>
            <a:r>
              <a:rPr lang="en-AU" sz="2200" dirty="0">
                <a:solidFill>
                  <a:schemeClr val="bg2"/>
                </a:solidFill>
                <a:latin typeface="Arial Narrow" panose="020B0606020202030204" pitchFamily="34" charset="0"/>
                <a:cs typeface="Segoe UI" panose="020B0502040204020203" pitchFamily="34" charset="0"/>
              </a:rPr>
              <a:t>The Papal Bull "Inter Caetera," issued by Pope Alexander VI on May 4, 1493, played a central role in the Spanish conquest of the New World.</a:t>
            </a:r>
          </a:p>
          <a:p>
            <a:pPr marL="0" indent="0" eaLnBrk="1" hangingPunct="1">
              <a:buNone/>
            </a:pPr>
            <a:endParaRPr lang="en-AU" sz="1000" dirty="0">
              <a:solidFill>
                <a:schemeClr val="bg2"/>
              </a:solidFill>
              <a:latin typeface="Arial Narrow" panose="020B0606020202030204" pitchFamily="34" charset="0"/>
              <a:cs typeface="Segoe UI" panose="020B0502040204020203" pitchFamily="34" charset="0"/>
            </a:endParaRPr>
          </a:p>
          <a:p>
            <a:pPr marL="0" indent="0" eaLnBrk="1" hangingPunct="1">
              <a:buNone/>
            </a:pPr>
            <a:r>
              <a:rPr lang="en-AU" sz="2200" dirty="0">
                <a:solidFill>
                  <a:schemeClr val="bg2"/>
                </a:solidFill>
                <a:latin typeface="Arial Narrow" panose="020B0606020202030204" pitchFamily="34" charset="0"/>
                <a:cs typeface="Segoe UI" panose="020B0502040204020203" pitchFamily="34" charset="0"/>
              </a:rPr>
              <a:t>The Bull stated that any land not inhabited by Christians was available to be "discovered," claimed, and exploited by Christian rulers and declared that "the Catholic faith and the Christian religion be exalted and be everywhere increased and spread, that the health of souls be cared for and that barbarous nations be overthrown and brought to the faith itself. </a:t>
            </a:r>
          </a:p>
          <a:p>
            <a:pPr marL="0" indent="0" eaLnBrk="1" hangingPunct="1">
              <a:buNone/>
            </a:pPr>
            <a:endParaRPr lang="en-AU" sz="2400" dirty="0">
              <a:solidFill>
                <a:schemeClr val="bg2"/>
              </a:solidFill>
              <a:latin typeface="Segoe UI" panose="020B0502040204020203" pitchFamily="34" charset="0"/>
              <a:cs typeface="Segoe UI" panose="020B0502040204020203" pitchFamily="34" charset="0"/>
            </a:endParaRPr>
          </a:p>
          <a:p>
            <a:pPr marL="0" indent="0" eaLnBrk="1" hangingPunct="1">
              <a:buNone/>
            </a:pPr>
            <a:r>
              <a:rPr lang="en-AU" sz="1200" dirty="0">
                <a:hlinkClick r:id="rId2"/>
              </a:rPr>
              <a:t>https://www.gilderlehrman.org/history-resources/spotlight-primary-source/doctrine-discovery-1493</a:t>
            </a:r>
            <a:r>
              <a:rPr lang="en-AU" sz="1200" dirty="0"/>
              <a:t> </a:t>
            </a:r>
            <a:endParaRPr lang="en-AU" sz="1200" dirty="0">
              <a:solidFill>
                <a:schemeClr val="bg2"/>
              </a:solidFill>
              <a:latin typeface="Segoe UI" panose="020B0502040204020203" pitchFamily="34" charset="0"/>
              <a:cs typeface="Segoe UI" panose="020B0502040204020203" pitchFamily="34" charset="0"/>
            </a:endParaRPr>
          </a:p>
        </p:txBody>
      </p:sp>
      <p:pic>
        <p:nvPicPr>
          <p:cNvPr id="1026" name="Picture 2" descr="Understanding &amp; Responding to the Doctrine of Discovery – Radical  Discipleship">
            <a:extLst>
              <a:ext uri="{FF2B5EF4-FFF2-40B4-BE49-F238E27FC236}">
                <a16:creationId xmlns:a16="http://schemas.microsoft.com/office/drawing/2014/main" id="{BCF41B6E-AB08-4AFA-AA43-C9A50EE1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96752"/>
            <a:ext cx="342900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79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539750" y="188913"/>
            <a:ext cx="79200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Settlement, Colonisation, Invasion, Arrival?</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813752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p:cNvSpPr>
            <a:spLocks noChangeArrowheads="1"/>
          </p:cNvSpPr>
          <p:nvPr/>
        </p:nvSpPr>
        <p:spPr bwMode="auto">
          <a:xfrm>
            <a:off x="468313" y="6281738"/>
            <a:ext cx="82073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buFontTx/>
              <a:buNone/>
            </a:pPr>
            <a:r>
              <a:rPr lang="en-AU" altLang="en-US" sz="1200" b="1" dirty="0">
                <a:solidFill>
                  <a:schemeClr val="accent2"/>
                </a:solidFill>
              </a:rPr>
              <a:t>	Images from A History of Australia, Vol 1, From the Earliest Times to the Age of Macquarie C.M.H. Clarke, Melbourne University Press 1977.</a:t>
            </a:r>
            <a:r>
              <a:rPr lang="en-AU" altLang="en-US" dirty="0">
                <a:solidFill>
                  <a:srgbClr val="660066"/>
                </a:solidFill>
                <a:latin typeface="Arial Narrow" panose="020B0606020202030204" pitchFamily="34"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50825" y="188913"/>
            <a:ext cx="8642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British Colony of New South Wales</a:t>
            </a:r>
          </a:p>
        </p:txBody>
      </p:sp>
      <p:sp>
        <p:nvSpPr>
          <p:cNvPr id="26627" name="Rectangle 3"/>
          <p:cNvSpPr>
            <a:spLocks noChangeArrowheads="1"/>
          </p:cNvSpPr>
          <p:nvPr/>
        </p:nvSpPr>
        <p:spPr bwMode="auto">
          <a:xfrm>
            <a:off x="468313" y="6524625"/>
            <a:ext cx="82073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50000"/>
              </a:lnSpc>
              <a:buFontTx/>
              <a:buNone/>
            </a:pPr>
            <a:r>
              <a:rPr lang="en-AU" altLang="en-US" sz="1200" b="1" dirty="0">
                <a:solidFill>
                  <a:schemeClr val="accent2"/>
                </a:solidFill>
              </a:rPr>
              <a:t>	Images from australianempire.webs.com</a:t>
            </a:r>
          </a:p>
          <a:p>
            <a:pPr eaLnBrk="1" hangingPunct="1">
              <a:lnSpc>
                <a:spcPct val="50000"/>
              </a:lnSpc>
              <a:buFontTx/>
              <a:buNone/>
            </a:pPr>
            <a:r>
              <a:rPr lang="en-AU" altLang="en-US" sz="1400" b="1" dirty="0">
                <a:solidFill>
                  <a:srgbClr val="CC0000"/>
                </a:solidFill>
              </a:rPr>
              <a:t>.</a:t>
            </a:r>
            <a:endParaRPr lang="en-AU" altLang="en-US" dirty="0">
              <a:solidFill>
                <a:srgbClr val="660066"/>
              </a:solidFill>
            </a:endParaRPr>
          </a:p>
        </p:txBody>
      </p:sp>
      <p:pic>
        <p:nvPicPr>
          <p:cNvPr id="26628" name="Picture 4" descr="84%20Australia%20Kincaid%2017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8486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hlinkClick r:id="rId3"/>
          </p:cNvPr>
          <p:cNvSpPr>
            <a:spLocks noChangeArrowheads="1"/>
          </p:cNvSpPr>
          <p:nvPr/>
        </p:nvSpPr>
        <p:spPr bwMode="auto">
          <a:xfrm>
            <a:off x="0" y="4913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528394"/>
            <a:ext cx="2837734" cy="3764701"/>
          </a:xfrm>
        </p:spPr>
        <p:txBody>
          <a:bodyPr anchor="ctr">
            <a:normAutofit/>
          </a:bodyPr>
          <a:lstStyle/>
          <a:p>
            <a:pPr eaLnBrk="1" hangingPunct="1">
              <a:lnSpc>
                <a:spcPct val="114000"/>
              </a:lnSpc>
            </a:pPr>
            <a:r>
              <a:rPr lang="en-AU" altLang="en-US" sz="2800" dirty="0">
                <a:solidFill>
                  <a:schemeClr val="tx1">
                    <a:lumMod val="65000"/>
                    <a:lumOff val="35000"/>
                  </a:schemeClr>
                </a:solidFill>
                <a:latin typeface="Adobe Fan Heiti Std B" panose="020B0700000000000000" pitchFamily="34" charset="-128"/>
                <a:ea typeface="Adobe Fan Heiti Std B" panose="020B0700000000000000" pitchFamily="34" charset="-128"/>
              </a:rPr>
              <a:t>Early methods, laws and government policy</a:t>
            </a:r>
            <a:endParaRPr lang="en-AU"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14" name="TextBox 13">
            <a:extLst>
              <a:ext uri="{FF2B5EF4-FFF2-40B4-BE49-F238E27FC236}">
                <a16:creationId xmlns:a16="http://schemas.microsoft.com/office/drawing/2014/main" id="{E32491C6-CB23-4A0D-BF7F-2B4184D81812}"/>
              </a:ext>
            </a:extLst>
          </p:cNvPr>
          <p:cNvSpPr txBox="1"/>
          <p:nvPr/>
        </p:nvSpPr>
        <p:spPr>
          <a:xfrm>
            <a:off x="4283968" y="1052736"/>
            <a:ext cx="4251169" cy="3126497"/>
          </a:xfrm>
          <a:prstGeom prst="rect">
            <a:avLst/>
          </a:prstGeom>
          <a:noFill/>
        </p:spPr>
        <p:txBody>
          <a:bodyPr wrap="square" rtlCol="0">
            <a:spAutoFit/>
          </a:bodyPr>
          <a:lstStyle/>
          <a:p>
            <a:pPr marL="0" marR="0" indent="0" algn="l" rtl="0" eaLnBrk="1" fontAlgn="base" latinLnBrk="0" hangingPunct="1">
              <a:spcBef>
                <a:spcPts val="720"/>
              </a:spcBef>
              <a:spcAft>
                <a:spcPts val="0"/>
              </a:spcAft>
            </a:pPr>
            <a:r>
              <a:rPr lang="en-AU" sz="2800" b="0" i="0" u="none" strike="noStrike" kern="1200" baseline="0" dirty="0">
                <a:ln>
                  <a:noFill/>
                </a:ln>
                <a:solidFill>
                  <a:srgbClr val="92D050"/>
                </a:solidFill>
                <a:effectLst/>
                <a:latin typeface="Arial Narrow" panose="020B0606020202030204" pitchFamily="34" charset="0"/>
              </a:rPr>
              <a:t>Doctrine of Terra Nullius</a:t>
            </a:r>
            <a:endParaRPr lang="en-AU" sz="2800" b="0" i="0" u="none" strike="noStrike" dirty="0">
              <a:solidFill>
                <a:srgbClr val="92D050"/>
              </a:solidFill>
              <a:effectLst/>
              <a:latin typeface="Arial" panose="020B0604020202020204" pitchFamily="34" charset="0"/>
            </a:endParaRPr>
          </a:p>
          <a:p>
            <a:pPr marL="0" marR="0" indent="0" algn="l" rtl="0" eaLnBrk="1" fontAlgn="base" latinLnBrk="0" hangingPunct="1">
              <a:spcBef>
                <a:spcPts val="720"/>
              </a:spcBef>
              <a:spcAft>
                <a:spcPts val="0"/>
              </a:spcAft>
            </a:pPr>
            <a:r>
              <a:rPr lang="en-AU" sz="2800" b="0" i="0" u="none" strike="noStrike" kern="1200" baseline="0" dirty="0">
                <a:ln>
                  <a:noFill/>
                </a:ln>
                <a:solidFill>
                  <a:schemeClr val="tx1">
                    <a:lumMod val="65000"/>
                    <a:lumOff val="35000"/>
                  </a:schemeClr>
                </a:solidFill>
                <a:effectLst/>
                <a:latin typeface="Arial Narrow" panose="020B0606020202030204" pitchFamily="34" charset="0"/>
              </a:rPr>
              <a:t>Smallpox </a:t>
            </a:r>
            <a:endParaRPr lang="en-AU" sz="2800" b="0" i="0" u="none" strike="noStrike" dirty="0">
              <a:solidFill>
                <a:schemeClr val="tx1">
                  <a:lumMod val="65000"/>
                  <a:lumOff val="35000"/>
                </a:schemeClr>
              </a:solidFill>
              <a:effectLst/>
              <a:latin typeface="Arial" panose="020B0604020202020204" pitchFamily="34" charset="0"/>
            </a:endParaRPr>
          </a:p>
          <a:p>
            <a:pPr marL="0" marR="0" indent="0" algn="l" rtl="0" eaLnBrk="1" fontAlgn="base" latinLnBrk="0" hangingPunct="1">
              <a:spcBef>
                <a:spcPts val="720"/>
              </a:spcBef>
              <a:spcAft>
                <a:spcPts val="0"/>
              </a:spcAft>
            </a:pPr>
            <a:r>
              <a:rPr lang="en-AU" sz="2800" b="0" i="0" u="none" strike="noStrike" kern="1200" baseline="0" dirty="0">
                <a:ln>
                  <a:noFill/>
                </a:ln>
                <a:solidFill>
                  <a:srgbClr val="92D050"/>
                </a:solidFill>
                <a:effectLst/>
                <a:latin typeface="Arial Narrow" panose="020B0606020202030204" pitchFamily="34" charset="0"/>
              </a:rPr>
              <a:t>Massacre/Genocide</a:t>
            </a:r>
            <a:endParaRPr lang="en-AU" sz="2800" b="0" i="0" u="none" strike="noStrike" dirty="0">
              <a:solidFill>
                <a:srgbClr val="92D050"/>
              </a:solidFill>
              <a:effectLst/>
              <a:latin typeface="Arial" panose="020B0604020202020204" pitchFamily="34" charset="0"/>
            </a:endParaRPr>
          </a:p>
          <a:p>
            <a:pPr marL="0" marR="0" indent="0" algn="l" rtl="0" eaLnBrk="1" fontAlgn="base" latinLnBrk="0" hangingPunct="1">
              <a:spcBef>
                <a:spcPts val="720"/>
              </a:spcBef>
              <a:spcAft>
                <a:spcPts val="0"/>
              </a:spcAft>
            </a:pPr>
            <a:r>
              <a:rPr lang="en-AU" sz="2800" b="0" i="0" u="none" strike="noStrike" kern="1200" baseline="0" dirty="0">
                <a:ln>
                  <a:noFill/>
                </a:ln>
                <a:solidFill>
                  <a:schemeClr val="tx1">
                    <a:lumMod val="65000"/>
                    <a:lumOff val="35000"/>
                  </a:schemeClr>
                </a:solidFill>
                <a:effectLst/>
                <a:latin typeface="Arial Narrow" panose="020B0606020202030204" pitchFamily="34" charset="0"/>
              </a:rPr>
              <a:t>Flora and Fauna Act</a:t>
            </a:r>
            <a:endParaRPr lang="en-AU" sz="2800" b="0" i="0" u="none" strike="noStrike" dirty="0">
              <a:solidFill>
                <a:schemeClr val="tx1">
                  <a:lumMod val="65000"/>
                  <a:lumOff val="35000"/>
                </a:schemeClr>
              </a:solidFill>
              <a:effectLst/>
              <a:latin typeface="Arial" panose="020B0604020202020204" pitchFamily="34" charset="0"/>
            </a:endParaRPr>
          </a:p>
          <a:p>
            <a:pPr marL="0" marR="0" indent="0" algn="l" rtl="0" eaLnBrk="1" fontAlgn="base" latinLnBrk="0" hangingPunct="1">
              <a:spcBef>
                <a:spcPts val="720"/>
              </a:spcBef>
              <a:spcAft>
                <a:spcPts val="0"/>
              </a:spcAft>
            </a:pPr>
            <a:r>
              <a:rPr lang="en-AU" sz="2800" b="0" i="0" u="none" strike="noStrike" kern="1200" baseline="0" dirty="0">
                <a:ln>
                  <a:noFill/>
                </a:ln>
                <a:solidFill>
                  <a:srgbClr val="92D050"/>
                </a:solidFill>
                <a:effectLst/>
                <a:latin typeface="Arial Narrow" panose="020B0606020202030204" pitchFamily="34" charset="0"/>
              </a:rPr>
              <a:t>White Australia Policy</a:t>
            </a:r>
            <a:endParaRPr lang="en-AU" sz="2800" b="0" i="0" u="none" strike="noStrike" dirty="0">
              <a:solidFill>
                <a:srgbClr val="92D050"/>
              </a:solidFill>
              <a:effectLst/>
              <a:latin typeface="Arial" panose="020B0604020202020204" pitchFamily="34" charset="0"/>
            </a:endParaRPr>
          </a:p>
          <a:p>
            <a:pPr marL="0" marR="0" indent="0" algn="l" rtl="0" eaLnBrk="1" fontAlgn="base" latinLnBrk="0" hangingPunct="1">
              <a:spcBef>
                <a:spcPts val="720"/>
              </a:spcBef>
              <a:spcAft>
                <a:spcPts val="0"/>
              </a:spcAft>
            </a:pPr>
            <a:r>
              <a:rPr lang="en-AU" sz="2800" b="0" i="0" u="none" strike="noStrike" kern="1200" baseline="0" dirty="0">
                <a:ln>
                  <a:noFill/>
                </a:ln>
                <a:solidFill>
                  <a:schemeClr val="tx1">
                    <a:lumMod val="65000"/>
                    <a:lumOff val="35000"/>
                  </a:schemeClr>
                </a:solidFill>
                <a:effectLst/>
                <a:latin typeface="Arial Narrow" panose="020B0606020202030204" pitchFamily="34" charset="0"/>
              </a:rPr>
              <a:t>Aborigines </a:t>
            </a:r>
            <a:endParaRPr lang="en-AU" sz="2800" b="0" i="0" u="none" strike="noStrike" dirty="0">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64526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528395"/>
            <a:ext cx="2837734" cy="3188638"/>
          </a:xfrm>
        </p:spPr>
        <p:txBody>
          <a:bodyPr anchor="ctr">
            <a:normAutofit/>
          </a:bodyPr>
          <a:lstStyle/>
          <a:p>
            <a:pPr eaLnBrk="1" hangingPunct="1">
              <a:lnSpc>
                <a:spcPct val="114000"/>
              </a:lnSpc>
            </a:pPr>
            <a:r>
              <a:rPr lang="en-AU" altLang="en-US" sz="2800" dirty="0">
                <a:solidFill>
                  <a:schemeClr val="tx1">
                    <a:lumMod val="65000"/>
                    <a:lumOff val="35000"/>
                  </a:schemeClr>
                </a:solidFill>
                <a:latin typeface="Adobe Fan Heiti Std B" panose="020B0700000000000000" pitchFamily="34" charset="-128"/>
                <a:ea typeface="Adobe Fan Heiti Std B" panose="020B0700000000000000" pitchFamily="34" charset="-128"/>
              </a:rPr>
              <a:t>Doctrine of Terra Nullius</a:t>
            </a:r>
            <a:endParaRPr lang="en-AU"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14" name="TextBox 13">
            <a:extLst>
              <a:ext uri="{FF2B5EF4-FFF2-40B4-BE49-F238E27FC236}">
                <a16:creationId xmlns:a16="http://schemas.microsoft.com/office/drawing/2014/main" id="{E32491C6-CB23-4A0D-BF7F-2B4184D81812}"/>
              </a:ext>
            </a:extLst>
          </p:cNvPr>
          <p:cNvSpPr txBox="1"/>
          <p:nvPr/>
        </p:nvSpPr>
        <p:spPr>
          <a:xfrm>
            <a:off x="3275856" y="1196752"/>
            <a:ext cx="5328593" cy="36625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altLang="en-US" sz="3000" b="0" i="0" u="none" strike="noStrike" cap="none" normalizeH="0" baseline="0" dirty="0">
                <a:ln>
                  <a:noFill/>
                </a:ln>
                <a:solidFill>
                  <a:srgbClr val="92D050"/>
                </a:solidFill>
                <a:effectLst/>
                <a:latin typeface="Arial Narrow" panose="020B0606020202030204" pitchFamily="34" charset="0"/>
              </a:rPr>
              <a:t>No Man’s Land - </a:t>
            </a:r>
            <a:r>
              <a:rPr kumimoji="0" lang="en-AU" altLang="en-US" sz="3000" b="0" i="1" u="none" strike="noStrike" cap="none" normalizeH="0" baseline="0" dirty="0">
                <a:ln>
                  <a:noFill/>
                </a:ln>
                <a:solidFill>
                  <a:srgbClr val="92D050"/>
                </a:solidFill>
                <a:effectLst/>
                <a:latin typeface="Arial Narrow" panose="020B0606020202030204" pitchFamily="34" charset="0"/>
              </a:rPr>
              <a:t>Settle</a:t>
            </a:r>
            <a:r>
              <a:rPr kumimoji="0" lang="en-AU" altLang="en-US" sz="3000" b="0" i="0" u="none" strike="noStrike" cap="none" normalizeH="0" baseline="0" dirty="0">
                <a:ln>
                  <a:noFill/>
                </a:ln>
                <a:solidFill>
                  <a:srgbClr val="92D050"/>
                </a:solidFill>
                <a:effectLst/>
                <a:latin typeface="Arial Narrow" panose="020B0606020202030204" pitchFamily="34" charset="0"/>
              </a:rPr>
              <a:t>,</a:t>
            </a:r>
            <a:r>
              <a:rPr kumimoji="0" lang="en-AU" altLang="en-US" sz="3000" b="0" i="1" u="none" strike="noStrike" cap="none" normalizeH="0" baseline="0" dirty="0">
                <a:ln>
                  <a:noFill/>
                </a:ln>
                <a:solidFill>
                  <a:srgbClr val="92D050"/>
                </a:solidFill>
                <a:effectLst/>
                <a:latin typeface="Arial Narrow" panose="020B0606020202030204" pitchFamily="34" charset="0"/>
              </a:rPr>
              <a:t> Cede </a:t>
            </a:r>
            <a:r>
              <a:rPr kumimoji="0" lang="en-AU" altLang="en-US" sz="3000" b="0" i="0" u="none" strike="noStrike" cap="none" normalizeH="0" baseline="0" dirty="0">
                <a:ln>
                  <a:noFill/>
                </a:ln>
                <a:solidFill>
                  <a:srgbClr val="92D050"/>
                </a:solidFill>
                <a:effectLst/>
                <a:latin typeface="Arial Narrow" panose="020B0606020202030204" pitchFamily="34" charset="0"/>
              </a:rPr>
              <a:t>or </a:t>
            </a:r>
            <a:r>
              <a:rPr kumimoji="0" lang="en-AU" altLang="en-US" sz="3000" b="0" i="1" u="none" strike="noStrike" cap="none" normalizeH="0" baseline="0" dirty="0">
                <a:ln>
                  <a:noFill/>
                </a:ln>
                <a:solidFill>
                  <a:srgbClr val="92D050"/>
                </a:solidFill>
                <a:effectLst/>
                <a:latin typeface="Arial Narrow" panose="020B0606020202030204" pitchFamily="34" charset="0"/>
              </a:rPr>
              <a:t>Move 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AU" altLang="en-US" sz="800" b="1" i="0" u="none" strike="noStrike" cap="none" normalizeH="0" baseline="0" dirty="0">
              <a:ln>
                <a:noFill/>
              </a:ln>
              <a:solidFill>
                <a:srgbClr val="808000"/>
              </a:solidFill>
              <a:effectLst/>
              <a:latin typeface="Arial Narrow" panose="020B0606020202030204" pitchFamily="34" charset="0"/>
            </a:endParaRPr>
          </a:p>
          <a:p>
            <a:pPr marL="806450" marR="0" lvl="0" indent="-457200" algn="l" defTabSz="914400" rtl="0" eaLnBrk="1" fontAlgn="base" latinLnBrk="0" hangingPunct="1">
              <a:lnSpc>
                <a:spcPct val="100000"/>
              </a:lnSpc>
              <a:spcBef>
                <a:spcPct val="20000"/>
              </a:spcBef>
              <a:spcAft>
                <a:spcPct val="0"/>
              </a:spcAft>
              <a:buClr>
                <a:srgbClr val="92D050"/>
              </a:buClr>
              <a:buSzPct val="80000"/>
              <a:buFont typeface="Arial" panose="020B0604020202020204" pitchFamily="34" charset="0"/>
              <a:buChar char="•"/>
              <a:tabLst/>
            </a:pPr>
            <a:r>
              <a:rPr kumimoji="0" lang="en-AU" altLang="en-US" sz="2800" b="0" i="0" u="none" strike="noStrike" kern="1200" cap="none" normalizeH="0" baseline="0" dirty="0">
                <a:ln>
                  <a:noFill/>
                </a:ln>
                <a:solidFill>
                  <a:schemeClr val="bg2"/>
                </a:solidFill>
                <a:effectLst/>
                <a:latin typeface="Arial Narrow" panose="020B0606020202030204" pitchFamily="34" charset="0"/>
                <a:ea typeface="+mn-ea"/>
                <a:cs typeface="+mn-cs"/>
              </a:rPr>
              <a:t>Concept of empty land</a:t>
            </a:r>
          </a:p>
          <a:p>
            <a:pPr marL="806450" marR="0" lvl="0" indent="-457200" algn="l" defTabSz="914400" rtl="0" eaLnBrk="1" fontAlgn="base" latinLnBrk="0" hangingPunct="1">
              <a:lnSpc>
                <a:spcPct val="100000"/>
              </a:lnSpc>
              <a:spcBef>
                <a:spcPct val="20000"/>
              </a:spcBef>
              <a:spcAft>
                <a:spcPct val="0"/>
              </a:spcAft>
              <a:buClr>
                <a:srgbClr val="92D050"/>
              </a:buClr>
              <a:buSzPct val="80000"/>
              <a:buFont typeface="Arial" panose="020B0604020202020204" pitchFamily="34" charset="0"/>
              <a:buChar char="•"/>
              <a:tabLst/>
            </a:pPr>
            <a:r>
              <a:rPr kumimoji="0" lang="en-AU" altLang="en-US" sz="2800" b="0" i="0" u="none" strike="noStrike" kern="1200" cap="none" normalizeH="0" baseline="0" dirty="0">
                <a:ln>
                  <a:noFill/>
                </a:ln>
                <a:solidFill>
                  <a:schemeClr val="bg2"/>
                </a:solidFill>
                <a:effectLst/>
                <a:latin typeface="Arial Narrow" panose="020B0606020202030204" pitchFamily="34" charset="0"/>
                <a:ea typeface="+mn-ea"/>
                <a:cs typeface="+mn-cs"/>
              </a:rPr>
              <a:t>Inhabitants viewed as barbaric</a:t>
            </a:r>
          </a:p>
          <a:p>
            <a:pPr marL="806450" marR="0" lvl="0" indent="-457200" algn="l" defTabSz="914400" rtl="0" eaLnBrk="1" fontAlgn="base" latinLnBrk="0" hangingPunct="1">
              <a:lnSpc>
                <a:spcPct val="100000"/>
              </a:lnSpc>
              <a:spcBef>
                <a:spcPct val="20000"/>
              </a:spcBef>
              <a:spcAft>
                <a:spcPct val="0"/>
              </a:spcAft>
              <a:buClr>
                <a:srgbClr val="92D050"/>
              </a:buClr>
              <a:buSzPct val="80000"/>
              <a:buFont typeface="Arial" panose="020B0604020202020204" pitchFamily="34" charset="0"/>
              <a:buChar char="•"/>
              <a:tabLst/>
            </a:pPr>
            <a:r>
              <a:rPr kumimoji="0" lang="en-AU" altLang="en-US" sz="2800" b="0" i="0" u="none" strike="noStrike" kern="1200" cap="none" normalizeH="0" baseline="0" dirty="0">
                <a:ln>
                  <a:noFill/>
                </a:ln>
                <a:solidFill>
                  <a:schemeClr val="bg2"/>
                </a:solidFill>
                <a:effectLst/>
                <a:latin typeface="Arial Narrow" panose="020B0606020202030204" pitchFamily="34" charset="0"/>
                <a:ea typeface="+mn-ea"/>
                <a:cs typeface="+mn-cs"/>
              </a:rPr>
              <a:t>New use of land – farming</a:t>
            </a:r>
          </a:p>
          <a:p>
            <a:pPr marL="806450" marR="0" lvl="0" indent="-457200" algn="l" defTabSz="914400" rtl="0" eaLnBrk="1" fontAlgn="base" latinLnBrk="0" hangingPunct="1">
              <a:lnSpc>
                <a:spcPct val="100000"/>
              </a:lnSpc>
              <a:spcBef>
                <a:spcPct val="20000"/>
              </a:spcBef>
              <a:spcAft>
                <a:spcPct val="0"/>
              </a:spcAft>
              <a:buClr>
                <a:srgbClr val="92D050"/>
              </a:buClr>
              <a:buSzPct val="80000"/>
              <a:buFont typeface="Arial" panose="020B0604020202020204" pitchFamily="34" charset="0"/>
              <a:buChar char="•"/>
              <a:tabLst/>
            </a:pPr>
            <a:r>
              <a:rPr kumimoji="0" lang="en-AU" altLang="en-US" sz="2800" b="0" i="0" u="none" strike="noStrike" cap="none" normalizeH="0" baseline="0" dirty="0">
                <a:ln>
                  <a:noFill/>
                </a:ln>
                <a:solidFill>
                  <a:schemeClr val="bg2"/>
                </a:solidFill>
                <a:effectLst/>
                <a:latin typeface="Arial Narrow" panose="020B0606020202030204" pitchFamily="34" charset="0"/>
              </a:rPr>
              <a:t>Only European law seen as legitimate</a:t>
            </a:r>
          </a:p>
        </p:txBody>
      </p:sp>
    </p:spTree>
    <p:extLst>
      <p:ext uri="{BB962C8B-B14F-4D97-AF65-F5344CB8AC3E}">
        <p14:creationId xmlns:p14="http://schemas.microsoft.com/office/powerpoint/2010/main" val="82366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332657"/>
            <a:ext cx="3701830" cy="648071"/>
          </a:xfrm>
        </p:spPr>
        <p:txBody>
          <a:bodyPr anchor="ctr">
            <a:normAutofit/>
          </a:bodyPr>
          <a:lstStyle/>
          <a:p>
            <a:pPr eaLnBrk="1" hangingPunct="1">
              <a:lnSpc>
                <a:spcPct val="114000"/>
              </a:lnSpc>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Acknowledgement</a:t>
            </a:r>
            <a:endPar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755575" y="974096"/>
            <a:ext cx="7791575" cy="57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None/>
            </a:pPr>
            <a:r>
              <a:rPr lang="en-AU" sz="2400" dirty="0">
                <a:solidFill>
                  <a:schemeClr val="bg2"/>
                </a:solidFill>
                <a:latin typeface="Arial Narrow" panose="020B0606020202030204" pitchFamily="34" charset="0"/>
              </a:rPr>
              <a:t>First Nations people of Australia are a diverse peoples. Out of respect for this diversity, I as a First Nations Gurang </a:t>
            </a:r>
            <a:r>
              <a:rPr lang="en-AU" sz="2400" dirty="0" err="1">
                <a:solidFill>
                  <a:schemeClr val="bg2"/>
                </a:solidFill>
                <a:latin typeface="Arial Narrow" panose="020B0606020202030204" pitchFamily="34" charset="0"/>
              </a:rPr>
              <a:t>Gurang</a:t>
            </a:r>
            <a:r>
              <a:rPr lang="en-AU" sz="2400" dirty="0">
                <a:solidFill>
                  <a:schemeClr val="bg2"/>
                </a:solidFill>
                <a:latin typeface="Arial Narrow" panose="020B0606020202030204" pitchFamily="34" charset="0"/>
              </a:rPr>
              <a:t> man, acknowledge that I do not have the right, responsibility and nor am I obligated to speak on behalf of ALL First Nations peoples or custodian groups.</a:t>
            </a:r>
          </a:p>
          <a:p>
            <a:pPr>
              <a:spcAft>
                <a:spcPts val="1200"/>
              </a:spcAft>
              <a:buNone/>
            </a:pPr>
            <a:r>
              <a:rPr lang="en-AU" sz="2400" dirty="0">
                <a:solidFill>
                  <a:schemeClr val="bg2"/>
                </a:solidFill>
                <a:latin typeface="Arial Narrow" panose="020B0606020202030204" pitchFamily="34" charset="0"/>
              </a:rPr>
              <a:t>When I am on another First Nations people’s country, I embrace my lore and act with cultural honour and integrity and behave with cultural dignity and humility while in their presence.</a:t>
            </a:r>
          </a:p>
          <a:p>
            <a:pPr>
              <a:spcAft>
                <a:spcPts val="1200"/>
              </a:spcAft>
              <a:buNone/>
            </a:pPr>
            <a:r>
              <a:rPr lang="en-AU" sz="2400" dirty="0">
                <a:solidFill>
                  <a:schemeClr val="bg2"/>
                </a:solidFill>
                <a:latin typeface="Arial Narrow" panose="020B0606020202030204" pitchFamily="34" charset="0"/>
              </a:rPr>
              <a:t>Like a small child on their country, I recognise that I must first </a:t>
            </a:r>
            <a:r>
              <a:rPr lang="en-AU" sz="2400" i="1" dirty="0">
                <a:solidFill>
                  <a:schemeClr val="bg2"/>
                </a:solidFill>
                <a:latin typeface="Arial Narrow" panose="020B0606020202030204" pitchFamily="34" charset="0"/>
              </a:rPr>
              <a:t>Sit</a:t>
            </a:r>
            <a:r>
              <a:rPr lang="en-AU" sz="2400" dirty="0">
                <a:solidFill>
                  <a:schemeClr val="bg2"/>
                </a:solidFill>
                <a:latin typeface="Arial Narrow" panose="020B0606020202030204" pitchFamily="34" charset="0"/>
              </a:rPr>
              <a:t>, </a:t>
            </a:r>
            <a:r>
              <a:rPr lang="en-AU" sz="2400" i="1" dirty="0">
                <a:solidFill>
                  <a:schemeClr val="bg2"/>
                </a:solidFill>
                <a:latin typeface="Arial Narrow" panose="020B0606020202030204" pitchFamily="34" charset="0"/>
              </a:rPr>
              <a:t>Listen</a:t>
            </a:r>
            <a:r>
              <a:rPr lang="en-AU" sz="2400" dirty="0">
                <a:solidFill>
                  <a:schemeClr val="bg2"/>
                </a:solidFill>
                <a:latin typeface="Arial Narrow" panose="020B0606020202030204" pitchFamily="34" charset="0"/>
              </a:rPr>
              <a:t> and </a:t>
            </a:r>
            <a:r>
              <a:rPr lang="en-AU" sz="2400" i="1" dirty="0">
                <a:solidFill>
                  <a:schemeClr val="bg2"/>
                </a:solidFill>
                <a:latin typeface="Arial Narrow" panose="020B0606020202030204" pitchFamily="34" charset="0"/>
              </a:rPr>
              <a:t>Learn</a:t>
            </a:r>
            <a:r>
              <a:rPr lang="en-AU" sz="2400" dirty="0">
                <a:solidFill>
                  <a:schemeClr val="bg2"/>
                </a:solidFill>
                <a:latin typeface="Arial Narrow" panose="020B0606020202030204" pitchFamily="34" charset="0"/>
              </a:rPr>
              <a:t> from the local people about their language, culture, stories, customs and practices,  acknowledge their trauma, pain and suffering - as well as their aspirations - as critical prerequisites to building the trust required to establish, build, nurture, sustain and value mutually respectful and collaborative relationships. </a:t>
            </a:r>
          </a:p>
          <a:p>
            <a:pPr>
              <a:spcAft>
                <a:spcPts val="1200"/>
              </a:spcAft>
              <a:buNone/>
            </a:pPr>
            <a:r>
              <a:rPr lang="en-AU" sz="2400" dirty="0">
                <a:solidFill>
                  <a:schemeClr val="bg2"/>
                </a:solidFill>
                <a:latin typeface="Arial Narrow" panose="020B0606020202030204" pitchFamily="34" charset="0"/>
              </a:rPr>
              <a:t> </a:t>
            </a:r>
          </a:p>
          <a:p>
            <a:pPr>
              <a:spcAft>
                <a:spcPts val="1200"/>
              </a:spcAft>
              <a:buNone/>
            </a:pPr>
            <a:endParaRPr lang="en-AU" sz="2400" dirty="0">
              <a:solidFill>
                <a:schemeClr val="bg2"/>
              </a:solidFill>
              <a:latin typeface="Arial Narrow" panose="020B0606020202030204" pitchFamily="34" charset="0"/>
            </a:endParaRPr>
          </a:p>
          <a:p>
            <a:pPr eaLnBrk="1" hangingPunct="1">
              <a:spcAft>
                <a:spcPts val="576"/>
              </a:spcAft>
              <a:buFontTx/>
              <a:buNone/>
            </a:pPr>
            <a:endParaRPr lang="en-US" altLang="en-US" sz="2800" dirty="0">
              <a:solidFill>
                <a:schemeClr val="bg2"/>
              </a:solidFill>
              <a:latin typeface="Arial Narrow" panose="020B0606020202030204" pitchFamily="34" charset="0"/>
            </a:endParaRPr>
          </a:p>
        </p:txBody>
      </p:sp>
    </p:spTree>
    <p:extLst>
      <p:ext uri="{BB962C8B-B14F-4D97-AF65-F5344CB8AC3E}">
        <p14:creationId xmlns:p14="http://schemas.microsoft.com/office/powerpoint/2010/main" val="4151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pPr algn="l"/>
            <a:r>
              <a:rPr lang="en-AU"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White Australia Policy - 1850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908720"/>
            <a:ext cx="6768752" cy="5832648"/>
          </a:xfrm>
          <a:prstGeom prst="rect">
            <a:avLst/>
          </a:prstGeom>
        </p:spPr>
      </p:pic>
    </p:spTree>
    <p:extLst>
      <p:ext uri="{BB962C8B-B14F-4D97-AF65-F5344CB8AC3E}">
        <p14:creationId xmlns:p14="http://schemas.microsoft.com/office/powerpoint/2010/main" val="198703278"/>
      </p:ext>
    </p:extLst>
  </p:cSld>
  <p:clrMapOvr>
    <a:masterClrMapping/>
  </p:clrMapOvr>
  <p:transition spd="med">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427538" y="2276475"/>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dirty="0"/>
          </a:p>
        </p:txBody>
      </p:sp>
      <p:sp>
        <p:nvSpPr>
          <p:cNvPr id="28675" name="Text Box 3"/>
          <p:cNvSpPr txBox="1">
            <a:spLocks noChangeArrowheads="1"/>
          </p:cNvSpPr>
          <p:nvPr/>
        </p:nvSpPr>
        <p:spPr bwMode="auto">
          <a:xfrm>
            <a:off x="4572000" y="227647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dirty="0">
              <a:solidFill>
                <a:schemeClr val="tx2"/>
              </a:solidFill>
            </a:endParaRPr>
          </a:p>
        </p:txBody>
      </p:sp>
      <p:sp>
        <p:nvSpPr>
          <p:cNvPr id="28676" name="Rectangle 4"/>
          <p:cNvSpPr>
            <a:spLocks noChangeArrowheads="1"/>
          </p:cNvSpPr>
          <p:nvPr/>
        </p:nvSpPr>
        <p:spPr bwMode="auto">
          <a:xfrm>
            <a:off x="4356100" y="2276475"/>
            <a:ext cx="1584325"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p:cNvSpPr>
            <a:spLocks noChangeArrowheads="1"/>
          </p:cNvSpPr>
          <p:nvPr/>
        </p:nvSpPr>
        <p:spPr bwMode="auto">
          <a:xfrm>
            <a:off x="4067175" y="2205038"/>
            <a:ext cx="19446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8679" name="Rectangle 7"/>
          <p:cNvSpPr>
            <a:spLocks noChangeArrowheads="1"/>
          </p:cNvSpPr>
          <p:nvPr/>
        </p:nvSpPr>
        <p:spPr bwMode="auto">
          <a:xfrm>
            <a:off x="4500563" y="2205038"/>
            <a:ext cx="1439862" cy="28733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684213" y="2565400"/>
            <a:ext cx="287337" cy="14446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9700" name="Rectangle 4"/>
          <p:cNvSpPr>
            <a:spLocks noChangeArrowheads="1"/>
          </p:cNvSpPr>
          <p:nvPr/>
        </p:nvSpPr>
        <p:spPr bwMode="auto">
          <a:xfrm>
            <a:off x="1763713" y="2565400"/>
            <a:ext cx="287337" cy="14287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9701" name="Rectangle 5"/>
          <p:cNvSpPr>
            <a:spLocks noChangeArrowheads="1"/>
          </p:cNvSpPr>
          <p:nvPr/>
        </p:nvSpPr>
        <p:spPr bwMode="auto">
          <a:xfrm>
            <a:off x="3059113" y="2708275"/>
            <a:ext cx="288925" cy="14446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9702" name="Rectangle 6"/>
          <p:cNvSpPr>
            <a:spLocks noChangeArrowheads="1"/>
          </p:cNvSpPr>
          <p:nvPr/>
        </p:nvSpPr>
        <p:spPr bwMode="auto">
          <a:xfrm>
            <a:off x="4211638" y="2852738"/>
            <a:ext cx="288925" cy="14446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9703" name="Rectangle 7"/>
          <p:cNvSpPr>
            <a:spLocks noChangeArrowheads="1"/>
          </p:cNvSpPr>
          <p:nvPr/>
        </p:nvSpPr>
        <p:spPr bwMode="auto">
          <a:xfrm>
            <a:off x="5364163" y="2565400"/>
            <a:ext cx="287337" cy="14446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9704" name="Rectangle 8"/>
          <p:cNvSpPr>
            <a:spLocks noChangeArrowheads="1"/>
          </p:cNvSpPr>
          <p:nvPr/>
        </p:nvSpPr>
        <p:spPr bwMode="auto">
          <a:xfrm>
            <a:off x="6443663" y="2924175"/>
            <a:ext cx="287337" cy="14605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9705" name="Rectangle 9"/>
          <p:cNvSpPr>
            <a:spLocks noChangeArrowheads="1"/>
          </p:cNvSpPr>
          <p:nvPr/>
        </p:nvSpPr>
        <p:spPr bwMode="auto">
          <a:xfrm>
            <a:off x="6300788" y="4581525"/>
            <a:ext cx="287337" cy="14605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0"/>
            <a:ext cx="6912767" cy="6858000"/>
          </a:xfrm>
          <a:prstGeom prst="rect">
            <a:avLst/>
          </a:prstGeom>
        </p:spPr>
      </p:pic>
    </p:spTree>
    <p:extLst>
      <p:ext uri="{BB962C8B-B14F-4D97-AF65-F5344CB8AC3E}">
        <p14:creationId xmlns:p14="http://schemas.microsoft.com/office/powerpoint/2010/main" val="679493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79388" y="260350"/>
            <a:ext cx="8713787" cy="6597650"/>
          </a:xfrm>
        </p:spPr>
        <p:txBody>
          <a:bodyPr/>
          <a:lstStyle/>
          <a:p>
            <a:pPr algn="just" eaLnBrk="1" hangingPunct="1">
              <a:lnSpc>
                <a:spcPct val="105000"/>
              </a:lnSpc>
              <a:buFontTx/>
              <a:buNone/>
            </a:pPr>
            <a:r>
              <a:rPr lang="en-AU" altLang="en-US" sz="1900" b="1" dirty="0">
                <a:solidFill>
                  <a:schemeClr val="bg1"/>
                </a:solidFill>
                <a:latin typeface="Arial Narrow" panose="020B0606020202030204" pitchFamily="34" charset="0"/>
              </a:rPr>
              <a:t>	</a:t>
            </a:r>
            <a:r>
              <a:rPr lang="en-AU" altLang="en-US" sz="2000" dirty="0">
                <a:solidFill>
                  <a:schemeClr val="bg2"/>
                </a:solidFill>
                <a:latin typeface="Arial Narrow" panose="020B0606020202030204" pitchFamily="34" charset="0"/>
              </a:rPr>
              <a:t>For the Aboriginal communities living along Tasmania’s northern shores, the presence of the economic pioneers was catastrophic.  The sealers not only depleted traditional Aboriginal food sources, but in time, triggered a total dislocation of indigenous social life.</a:t>
            </a:r>
            <a:r>
              <a:rPr lang="en-AU" altLang="en-US" sz="2000" b="1" dirty="0">
                <a:solidFill>
                  <a:schemeClr val="bg2"/>
                </a:solidFill>
                <a:latin typeface="Arial Narrow" panose="020B0606020202030204" pitchFamily="34" charset="0"/>
              </a:rPr>
              <a:t> </a:t>
            </a:r>
          </a:p>
          <a:p>
            <a:pPr algn="just" eaLnBrk="1" hangingPunct="1">
              <a:lnSpc>
                <a:spcPct val="105000"/>
              </a:lnSpc>
              <a:buFontTx/>
              <a:buNone/>
            </a:pPr>
            <a:endParaRPr lang="en-AU" altLang="en-US" sz="800" b="1" dirty="0">
              <a:solidFill>
                <a:schemeClr val="bg2"/>
              </a:solidFill>
              <a:latin typeface="Arial Narrow" panose="020B0606020202030204" pitchFamily="34" charset="0"/>
            </a:endParaRPr>
          </a:p>
          <a:p>
            <a:pPr algn="just" eaLnBrk="1" hangingPunct="1">
              <a:lnSpc>
                <a:spcPct val="105000"/>
              </a:lnSpc>
              <a:buFontTx/>
              <a:buNone/>
            </a:pPr>
            <a:r>
              <a:rPr lang="en-AU" altLang="en-US" sz="1900" b="1" dirty="0">
                <a:solidFill>
                  <a:schemeClr val="bg2"/>
                </a:solidFill>
                <a:latin typeface="Arial Narrow" panose="020B0606020202030204" pitchFamily="34" charset="0"/>
              </a:rPr>
              <a:t>	</a:t>
            </a:r>
            <a:r>
              <a:rPr lang="en-AU" altLang="en-US" sz="2000" dirty="0">
                <a:solidFill>
                  <a:schemeClr val="bg2"/>
                </a:solidFill>
                <a:latin typeface="Arial Narrow" panose="020B0606020202030204" pitchFamily="34" charset="0"/>
              </a:rPr>
              <a:t>Skilled in the techniques of seal catching, the Aboriginal women were eventually regarded by the sealers as an essential part of their operation. Violence, sometimes of the most brutal kind, became endemic in their relations.  A group of sealers, for example, was recorded to have punished one runaway female by tying her to a tree, cutting off her ear and the flesh from one thigh and then, forcing her to eat them. </a:t>
            </a:r>
            <a:endParaRPr lang="en-AU" altLang="en-US" sz="800" dirty="0">
              <a:solidFill>
                <a:schemeClr val="bg2"/>
              </a:solidFill>
              <a:latin typeface="Arial Narrow" panose="020B0606020202030204" pitchFamily="34" charset="0"/>
            </a:endParaRPr>
          </a:p>
          <a:p>
            <a:pPr algn="just" eaLnBrk="1" hangingPunct="1">
              <a:lnSpc>
                <a:spcPct val="105000"/>
              </a:lnSpc>
              <a:buFontTx/>
              <a:buNone/>
            </a:pPr>
            <a:r>
              <a:rPr lang="en-AU" altLang="en-US" sz="1900" b="1" dirty="0">
                <a:solidFill>
                  <a:schemeClr val="bg2"/>
                </a:solidFill>
                <a:latin typeface="Arial Narrow" panose="020B0606020202030204" pitchFamily="34" charset="0"/>
              </a:rPr>
              <a:t>	</a:t>
            </a:r>
            <a:r>
              <a:rPr lang="en-AU" altLang="en-US" sz="2000" dirty="0">
                <a:solidFill>
                  <a:schemeClr val="bg2"/>
                </a:solidFill>
                <a:latin typeface="Arial Narrow" panose="020B0606020202030204" pitchFamily="34" charset="0"/>
              </a:rPr>
              <a:t>Another confessed that he would ‘as leave, shoot them as so many sparrows’.  … a man called Lemon was accustomed to use them as target practice, while others confessed to feeding their dogs on Aborigines shot specifically for that purpose.  Their relish for murdering the men was more than equalled by their sexual appetite for the women, and a bushranger called Carrot found a way of satisfying both urges almost simultaneously. After slaughtering a Tasmanian man, he then abducted and raped his widow and forced her to carry her husband’s severed head around her neck ‘as a play-thing’.</a:t>
            </a:r>
          </a:p>
          <a:p>
            <a:pPr algn="just" eaLnBrk="1" hangingPunct="1">
              <a:lnSpc>
                <a:spcPct val="80000"/>
              </a:lnSpc>
              <a:buFontTx/>
              <a:buNone/>
            </a:pPr>
            <a:endParaRPr lang="en-AU" altLang="en-US" sz="2000" dirty="0">
              <a:solidFill>
                <a:schemeClr val="bg2"/>
              </a:solidFill>
              <a:latin typeface="Arial Narrow" panose="020B0606020202030204" pitchFamily="34" charset="0"/>
            </a:endParaRPr>
          </a:p>
          <a:p>
            <a:pPr algn="just" eaLnBrk="1" hangingPunct="1">
              <a:lnSpc>
                <a:spcPct val="80000"/>
              </a:lnSpc>
              <a:buFontTx/>
              <a:buNone/>
            </a:pPr>
            <a:endParaRPr lang="en-AU" altLang="en-US" sz="2000" dirty="0">
              <a:solidFill>
                <a:schemeClr val="bg1"/>
              </a:solidFill>
              <a:latin typeface="Arial Narrow" panose="020B0606020202030204" pitchFamily="34" charset="0"/>
            </a:endParaRPr>
          </a:p>
          <a:p>
            <a:pPr eaLnBrk="1" hangingPunct="1">
              <a:lnSpc>
                <a:spcPct val="80000"/>
              </a:lnSpc>
              <a:buFontTx/>
              <a:buNone/>
            </a:pPr>
            <a:endParaRPr lang="en-AU" altLang="en-US" sz="400" dirty="0">
              <a:solidFill>
                <a:srgbClr val="660066"/>
              </a:solidFill>
              <a:latin typeface="Arial Narrow" panose="020B0606020202030204" pitchFamily="34" charset="0"/>
            </a:endParaRPr>
          </a:p>
          <a:p>
            <a:pPr eaLnBrk="1" hangingPunct="1">
              <a:lnSpc>
                <a:spcPct val="80000"/>
              </a:lnSpc>
              <a:buFontTx/>
              <a:buNone/>
            </a:pPr>
            <a:r>
              <a:rPr lang="en-AU" altLang="en-US" sz="1500" dirty="0">
                <a:solidFill>
                  <a:srgbClr val="660066"/>
                </a:solidFill>
                <a:latin typeface="Arial Narrow" panose="020B0606020202030204" pitchFamily="34" charset="0"/>
              </a:rPr>
              <a:t>	</a:t>
            </a:r>
            <a:r>
              <a:rPr lang="en-AU" altLang="en-US" sz="1200" b="1" dirty="0">
                <a:solidFill>
                  <a:schemeClr val="accent2"/>
                </a:solidFill>
              </a:rPr>
              <a:t>Extracts From Rivers Of Blood Rivers of Gold –Europe’s Conflicts with Tribal Peoples  (pp134, 136)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904310-31BF-4FB9-9466-63D1BB5B9F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7029400"/>
          </a:xfrm>
        </p:spPr>
      </p:pic>
    </p:spTree>
    <p:extLst>
      <p:ext uri="{BB962C8B-B14F-4D97-AF65-F5344CB8AC3E}">
        <p14:creationId xmlns:p14="http://schemas.microsoft.com/office/powerpoint/2010/main" val="1715266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468313" y="1052513"/>
            <a:ext cx="8424862" cy="5327650"/>
          </a:xfrm>
        </p:spPr>
        <p:txBody>
          <a:bodyPr/>
          <a:lstStyle/>
          <a:p>
            <a:pPr marL="0" indent="0"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In his essay introducing the section on contemporary issues, Basil Sansom stresses that, since the Aboriginal population is so heavily sub-divided into distinct types of communities, it is no longer possible to think about Aborigines as if that word stood for a set of people who are all alike.</a:t>
            </a:r>
            <a:r>
              <a:rPr lang="en-AU" altLang="en-US" sz="1800" b="1" dirty="0">
                <a:solidFill>
                  <a:schemeClr val="bg2"/>
                </a:solidFill>
                <a:latin typeface="Arial Narrow" panose="020B0606020202030204" pitchFamily="34" charset="0"/>
                <a:cs typeface="Arial" panose="020B0604020202020204" pitchFamily="34" charset="0"/>
              </a:rPr>
              <a:t> </a:t>
            </a:r>
          </a:p>
          <a:p>
            <a:pPr marL="0" indent="0" algn="just" eaLnBrk="1" hangingPunct="1">
              <a:lnSpc>
                <a:spcPct val="80000"/>
              </a:lnSpc>
              <a:buFontTx/>
              <a:buNone/>
            </a:pPr>
            <a:endParaRPr lang="en-AU" altLang="en-US" sz="900" b="1" dirty="0">
              <a:solidFill>
                <a:schemeClr val="bg2"/>
              </a:solidFill>
              <a:latin typeface="Arial Narrow" panose="020B0606020202030204" pitchFamily="34" charset="0"/>
              <a:cs typeface="Arial" panose="020B0604020202020204" pitchFamily="34" charset="0"/>
            </a:endParaRPr>
          </a:p>
          <a:p>
            <a:pPr marL="0" indent="0"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The categories are important because they are lasting. He quotes Professor C.D Rowely’s categorisation of Aboriginal people into different social contexts, as follows:</a:t>
            </a:r>
          </a:p>
          <a:p>
            <a:pPr marL="430213" lvl="1" indent="-250825" algn="just" eaLnBrk="1" hangingPunct="1">
              <a:lnSpc>
                <a:spcPct val="80000"/>
              </a:lnSpc>
              <a:spcBef>
                <a:spcPct val="50000"/>
              </a:spcBef>
            </a:pPr>
            <a:r>
              <a:rPr lang="en-AU" altLang="en-US" sz="1800" dirty="0">
                <a:solidFill>
                  <a:schemeClr val="bg2"/>
                </a:solidFill>
                <a:latin typeface="Arial Narrow" panose="020B0606020202030204" pitchFamily="34" charset="0"/>
                <a:cs typeface="Arial" panose="020B0604020202020204" pitchFamily="34" charset="0"/>
              </a:rPr>
              <a:t>Aborigines of the settlements established either by missions or governments.</a:t>
            </a:r>
          </a:p>
          <a:p>
            <a:pPr marL="430213" lvl="1" indent="-250825" algn="just" eaLnBrk="1" hangingPunct="1">
              <a:lnSpc>
                <a:spcPct val="80000"/>
              </a:lnSpc>
              <a:spcBef>
                <a:spcPct val="50000"/>
              </a:spcBef>
            </a:pPr>
            <a:r>
              <a:rPr lang="en-AU" altLang="en-US" sz="1800" dirty="0">
                <a:solidFill>
                  <a:schemeClr val="bg2"/>
                </a:solidFill>
                <a:latin typeface="Arial Narrow" panose="020B0606020202030204" pitchFamily="34" charset="0"/>
                <a:cs typeface="Arial" panose="020B0604020202020204" pitchFamily="34" charset="0"/>
              </a:rPr>
              <a:t>Aborigines working on cattle stations forming small station communities.</a:t>
            </a:r>
          </a:p>
          <a:p>
            <a:pPr marL="430213" lvl="1" indent="-250825" algn="just" eaLnBrk="1" hangingPunct="1">
              <a:lnSpc>
                <a:spcPct val="80000"/>
              </a:lnSpc>
              <a:spcBef>
                <a:spcPct val="50000"/>
              </a:spcBef>
            </a:pPr>
            <a:r>
              <a:rPr lang="en-AU" altLang="en-US" sz="1800" dirty="0">
                <a:solidFill>
                  <a:schemeClr val="bg2"/>
                </a:solidFill>
                <a:latin typeface="Arial Narrow" panose="020B0606020202030204" pitchFamily="34" charset="0"/>
                <a:cs typeface="Arial" panose="020B0604020202020204" pitchFamily="34" charset="0"/>
              </a:rPr>
              <a:t>Aborigines of small town Australia, usually living in fringe camps and social separation from the local whites.</a:t>
            </a:r>
          </a:p>
          <a:p>
            <a:pPr marL="430213" lvl="1" indent="-250825" algn="just" eaLnBrk="1" hangingPunct="1">
              <a:lnSpc>
                <a:spcPct val="80000"/>
              </a:lnSpc>
              <a:spcBef>
                <a:spcPct val="50000"/>
              </a:spcBef>
            </a:pPr>
            <a:r>
              <a:rPr lang="en-AU" altLang="en-US" sz="1800" dirty="0">
                <a:solidFill>
                  <a:schemeClr val="bg2"/>
                </a:solidFill>
                <a:latin typeface="Arial Narrow" panose="020B0606020202030204" pitchFamily="34" charset="0"/>
                <a:cs typeface="Arial" panose="020B0604020202020204" pitchFamily="34" charset="0"/>
              </a:rPr>
              <a:t>Aborigines of the cities who may be either</a:t>
            </a:r>
          </a:p>
          <a:p>
            <a:pPr marL="1320800" lvl="2" indent="-711200" algn="just" eaLnBrk="1" hangingPunct="1">
              <a:lnSpc>
                <a:spcPct val="80000"/>
              </a:lnSpc>
              <a:spcBef>
                <a:spcPct val="50000"/>
              </a:spcBef>
            </a:pPr>
            <a:r>
              <a:rPr lang="en-AU" altLang="en-US" sz="1800" dirty="0">
                <a:solidFill>
                  <a:schemeClr val="bg2"/>
                </a:solidFill>
                <a:latin typeface="Arial Narrow" panose="020B0606020202030204" pitchFamily="34" charset="0"/>
                <a:cs typeface="Arial" panose="020B0604020202020204" pitchFamily="34" charset="0"/>
              </a:rPr>
              <a:t>fringe dwellers, or </a:t>
            </a:r>
          </a:p>
          <a:p>
            <a:pPr marL="1320800" lvl="2" indent="-711200" algn="just" eaLnBrk="1" hangingPunct="1">
              <a:lnSpc>
                <a:spcPct val="80000"/>
              </a:lnSpc>
              <a:spcBef>
                <a:spcPct val="50000"/>
              </a:spcBef>
            </a:pPr>
            <a:r>
              <a:rPr lang="en-AU" altLang="en-US" sz="1800" dirty="0">
                <a:solidFill>
                  <a:schemeClr val="bg2"/>
                </a:solidFill>
                <a:latin typeface="Arial Narrow" panose="020B0606020202030204" pitchFamily="34" charset="0"/>
                <a:cs typeface="Arial" panose="020B0604020202020204" pitchFamily="34" charset="0"/>
              </a:rPr>
              <a:t>suburban householders"</a:t>
            </a:r>
          </a:p>
          <a:p>
            <a:pPr marL="0" indent="0" eaLnBrk="1" hangingPunct="1">
              <a:lnSpc>
                <a:spcPct val="80000"/>
              </a:lnSpc>
              <a:buFontTx/>
              <a:buNone/>
            </a:pPr>
            <a:endParaRPr lang="en-AU" altLang="en-US" sz="1800" dirty="0">
              <a:solidFill>
                <a:schemeClr val="bg2"/>
              </a:solidFill>
              <a:latin typeface="Arial Narrow" panose="020B0606020202030204" pitchFamily="34" charset="0"/>
            </a:endParaRPr>
          </a:p>
          <a:p>
            <a:pPr marL="0" indent="0" eaLnBrk="1" hangingPunct="1">
              <a:lnSpc>
                <a:spcPct val="80000"/>
              </a:lnSpc>
              <a:buFontTx/>
              <a:buNone/>
            </a:pPr>
            <a:endParaRPr lang="en-AU" altLang="en-US" sz="1800" dirty="0">
              <a:solidFill>
                <a:schemeClr val="bg2"/>
              </a:solidFill>
              <a:latin typeface="Arial Narrow" panose="020B0606020202030204" pitchFamily="34" charset="0"/>
            </a:endParaRPr>
          </a:p>
          <a:p>
            <a:pPr marL="0" indent="0" eaLnBrk="1" hangingPunct="1">
              <a:lnSpc>
                <a:spcPct val="80000"/>
              </a:lnSpc>
              <a:buFontTx/>
              <a:buNone/>
            </a:pPr>
            <a:endParaRPr lang="en-AU" altLang="en-US" sz="1800" dirty="0">
              <a:solidFill>
                <a:schemeClr val="bg1"/>
              </a:solidFill>
              <a:latin typeface="Arial Narrow" panose="020B0606020202030204" pitchFamily="34" charset="0"/>
            </a:endParaRPr>
          </a:p>
          <a:p>
            <a:pPr marL="0" indent="0" eaLnBrk="1" hangingPunct="1">
              <a:lnSpc>
                <a:spcPct val="80000"/>
              </a:lnSpc>
              <a:buFontTx/>
              <a:buNone/>
            </a:pPr>
            <a:r>
              <a:rPr lang="en-AU" altLang="en-US" sz="1200" b="1" dirty="0">
                <a:solidFill>
                  <a:schemeClr val="accent2"/>
                </a:solidFill>
              </a:rPr>
              <a:t>Office of the Commissioner of Community Relations, Lets end the slander, 1979, p.37</a:t>
            </a:r>
          </a:p>
        </p:txBody>
      </p:sp>
      <p:sp>
        <p:nvSpPr>
          <p:cNvPr id="32771" name="Rectangle 3"/>
          <p:cNvSpPr>
            <a:spLocks noChangeArrowheads="1"/>
          </p:cNvSpPr>
          <p:nvPr/>
        </p:nvSpPr>
        <p:spPr bwMode="auto">
          <a:xfrm>
            <a:off x="395288" y="333375"/>
            <a:ext cx="82073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en-US" sz="2800" dirty="0">
                <a:solidFill>
                  <a:schemeClr val="tx1">
                    <a:lumMod val="65000"/>
                    <a:lumOff val="35000"/>
                  </a:schemeClr>
                </a:solidFill>
                <a:latin typeface="Adobe Fan Heiti Std B" panose="020B0700000000000000" pitchFamily="34" charset="-128"/>
                <a:ea typeface="Adobe Fan Heiti Std B" panose="020B0700000000000000" pitchFamily="34" charset="-128"/>
              </a:rPr>
              <a:t>Categor</a:t>
            </a: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isation of Aboriginal people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468313" y="981075"/>
            <a:ext cx="8351837" cy="5040313"/>
          </a:xfrm>
        </p:spPr>
        <p:txBody>
          <a:bodyPr/>
          <a:lstStyle/>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In the late 1800’s, Governments had started to introduce legislation for</a:t>
            </a: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the protection of the Aborigines.</a:t>
            </a:r>
          </a:p>
          <a:p>
            <a:pPr algn="just" eaLnBrk="1" hangingPunct="1">
              <a:lnSpc>
                <a:spcPct val="80000"/>
              </a:lnSpc>
              <a:buFontTx/>
              <a:buNone/>
            </a:pPr>
            <a:endParaRPr lang="en-AU" altLang="en-US" sz="1000" dirty="0">
              <a:solidFill>
                <a:schemeClr val="bg2"/>
              </a:solidFill>
              <a:latin typeface="Arial Narrow" panose="020B0606020202030204" pitchFamily="34" charset="0"/>
              <a:cs typeface="Arial" panose="020B0604020202020204" pitchFamily="34" charset="0"/>
            </a:endParaRP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Under Protection Acts, Indigenous people were not allowed to:</a:t>
            </a:r>
          </a:p>
          <a:p>
            <a:pPr algn="just" eaLnBrk="1" hangingPunct="1">
              <a:lnSpc>
                <a:spcPct val="80000"/>
              </a:lnSpc>
              <a:buFontTx/>
              <a:buNone/>
            </a:pPr>
            <a:endParaRPr lang="en-AU" altLang="en-US" sz="1000" dirty="0">
              <a:solidFill>
                <a:schemeClr val="bg2"/>
              </a:solidFill>
              <a:latin typeface="Arial Narrow" panose="020B0606020202030204" pitchFamily="34" charset="0"/>
              <a:cs typeface="Arial" panose="020B0604020202020204" pitchFamily="34" charset="0"/>
            </a:endParaRPr>
          </a:p>
          <a:p>
            <a:pPr lvl="1" algn="just" eaLnBrk="1" hangingPunct="1">
              <a:lnSpc>
                <a:spcPct val="85000"/>
              </a:lnSpc>
            </a:pPr>
            <a:r>
              <a:rPr lang="en-AU" altLang="en-US" sz="2000" dirty="0">
                <a:solidFill>
                  <a:schemeClr val="bg2"/>
                </a:solidFill>
                <a:latin typeface="Arial Narrow" panose="020B0606020202030204" pitchFamily="34" charset="0"/>
                <a:cs typeface="Arial" panose="020B0604020202020204" pitchFamily="34" charset="0"/>
              </a:rPr>
              <a:t>marry unless it was agreed by the Chief Protector,</a:t>
            </a:r>
          </a:p>
          <a:p>
            <a:pPr lvl="1" algn="just" eaLnBrk="1" hangingPunct="1">
              <a:lnSpc>
                <a:spcPct val="115000"/>
              </a:lnSpc>
            </a:pPr>
            <a:r>
              <a:rPr lang="en-AU" altLang="en-US" sz="2000" dirty="0">
                <a:solidFill>
                  <a:schemeClr val="bg2"/>
                </a:solidFill>
                <a:latin typeface="Arial Narrow" panose="020B0606020202030204" pitchFamily="34" charset="0"/>
                <a:cs typeface="Arial" panose="020B0604020202020204" pitchFamily="34" charset="0"/>
              </a:rPr>
              <a:t>conduct ceremonies,</a:t>
            </a:r>
          </a:p>
          <a:p>
            <a:pPr lvl="1" algn="just" eaLnBrk="1" hangingPunct="1">
              <a:lnSpc>
                <a:spcPct val="115000"/>
              </a:lnSpc>
            </a:pPr>
            <a:r>
              <a:rPr lang="en-AU" altLang="en-US" sz="2000" dirty="0">
                <a:solidFill>
                  <a:schemeClr val="bg2"/>
                </a:solidFill>
                <a:latin typeface="Arial Narrow" panose="020B0606020202030204" pitchFamily="34" charset="0"/>
                <a:cs typeface="Arial" panose="020B0604020202020204" pitchFamily="34" charset="0"/>
              </a:rPr>
              <a:t>practice culture,</a:t>
            </a:r>
          </a:p>
          <a:p>
            <a:pPr lvl="1" algn="just" eaLnBrk="1" hangingPunct="1">
              <a:lnSpc>
                <a:spcPct val="115000"/>
              </a:lnSpc>
            </a:pPr>
            <a:r>
              <a:rPr lang="en-AU" altLang="en-US" sz="2000" dirty="0">
                <a:solidFill>
                  <a:schemeClr val="bg2"/>
                </a:solidFill>
                <a:latin typeface="Arial Narrow" panose="020B0606020202030204" pitchFamily="34" charset="0"/>
                <a:cs typeface="Arial" panose="020B0604020202020204" pitchFamily="34" charset="0"/>
              </a:rPr>
              <a:t>speak language,</a:t>
            </a:r>
          </a:p>
          <a:p>
            <a:pPr lvl="1" algn="just" eaLnBrk="1" hangingPunct="1">
              <a:lnSpc>
                <a:spcPct val="115000"/>
              </a:lnSpc>
            </a:pPr>
            <a:r>
              <a:rPr lang="en-AU" altLang="en-US" sz="2000" dirty="0">
                <a:solidFill>
                  <a:schemeClr val="bg2"/>
                </a:solidFill>
                <a:latin typeface="Arial Narrow" panose="020B0606020202030204" pitchFamily="34" charset="0"/>
                <a:cs typeface="Arial" panose="020B0604020202020204" pitchFamily="34" charset="0"/>
              </a:rPr>
              <a:t>mix with whites. </a:t>
            </a:r>
          </a:p>
          <a:p>
            <a:pPr algn="just" eaLnBrk="1" hangingPunct="1">
              <a:lnSpc>
                <a:spcPct val="80000"/>
              </a:lnSpc>
              <a:buFontTx/>
              <a:buNone/>
            </a:pPr>
            <a:endParaRPr lang="en-AU" altLang="en-US" sz="1000" dirty="0">
              <a:solidFill>
                <a:schemeClr val="bg2"/>
              </a:solidFill>
              <a:latin typeface="Arial Narrow" panose="020B0606020202030204" pitchFamily="34" charset="0"/>
              <a:cs typeface="Arial" panose="020B0604020202020204" pitchFamily="34" charset="0"/>
            </a:endParaRP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The Acts were designed to assist and protect Aboriginal people who had</a:t>
            </a: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become oppressed and disadvantaged.</a:t>
            </a:r>
          </a:p>
          <a:p>
            <a:pPr algn="just" eaLnBrk="1" hangingPunct="1">
              <a:lnSpc>
                <a:spcPct val="80000"/>
              </a:lnSpc>
              <a:buFontTx/>
              <a:buNone/>
            </a:pPr>
            <a:endParaRPr lang="en-AU" altLang="en-US" sz="1000" dirty="0">
              <a:solidFill>
                <a:schemeClr val="bg2"/>
              </a:solidFill>
              <a:latin typeface="Arial Narrow" panose="020B0606020202030204" pitchFamily="34" charset="0"/>
              <a:cs typeface="Arial" panose="020B0604020202020204" pitchFamily="34" charset="0"/>
            </a:endParaRP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Exemption certificates were given to Indigenous people of mixed racial</a:t>
            </a: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percentage so that they could mix with white people and have access to</a:t>
            </a:r>
          </a:p>
          <a:p>
            <a:pPr algn="just" eaLnBrk="1" hangingPunct="1">
              <a:lnSpc>
                <a:spcPct val="80000"/>
              </a:lnSpc>
              <a:buFontTx/>
              <a:buNone/>
            </a:pPr>
            <a:r>
              <a:rPr lang="en-AU" altLang="en-US" sz="2000" dirty="0">
                <a:solidFill>
                  <a:schemeClr val="bg2"/>
                </a:solidFill>
                <a:latin typeface="Arial Narrow" panose="020B0606020202030204" pitchFamily="34" charset="0"/>
                <a:cs typeface="Arial" panose="020B0604020202020204" pitchFamily="34" charset="0"/>
              </a:rPr>
              <a:t>employment and housing.</a:t>
            </a:r>
          </a:p>
        </p:txBody>
      </p:sp>
      <p:sp>
        <p:nvSpPr>
          <p:cNvPr id="33795" name="Rectangle 3"/>
          <p:cNvSpPr>
            <a:spLocks noChangeArrowheads="1"/>
          </p:cNvSpPr>
          <p:nvPr/>
        </p:nvSpPr>
        <p:spPr bwMode="auto">
          <a:xfrm>
            <a:off x="468313" y="333375"/>
            <a:ext cx="82073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2800" dirty="0">
                <a:solidFill>
                  <a:schemeClr val="tx1">
                    <a:lumMod val="65000"/>
                    <a:lumOff val="35000"/>
                  </a:schemeClr>
                </a:solidFill>
                <a:latin typeface="Adobe Fan Heiti Std B" panose="020B0700000000000000" pitchFamily="34" charset="-128"/>
                <a:ea typeface="Adobe Fan Heiti Std B" panose="020B0700000000000000" pitchFamily="34" charset="-128"/>
              </a:rPr>
              <a:t>Government Policies – Protection Act</a:t>
            </a:r>
          </a:p>
        </p:txBody>
      </p:sp>
      <p:sp>
        <p:nvSpPr>
          <p:cNvPr id="2" name="Speech Bubble: Rectangle with Corners Rounded 1"/>
          <p:cNvSpPr/>
          <p:nvPr/>
        </p:nvSpPr>
        <p:spPr>
          <a:xfrm rot="1198229">
            <a:off x="2490805" y="1989063"/>
            <a:ext cx="4968552" cy="3024336"/>
          </a:xfrm>
          <a:prstGeom prst="wedgeRoundRectCallout">
            <a:avLst/>
          </a:prstGeom>
          <a:solidFill>
            <a:schemeClr val="tx1"/>
          </a:solidFill>
          <a:ln>
            <a:solidFill>
              <a:srgbClr val="E6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rgbClr val="92D050"/>
                </a:solidFill>
              </a:rPr>
              <a:t>The three things colonisers do!</a:t>
            </a:r>
          </a:p>
        </p:txBody>
      </p:sp>
      <p:sp>
        <p:nvSpPr>
          <p:cNvPr id="7" name="Speech Bubble: Rectangle with Corners Rounded 6"/>
          <p:cNvSpPr/>
          <p:nvPr/>
        </p:nvSpPr>
        <p:spPr>
          <a:xfrm rot="20871977">
            <a:off x="1793684" y="1977425"/>
            <a:ext cx="6081526" cy="3672408"/>
          </a:xfrm>
          <a:prstGeom prst="wedgeRoundRectCallout">
            <a:avLst/>
          </a:prstGeom>
          <a:solidFill>
            <a:schemeClr val="tx1"/>
          </a:solidFill>
          <a:ln>
            <a:solidFill>
              <a:srgbClr val="E6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800" dirty="0">
                <a:solidFill>
                  <a:srgbClr val="92D050"/>
                </a:solidFill>
              </a:rPr>
              <a:t>APARTHEID</a:t>
            </a:r>
            <a:r>
              <a:rPr lang="en-AU" dirty="0"/>
              <a:t> </a:t>
            </a:r>
          </a:p>
        </p:txBody>
      </p:sp>
    </p:spTree>
    <p:extLst>
      <p:ext uri="{BB962C8B-B14F-4D97-AF65-F5344CB8AC3E}">
        <p14:creationId xmlns:p14="http://schemas.microsoft.com/office/powerpoint/2010/main" val="35015756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52513"/>
            <a:ext cx="820896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468313" y="333375"/>
            <a:ext cx="82073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Protection Act – Exemption Certificate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9750" y="1052513"/>
            <a:ext cx="8135938"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000" dirty="0">
                <a:solidFill>
                  <a:schemeClr val="bg2"/>
                </a:solidFill>
                <a:latin typeface="Arial Narrow" panose="020B0606020202030204" pitchFamily="34" charset="0"/>
              </a:rPr>
              <a:t>In 1951 the Federal Government convened a Australian Council for Native Welfare composed of various responsible Ministers and their advisors.</a:t>
            </a:r>
            <a:r>
              <a:rPr lang="en-AU" altLang="en-US" dirty="0">
                <a:solidFill>
                  <a:schemeClr val="bg2"/>
                </a:solidFill>
                <a:latin typeface="Arial Narrow" panose="020B0606020202030204" pitchFamily="34" charset="0"/>
              </a:rPr>
              <a:t> </a:t>
            </a:r>
          </a:p>
          <a:p>
            <a:pPr algn="just" eaLnBrk="1" hangingPunct="1"/>
            <a:endParaRPr lang="en-AU" altLang="en-US" dirty="0">
              <a:solidFill>
                <a:schemeClr val="bg2"/>
              </a:solidFill>
              <a:latin typeface="Arial Narrow" panose="020B0606020202030204" pitchFamily="34" charset="0"/>
            </a:endParaRPr>
          </a:p>
          <a:p>
            <a:pPr algn="just" eaLnBrk="1" hangingPunct="1"/>
            <a:r>
              <a:rPr lang="en-AU" altLang="en-US" sz="2000" dirty="0">
                <a:solidFill>
                  <a:schemeClr val="bg2"/>
                </a:solidFill>
                <a:latin typeface="Arial Narrow" panose="020B0606020202030204" pitchFamily="34" charset="0"/>
              </a:rPr>
              <a:t>The policy of Assimilation was formulated as follows: </a:t>
            </a:r>
          </a:p>
          <a:p>
            <a:pPr algn="just" eaLnBrk="1" hangingPunct="1"/>
            <a:endParaRPr lang="en-AU" altLang="en-US" sz="2000" dirty="0">
              <a:solidFill>
                <a:schemeClr val="bg2"/>
              </a:solidFill>
              <a:latin typeface="Arial Narrow" panose="020B0606020202030204" pitchFamily="34" charset="0"/>
            </a:endParaRPr>
          </a:p>
          <a:p>
            <a:pPr algn="just" eaLnBrk="1" hangingPunct="1"/>
            <a:r>
              <a:rPr lang="en-AU" altLang="en-US" sz="2000" dirty="0">
                <a:solidFill>
                  <a:schemeClr val="bg2"/>
                </a:solidFill>
                <a:latin typeface="Arial Narrow" panose="020B0606020202030204" pitchFamily="34" charset="0"/>
              </a:rPr>
              <a:t>That all Aborigines “shall attain the same manner of living as other Australians, enjoying the same rights and privileges, accepting the same responsibilities, observing the same customs and being influenced by the same beliefs, hopes and loyalties as other Australians ".</a:t>
            </a:r>
            <a:r>
              <a:rPr lang="en-AU" altLang="en-US" sz="1900" dirty="0">
                <a:solidFill>
                  <a:schemeClr val="bg2"/>
                </a:solidFill>
                <a:latin typeface="Arial Narrow" panose="020B0606020202030204" pitchFamily="34" charset="0"/>
              </a:rPr>
              <a:t>  </a:t>
            </a:r>
          </a:p>
          <a:p>
            <a:pPr algn="just" eaLnBrk="1" hangingPunct="1"/>
            <a:endParaRPr lang="en-AU" altLang="en-US" sz="1900" dirty="0">
              <a:solidFill>
                <a:schemeClr val="bg2"/>
              </a:solidFill>
              <a:latin typeface="Arial Narrow" panose="020B0606020202030204" pitchFamily="34" charset="0"/>
            </a:endParaRPr>
          </a:p>
          <a:p>
            <a:pPr algn="just" eaLnBrk="1" hangingPunct="1"/>
            <a:endParaRPr lang="en-AU" altLang="en-US" sz="1900" dirty="0">
              <a:solidFill>
                <a:schemeClr val="bg2"/>
              </a:solidFill>
              <a:latin typeface="Arial Narrow" panose="020B0606020202030204" pitchFamily="34" charset="0"/>
            </a:endParaRPr>
          </a:p>
          <a:p>
            <a:pPr algn="just" eaLnBrk="1" hangingPunct="1"/>
            <a:endParaRPr lang="en-AU" altLang="en-US" sz="1900" dirty="0">
              <a:solidFill>
                <a:schemeClr val="bg1"/>
              </a:solidFill>
              <a:latin typeface="Arial Narrow" panose="020B0606020202030204" pitchFamily="34" charset="0"/>
            </a:endParaRPr>
          </a:p>
          <a:p>
            <a:pPr algn="just" eaLnBrk="1" hangingPunct="1"/>
            <a:endParaRPr lang="en-AU" altLang="en-US" sz="1900" dirty="0">
              <a:solidFill>
                <a:schemeClr val="bg1"/>
              </a:solidFill>
              <a:latin typeface="Arial Narrow" panose="020B0606020202030204" pitchFamily="34" charset="0"/>
            </a:endParaRPr>
          </a:p>
          <a:p>
            <a:pPr algn="just" eaLnBrk="1" hangingPunct="1"/>
            <a:r>
              <a:rPr lang="en-AU" altLang="en-US" sz="1200" b="1" dirty="0">
                <a:solidFill>
                  <a:schemeClr val="accent2"/>
                </a:solidFill>
              </a:rPr>
              <a:t>Race and Racism in Australia, McConnochie, Hollingsworth &amp; Pettman,1988, p 111</a:t>
            </a:r>
          </a:p>
        </p:txBody>
      </p:sp>
      <p:sp>
        <p:nvSpPr>
          <p:cNvPr id="35843" name="Rectangle 3"/>
          <p:cNvSpPr>
            <a:spLocks noChangeArrowheads="1"/>
          </p:cNvSpPr>
          <p:nvPr/>
        </p:nvSpPr>
        <p:spPr bwMode="auto">
          <a:xfrm>
            <a:off x="468313" y="333375"/>
            <a:ext cx="82073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Assimilation Act</a:t>
            </a:r>
          </a:p>
        </p:txBody>
      </p:sp>
      <p:sp>
        <p:nvSpPr>
          <p:cNvPr id="4" name="Rectangle 3"/>
          <p:cNvSpPr/>
          <p:nvPr/>
        </p:nvSpPr>
        <p:spPr>
          <a:xfrm>
            <a:off x="1655676" y="838200"/>
            <a:ext cx="5832648" cy="4146114"/>
          </a:xfrm>
          <a:custGeom>
            <a:avLst/>
            <a:gdLst>
              <a:gd name="connsiteX0" fmla="*/ 0 w 4032448"/>
              <a:gd name="connsiteY0" fmla="*/ 0 h 1800200"/>
              <a:gd name="connsiteX1" fmla="*/ 4032448 w 4032448"/>
              <a:gd name="connsiteY1" fmla="*/ 0 h 1800200"/>
              <a:gd name="connsiteX2" fmla="*/ 4032448 w 4032448"/>
              <a:gd name="connsiteY2" fmla="*/ 1800200 h 1800200"/>
              <a:gd name="connsiteX3" fmla="*/ 0 w 4032448"/>
              <a:gd name="connsiteY3" fmla="*/ 1800200 h 1800200"/>
              <a:gd name="connsiteX4" fmla="*/ 0 w 4032448"/>
              <a:gd name="connsiteY4" fmla="*/ 0 h 1800200"/>
              <a:gd name="connsiteX0" fmla="*/ 0 w 4032448"/>
              <a:gd name="connsiteY0" fmla="*/ 0 h 2575115"/>
              <a:gd name="connsiteX1" fmla="*/ 4032448 w 4032448"/>
              <a:gd name="connsiteY1" fmla="*/ 0 h 2575115"/>
              <a:gd name="connsiteX2" fmla="*/ 4032448 w 4032448"/>
              <a:gd name="connsiteY2" fmla="*/ 1800200 h 2575115"/>
              <a:gd name="connsiteX3" fmla="*/ 945397 w 4032448"/>
              <a:gd name="connsiteY3" fmla="*/ 2575115 h 2575115"/>
              <a:gd name="connsiteX4" fmla="*/ 0 w 4032448"/>
              <a:gd name="connsiteY4" fmla="*/ 0 h 2575115"/>
              <a:gd name="connsiteX0" fmla="*/ 0 w 4032448"/>
              <a:gd name="connsiteY0" fmla="*/ 852407 h 3427522"/>
              <a:gd name="connsiteX1" fmla="*/ 3629492 w 4032448"/>
              <a:gd name="connsiteY1" fmla="*/ 0 h 3427522"/>
              <a:gd name="connsiteX2" fmla="*/ 4032448 w 4032448"/>
              <a:gd name="connsiteY2" fmla="*/ 2652607 h 3427522"/>
              <a:gd name="connsiteX3" fmla="*/ 945397 w 4032448"/>
              <a:gd name="connsiteY3" fmla="*/ 3427522 h 3427522"/>
              <a:gd name="connsiteX4" fmla="*/ 0 w 4032448"/>
              <a:gd name="connsiteY4" fmla="*/ 852407 h 342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448" h="3427522">
                <a:moveTo>
                  <a:pt x="0" y="852407"/>
                </a:moveTo>
                <a:lnTo>
                  <a:pt x="3629492" y="0"/>
                </a:lnTo>
                <a:lnTo>
                  <a:pt x="4032448" y="2652607"/>
                </a:lnTo>
                <a:lnTo>
                  <a:pt x="945397" y="3427522"/>
                </a:lnTo>
                <a:lnTo>
                  <a:pt x="0" y="852407"/>
                </a:lnTo>
                <a:close/>
              </a:path>
            </a:pathLst>
          </a:custGeom>
          <a:solidFill>
            <a:schemeClr val="tx2"/>
          </a:solidFill>
          <a:ln>
            <a:solidFill>
              <a:srgbClr val="FAB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rgbClr val="92D050"/>
                </a:solidFill>
              </a:rPr>
              <a:t>Let them die out –</a:t>
            </a:r>
          </a:p>
          <a:p>
            <a:pPr algn="ctr"/>
            <a:r>
              <a:rPr lang="en-AU" sz="3200" dirty="0">
                <a:solidFill>
                  <a:srgbClr val="92D050"/>
                </a:solidFill>
              </a:rPr>
              <a:t> breed the  </a:t>
            </a:r>
          </a:p>
          <a:p>
            <a:pPr algn="ctr"/>
            <a:r>
              <a:rPr lang="en-AU" sz="3200" dirty="0">
                <a:solidFill>
                  <a:srgbClr val="92D050"/>
                </a:solidFill>
              </a:rPr>
              <a:t>the black out </a:t>
            </a:r>
          </a:p>
          <a:p>
            <a:pPr algn="ctr"/>
            <a:r>
              <a:rPr lang="en-AU" sz="3200" dirty="0">
                <a:solidFill>
                  <a:srgbClr val="92D050"/>
                </a:solidFill>
              </a:rPr>
              <a:t>of them!</a:t>
            </a:r>
          </a:p>
        </p:txBody>
      </p:sp>
    </p:spTree>
    <p:extLst>
      <p:ext uri="{BB962C8B-B14F-4D97-AF65-F5344CB8AC3E}">
        <p14:creationId xmlns:p14="http://schemas.microsoft.com/office/powerpoint/2010/main" val="117506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7" y="508838"/>
            <a:ext cx="3913467"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80060" y="1289274"/>
            <a:ext cx="2891790" cy="4371974"/>
          </a:xfrm>
        </p:spPr>
        <p:txBody>
          <a:bodyPr vert="horz" lIns="91440" tIns="45720" rIns="91440" bIns="45720" rtlCol="0">
            <a:normAutofit/>
          </a:bodyPr>
          <a:lstStyle/>
          <a:p>
            <a:r>
              <a:rPr lang="en-US" altLang="en-US" sz="3100" dirty="0">
                <a:solidFill>
                  <a:srgbClr val="FFC000"/>
                </a:solidFill>
              </a:rPr>
              <a:t>Truth Telling</a:t>
            </a:r>
            <a:br>
              <a:rPr lang="en-US" altLang="en-US" sz="3100" dirty="0">
                <a:solidFill>
                  <a:srgbClr val="FFC000"/>
                </a:solidFill>
              </a:rPr>
            </a:br>
            <a:r>
              <a:rPr lang="en-US" altLang="en-US" sz="3100" dirty="0">
                <a:solidFill>
                  <a:srgbClr val="FFC000"/>
                </a:solidFill>
              </a:rPr>
              <a:t>Beyond Fear, Denial, Guilt or Blame</a:t>
            </a:r>
            <a:br>
              <a:rPr lang="en-US" altLang="en-US" sz="3100" dirty="0"/>
            </a:br>
            <a:endParaRPr lang="en-US" altLang="en-US" sz="3100" dirty="0"/>
          </a:p>
        </p:txBody>
      </p:sp>
      <p:sp>
        <p:nvSpPr>
          <p:cNvPr id="3" name="Content Placeholder 2">
            <a:extLst>
              <a:ext uri="{FF2B5EF4-FFF2-40B4-BE49-F238E27FC236}">
                <a16:creationId xmlns:a16="http://schemas.microsoft.com/office/drawing/2014/main" id="{FC4888CA-0BD5-47B0-8708-132477F82AB6}"/>
              </a:ext>
            </a:extLst>
          </p:cNvPr>
          <p:cNvSpPr>
            <a:spLocks noGrp="1"/>
          </p:cNvSpPr>
          <p:nvPr>
            <p:ph idx="1"/>
          </p:nvPr>
        </p:nvSpPr>
        <p:spPr>
          <a:xfrm>
            <a:off x="4343013" y="508838"/>
            <a:ext cx="4528052" cy="2120272"/>
          </a:xfrm>
        </p:spPr>
        <p:txBody>
          <a:bodyPr anchor="ctr">
            <a:normAutofit/>
          </a:bodyPr>
          <a:lstStyle/>
          <a:p>
            <a:pPr marL="0" indent="0">
              <a:buNone/>
            </a:pPr>
            <a:r>
              <a:rPr lang="en-US" altLang="en-US" sz="2800" dirty="0">
                <a:solidFill>
                  <a:schemeClr val="bg2"/>
                </a:solidFill>
                <a:latin typeface="Arial Narrow" panose="020B0606020202030204" pitchFamily="34" charset="0"/>
              </a:rPr>
              <a:t>We will never achieve any form of Reconciliation until it is preceded by the absolute truth of our shared history.</a:t>
            </a:r>
          </a:p>
          <a:p>
            <a:endParaRPr lang="en-AU" sz="1600" dirty="0">
              <a:solidFill>
                <a:schemeClr val="tx2"/>
              </a:solidFill>
            </a:endParaRPr>
          </a:p>
        </p:txBody>
      </p:sp>
      <p:sp>
        <p:nvSpPr>
          <p:cNvPr id="17" name="TextBox 16">
            <a:extLst>
              <a:ext uri="{FF2B5EF4-FFF2-40B4-BE49-F238E27FC236}">
                <a16:creationId xmlns:a16="http://schemas.microsoft.com/office/drawing/2014/main" id="{96095452-2817-45B9-8F95-E244C67FE6F0}"/>
              </a:ext>
            </a:extLst>
          </p:cNvPr>
          <p:cNvSpPr txBox="1"/>
          <p:nvPr/>
        </p:nvSpPr>
        <p:spPr>
          <a:xfrm>
            <a:off x="4292031" y="2644334"/>
            <a:ext cx="4579034" cy="1578894"/>
          </a:xfrm>
          <a:prstGeom prst="rect">
            <a:avLst/>
          </a:prstGeom>
          <a:noFill/>
        </p:spPr>
        <p:txBody>
          <a:bodyPr wrap="square">
            <a:spAutoFit/>
          </a:bodyPr>
          <a:lstStyle/>
          <a:p>
            <a:pPr>
              <a:spcBef>
                <a:spcPct val="20000"/>
              </a:spcBef>
            </a:pPr>
            <a:r>
              <a:rPr lang="en-AU" sz="2800" dirty="0">
                <a:solidFill>
                  <a:schemeClr val="bg2"/>
                </a:solidFill>
                <a:latin typeface="Arial Narrow" panose="020B0606020202030204" pitchFamily="34" charset="0"/>
              </a:rPr>
              <a:t>Reconciliation is bringing again into unity, harmony, or agreement what has been alienated. </a:t>
            </a:r>
          </a:p>
          <a:p>
            <a:pPr>
              <a:spcBef>
                <a:spcPct val="20000"/>
              </a:spcBef>
            </a:pPr>
            <a:r>
              <a:rPr lang="en-AU" sz="1050" dirty="0">
                <a:solidFill>
                  <a:srgbClr val="00B0F0"/>
                </a:solidFill>
                <a:latin typeface="Arial Narrow" panose="020B0606020202030204" pitchFamily="34" charset="0"/>
              </a:rPr>
              <a:t>https://www.biblegateway.com/resources/encyclopedia-of-the-bible/Reconciliation</a:t>
            </a:r>
          </a:p>
        </p:txBody>
      </p:sp>
      <p:sp>
        <p:nvSpPr>
          <p:cNvPr id="18" name="TextBox 17">
            <a:extLst>
              <a:ext uri="{FF2B5EF4-FFF2-40B4-BE49-F238E27FC236}">
                <a16:creationId xmlns:a16="http://schemas.microsoft.com/office/drawing/2014/main" id="{8E728708-5F56-405E-9EA6-06E8456C3E02}"/>
              </a:ext>
            </a:extLst>
          </p:cNvPr>
          <p:cNvSpPr txBox="1"/>
          <p:nvPr/>
        </p:nvSpPr>
        <p:spPr>
          <a:xfrm>
            <a:off x="4292031" y="4603250"/>
            <a:ext cx="4579034" cy="1815882"/>
          </a:xfrm>
          <a:prstGeom prst="rect">
            <a:avLst/>
          </a:prstGeom>
          <a:noFill/>
        </p:spPr>
        <p:txBody>
          <a:bodyPr wrap="square">
            <a:spAutoFit/>
          </a:bodyPr>
          <a:lstStyle/>
          <a:p>
            <a:pPr>
              <a:spcBef>
                <a:spcPct val="20000"/>
              </a:spcBef>
            </a:pPr>
            <a:r>
              <a:rPr lang="en-AU" sz="2800" dirty="0">
                <a:solidFill>
                  <a:srgbClr val="92D050"/>
                </a:solidFill>
                <a:latin typeface="Arial Narrow" panose="020B0606020202030204" pitchFamily="34" charset="0"/>
              </a:rPr>
              <a:t>Key Questions</a:t>
            </a:r>
            <a:r>
              <a:rPr lang="en-AU" sz="2800" dirty="0">
                <a:solidFill>
                  <a:schemeClr val="bg2"/>
                </a:solidFill>
                <a:latin typeface="Arial Narrow" panose="020B0606020202030204" pitchFamily="34" charset="0"/>
              </a:rPr>
              <a:t>: What needs to be brought again into unity, harmony, or agreement and what has been alienated? </a:t>
            </a:r>
          </a:p>
        </p:txBody>
      </p:sp>
    </p:spTree>
    <p:extLst>
      <p:ext uri="{BB962C8B-B14F-4D97-AF65-F5344CB8AC3E}">
        <p14:creationId xmlns:p14="http://schemas.microsoft.com/office/powerpoint/2010/main" val="5875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68313" y="333375"/>
            <a:ext cx="820737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Post Master-General Department, Western Australia</a:t>
            </a:r>
          </a:p>
        </p:txBody>
      </p:sp>
      <p:sp>
        <p:nvSpPr>
          <p:cNvPr id="36867" name="Rectangle 3"/>
          <p:cNvSpPr>
            <a:spLocks noChangeArrowheads="1"/>
          </p:cNvSpPr>
          <p:nvPr/>
        </p:nvSpPr>
        <p:spPr bwMode="auto">
          <a:xfrm>
            <a:off x="0" y="66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6868" name="Text Box 4"/>
          <p:cNvSpPr txBox="1">
            <a:spLocks noChangeArrowheads="1"/>
          </p:cNvSpPr>
          <p:nvPr/>
        </p:nvSpPr>
        <p:spPr bwMode="auto">
          <a:xfrm>
            <a:off x="468313" y="1196975"/>
            <a:ext cx="3382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000" dirty="0"/>
          </a:p>
        </p:txBody>
      </p:sp>
      <p:grpSp>
        <p:nvGrpSpPr>
          <p:cNvPr id="36869" name="Group 5"/>
          <p:cNvGrpSpPr>
            <a:grpSpLocks noChangeAspect="1"/>
          </p:cNvGrpSpPr>
          <p:nvPr/>
        </p:nvGrpSpPr>
        <p:grpSpPr bwMode="auto">
          <a:xfrm rot="-5400000">
            <a:off x="1871662" y="-674687"/>
            <a:ext cx="5400675" cy="9144000"/>
            <a:chOff x="769" y="346"/>
            <a:chExt cx="1295" cy="2177"/>
          </a:xfrm>
        </p:grpSpPr>
        <p:sp>
          <p:nvSpPr>
            <p:cNvPr id="36870" name="AutoShape 6"/>
            <p:cNvSpPr>
              <a:spLocks noChangeAspect="1" noChangeArrowheads="1" noTextEdit="1"/>
            </p:cNvSpPr>
            <p:nvPr/>
          </p:nvSpPr>
          <p:spPr bwMode="auto">
            <a:xfrm>
              <a:off x="769" y="346"/>
              <a:ext cx="1295"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pic>
          <p:nvPicPr>
            <p:cNvPr id="368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 y="346"/>
              <a:ext cx="1295"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MaRuk6pGOc"/>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433388" y="1268760"/>
            <a:ext cx="8170862" cy="4536728"/>
          </a:xfrm>
        </p:spPr>
      </p:pic>
      <p:sp>
        <p:nvSpPr>
          <p:cNvPr id="36867" name="Rectangle 6"/>
          <p:cNvSpPr>
            <a:spLocks noChangeArrowheads="1"/>
          </p:cNvSpPr>
          <p:nvPr/>
        </p:nvSpPr>
        <p:spPr bwMode="auto">
          <a:xfrm>
            <a:off x="411163" y="6165850"/>
            <a:ext cx="7921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1200" b="1" dirty="0">
                <a:solidFill>
                  <a:schemeClr val="accent2"/>
                </a:solidFill>
              </a:rPr>
              <a:t>Source: You Tubehttps://www.youtube.com/watch?v=pMaRuk6pGOc</a:t>
            </a:r>
          </a:p>
        </p:txBody>
      </p:sp>
      <p:sp>
        <p:nvSpPr>
          <p:cNvPr id="36868" name="Rectangle 2"/>
          <p:cNvSpPr>
            <a:spLocks noChangeArrowheads="1"/>
          </p:cNvSpPr>
          <p:nvPr/>
        </p:nvSpPr>
        <p:spPr bwMode="auto">
          <a:xfrm>
            <a:off x="468313" y="188641"/>
            <a:ext cx="8207375"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Lang Hancock's solution to the 'Aboriginal problem' (1984)</a:t>
            </a:r>
          </a:p>
        </p:txBody>
      </p:sp>
    </p:spTree>
    <p:extLst>
      <p:ext uri="{BB962C8B-B14F-4D97-AF65-F5344CB8AC3E}">
        <p14:creationId xmlns:p14="http://schemas.microsoft.com/office/powerpoint/2010/main" val="3989530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CCC2-2A2E-40DF-82A2-E2FB8AEFF2E4}"/>
              </a:ext>
            </a:extLst>
          </p:cNvPr>
          <p:cNvSpPr>
            <a:spLocks noGrp="1"/>
          </p:cNvSpPr>
          <p:nvPr>
            <p:ph type="title"/>
          </p:nvPr>
        </p:nvSpPr>
        <p:spPr/>
        <p:txBody>
          <a:bodyPr/>
          <a:lstStyle/>
          <a:p>
            <a:endParaRPr lang="en-AU" dirty="0"/>
          </a:p>
        </p:txBody>
      </p:sp>
      <p:pic>
        <p:nvPicPr>
          <p:cNvPr id="4" name="Lang Hancock's solution to the 'Aboriginal problem' (1984)">
            <a:hlinkClick r:id="" action="ppaction://media"/>
            <a:extLst>
              <a:ext uri="{FF2B5EF4-FFF2-40B4-BE49-F238E27FC236}">
                <a16:creationId xmlns:a16="http://schemas.microsoft.com/office/drawing/2014/main" id="{B9C77B14-2C76-413F-8FBC-5D272CE1E1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59" y="0"/>
            <a:ext cx="9182111" cy="6887187"/>
          </a:xfrm>
        </p:spPr>
      </p:pic>
    </p:spTree>
    <p:extLst>
      <p:ext uri="{BB962C8B-B14F-4D97-AF65-F5344CB8AC3E}">
        <p14:creationId xmlns:p14="http://schemas.microsoft.com/office/powerpoint/2010/main" val="47500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560387"/>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1967 Referendum</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050"/>
            <a:ext cx="705643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ChangeArrowheads="1"/>
          </p:cNvSpPr>
          <p:nvPr/>
        </p:nvSpPr>
        <p:spPr bwMode="auto">
          <a:xfrm>
            <a:off x="684213" y="2205038"/>
            <a:ext cx="83883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200" dirty="0">
                <a:solidFill>
                  <a:schemeClr val="bg2"/>
                </a:solidFill>
                <a:latin typeface="Arial Narrow" panose="020B0606020202030204" pitchFamily="34" charset="0"/>
              </a:rPr>
              <a:t>Reconciliation</a:t>
            </a:r>
          </a:p>
        </p:txBody>
      </p:sp>
      <p:sp>
        <p:nvSpPr>
          <p:cNvPr id="516099" name="Rectangle 3"/>
          <p:cNvSpPr>
            <a:spLocks noChangeArrowheads="1"/>
          </p:cNvSpPr>
          <p:nvPr/>
        </p:nvSpPr>
        <p:spPr bwMode="auto">
          <a:xfrm>
            <a:off x="684213" y="2781300"/>
            <a:ext cx="845978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200" dirty="0">
                <a:solidFill>
                  <a:schemeClr val="bg2"/>
                </a:solidFill>
                <a:latin typeface="Arial Narrow" panose="020B0606020202030204" pitchFamily="34" charset="0"/>
              </a:rPr>
              <a:t>Sorry</a:t>
            </a:r>
          </a:p>
        </p:txBody>
      </p:sp>
      <p:sp>
        <p:nvSpPr>
          <p:cNvPr id="40964" name="Rectangle 4"/>
          <p:cNvSpPr>
            <a:spLocks noGrp="1" noChangeArrowheads="1"/>
          </p:cNvSpPr>
          <p:nvPr>
            <p:ph type="title"/>
          </p:nvPr>
        </p:nvSpPr>
        <p:spPr>
          <a:xfrm>
            <a:off x="395288" y="333375"/>
            <a:ext cx="8497887" cy="574675"/>
          </a:xfrm>
          <a:noFill/>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Beyond 1967</a:t>
            </a:r>
            <a:endParaRPr lang="en-US"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endParaRPr>
          </a:p>
        </p:txBody>
      </p:sp>
      <p:sp>
        <p:nvSpPr>
          <p:cNvPr id="516101" name="Rectangle 5"/>
          <p:cNvSpPr>
            <a:spLocks noChangeArrowheads="1"/>
          </p:cNvSpPr>
          <p:nvPr/>
        </p:nvSpPr>
        <p:spPr bwMode="auto">
          <a:xfrm>
            <a:off x="684213" y="1628775"/>
            <a:ext cx="845978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200" dirty="0">
                <a:solidFill>
                  <a:schemeClr val="bg2"/>
                </a:solidFill>
                <a:latin typeface="Arial Narrow" panose="020B0606020202030204" pitchFamily="34" charset="0"/>
              </a:rPr>
              <a:t>Mabo, Native Title 1 then Native Title 2</a:t>
            </a:r>
          </a:p>
        </p:txBody>
      </p:sp>
      <p:sp>
        <p:nvSpPr>
          <p:cNvPr id="516102" name="Rectangle 6"/>
          <p:cNvSpPr>
            <a:spLocks noChangeArrowheads="1"/>
          </p:cNvSpPr>
          <p:nvPr/>
        </p:nvSpPr>
        <p:spPr bwMode="auto">
          <a:xfrm>
            <a:off x="684213" y="1125538"/>
            <a:ext cx="84597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200" dirty="0">
                <a:solidFill>
                  <a:schemeClr val="bg2"/>
                </a:solidFill>
                <a:latin typeface="Arial Narrow" panose="020B0606020202030204" pitchFamily="34" charset="0"/>
              </a:rPr>
              <a:t>Self Determination and Self Management </a:t>
            </a:r>
          </a:p>
        </p:txBody>
      </p:sp>
      <p:sp>
        <p:nvSpPr>
          <p:cNvPr id="516103" name="Rectangle 7"/>
          <p:cNvSpPr>
            <a:spLocks noChangeArrowheads="1"/>
          </p:cNvSpPr>
          <p:nvPr/>
        </p:nvSpPr>
        <p:spPr bwMode="auto">
          <a:xfrm>
            <a:off x="684213" y="3357563"/>
            <a:ext cx="84597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200" dirty="0">
                <a:solidFill>
                  <a:schemeClr val="bg2"/>
                </a:solidFill>
                <a:latin typeface="Arial Narrow" panose="020B0606020202030204" pitchFamily="34" charset="0"/>
              </a:rPr>
              <a:t>Closing the Gap?</a:t>
            </a:r>
          </a:p>
        </p:txBody>
      </p:sp>
      <p:sp>
        <p:nvSpPr>
          <p:cNvPr id="516104" name="Rectangle 8"/>
          <p:cNvSpPr>
            <a:spLocks noChangeArrowheads="1"/>
          </p:cNvSpPr>
          <p:nvPr/>
        </p:nvSpPr>
        <p:spPr bwMode="auto">
          <a:xfrm>
            <a:off x="684213" y="3933825"/>
            <a:ext cx="76692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200" dirty="0">
                <a:solidFill>
                  <a:schemeClr val="bg2"/>
                </a:solidFill>
                <a:latin typeface="Arial Narrow" panose="020B0606020202030204" pitchFamily="34" charset="0"/>
              </a:rPr>
              <a:t>Constitutional Recognition?</a:t>
            </a:r>
            <a:r>
              <a:rPr lang="en-AU" altLang="en-US" sz="2200" b="1" dirty="0">
                <a:solidFill>
                  <a:schemeClr val="bg2"/>
                </a:solidFill>
                <a:latin typeface="Arial Narrow" panose="020B0606020202030204" pitchFamily="34" charset="0"/>
              </a:rPr>
              <a:t> </a:t>
            </a:r>
          </a:p>
        </p:txBody>
      </p:sp>
      <p:sp>
        <p:nvSpPr>
          <p:cNvPr id="516105" name="Rectangle 9"/>
          <p:cNvSpPr>
            <a:spLocks noChangeArrowheads="1"/>
          </p:cNvSpPr>
          <p:nvPr/>
        </p:nvSpPr>
        <p:spPr bwMode="auto">
          <a:xfrm>
            <a:off x="684213" y="4510088"/>
            <a:ext cx="76692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200" dirty="0">
                <a:solidFill>
                  <a:schemeClr val="bg2"/>
                </a:solidFill>
                <a:latin typeface="Arial Narrow" panose="020B0606020202030204" pitchFamily="34" charset="0"/>
              </a:rPr>
              <a:t>United Nations Declaration on the Rights of Indigenous Peoples</a:t>
            </a:r>
            <a:r>
              <a:rPr lang="en-AU" altLang="en-US" sz="2200" dirty="0">
                <a:solidFill>
                  <a:schemeClr val="bg2"/>
                </a:solidFill>
                <a:latin typeface="Arial Narrow" panose="020B0606020202030204" pitchFamily="34" charset="0"/>
              </a:rPr>
              <a:t>? </a:t>
            </a:r>
          </a:p>
        </p:txBody>
      </p:sp>
      <p:sp>
        <p:nvSpPr>
          <p:cNvPr id="10" name="Rectangle 9">
            <a:extLst>
              <a:ext uri="{FF2B5EF4-FFF2-40B4-BE49-F238E27FC236}">
                <a16:creationId xmlns:a16="http://schemas.microsoft.com/office/drawing/2014/main" id="{D287B411-5ECA-47C8-92AC-C418B71882D0}"/>
              </a:ext>
            </a:extLst>
          </p:cNvPr>
          <p:cNvSpPr>
            <a:spLocks noChangeArrowheads="1"/>
          </p:cNvSpPr>
          <p:nvPr/>
        </p:nvSpPr>
        <p:spPr bwMode="auto">
          <a:xfrm>
            <a:off x="684213" y="5086351"/>
            <a:ext cx="76692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200" dirty="0">
                <a:solidFill>
                  <a:schemeClr val="bg2"/>
                </a:solidFill>
                <a:latin typeface="Arial Narrow" panose="020B0606020202030204" pitchFamily="34" charset="0"/>
              </a:rPr>
              <a:t>Uluru Statement form the Heart. Voice to Parliament</a:t>
            </a:r>
            <a:r>
              <a:rPr lang="en-AU" altLang="en-US" sz="2200" dirty="0">
                <a:solidFill>
                  <a:schemeClr val="bg2"/>
                </a:solidFill>
                <a:latin typeface="Arial Narrow" panose="020B0606020202030204" pitchFamily="34" charset="0"/>
              </a:rPr>
              <a:t>? </a:t>
            </a:r>
          </a:p>
        </p:txBody>
      </p:sp>
      <p:sp>
        <p:nvSpPr>
          <p:cNvPr id="11" name="Rectangle 10">
            <a:extLst>
              <a:ext uri="{FF2B5EF4-FFF2-40B4-BE49-F238E27FC236}">
                <a16:creationId xmlns:a16="http://schemas.microsoft.com/office/drawing/2014/main" id="{39D515F9-84D9-4552-ACE7-8B129D544C8C}"/>
              </a:ext>
            </a:extLst>
          </p:cNvPr>
          <p:cNvSpPr>
            <a:spLocks noChangeArrowheads="1"/>
          </p:cNvSpPr>
          <p:nvPr/>
        </p:nvSpPr>
        <p:spPr bwMode="auto">
          <a:xfrm>
            <a:off x="684213" y="5684056"/>
            <a:ext cx="76692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200" dirty="0">
                <a:solidFill>
                  <a:schemeClr val="bg2"/>
                </a:solidFill>
                <a:latin typeface="Arial Narrow" panose="020B0606020202030204" pitchFamily="34" charset="0"/>
              </a:rPr>
              <a:t>Black Lives Matter</a:t>
            </a:r>
            <a:r>
              <a:rPr lang="en-AU" altLang="en-US" sz="2200" dirty="0">
                <a:solidFill>
                  <a:schemeClr val="bg2"/>
                </a:solidFill>
                <a:latin typeface="Arial Narrow" panose="020B0606020202030204" pitchFamily="34" charset="0"/>
              </a:rPr>
              <a:t>? </a:t>
            </a:r>
          </a:p>
        </p:txBody>
      </p:sp>
    </p:spTree>
    <p:extLst>
      <p:ext uri="{BB962C8B-B14F-4D97-AF65-F5344CB8AC3E}">
        <p14:creationId xmlns:p14="http://schemas.microsoft.com/office/powerpoint/2010/main" val="1077841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6102"/>
                                        </p:tgtEl>
                                        <p:attrNameLst>
                                          <p:attrName>style.visibility</p:attrName>
                                        </p:attrNameLst>
                                      </p:cBhvr>
                                      <p:to>
                                        <p:strVal val="visible"/>
                                      </p:to>
                                    </p:set>
                                    <p:animEffect transition="in" filter="box(in)">
                                      <p:cBhvr>
                                        <p:cTn id="7" dur="500"/>
                                        <p:tgtEl>
                                          <p:spTgt spid="516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6101"/>
                                        </p:tgtEl>
                                        <p:attrNameLst>
                                          <p:attrName>style.visibility</p:attrName>
                                        </p:attrNameLst>
                                      </p:cBhvr>
                                      <p:to>
                                        <p:strVal val="visible"/>
                                      </p:to>
                                    </p:set>
                                    <p:animEffect transition="in" filter="box(in)">
                                      <p:cBhvr>
                                        <p:cTn id="12" dur="500"/>
                                        <p:tgtEl>
                                          <p:spTgt spid="5161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6098"/>
                                        </p:tgtEl>
                                        <p:attrNameLst>
                                          <p:attrName>style.visibility</p:attrName>
                                        </p:attrNameLst>
                                      </p:cBhvr>
                                      <p:to>
                                        <p:strVal val="visible"/>
                                      </p:to>
                                    </p:set>
                                    <p:animEffect transition="in" filter="box(in)">
                                      <p:cBhvr>
                                        <p:cTn id="17" dur="500"/>
                                        <p:tgtEl>
                                          <p:spTgt spid="5160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6099"/>
                                        </p:tgtEl>
                                        <p:attrNameLst>
                                          <p:attrName>style.visibility</p:attrName>
                                        </p:attrNameLst>
                                      </p:cBhvr>
                                      <p:to>
                                        <p:strVal val="visible"/>
                                      </p:to>
                                    </p:set>
                                    <p:animEffect transition="in" filter="box(in)">
                                      <p:cBhvr>
                                        <p:cTn id="22" dur="500"/>
                                        <p:tgtEl>
                                          <p:spTgt spid="5160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6103"/>
                                        </p:tgtEl>
                                        <p:attrNameLst>
                                          <p:attrName>style.visibility</p:attrName>
                                        </p:attrNameLst>
                                      </p:cBhvr>
                                      <p:to>
                                        <p:strVal val="visible"/>
                                      </p:to>
                                    </p:set>
                                    <p:animEffect transition="in" filter="box(in)">
                                      <p:cBhvr>
                                        <p:cTn id="27" dur="500"/>
                                        <p:tgtEl>
                                          <p:spTgt spid="5161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16104"/>
                                        </p:tgtEl>
                                        <p:attrNameLst>
                                          <p:attrName>style.visibility</p:attrName>
                                        </p:attrNameLst>
                                      </p:cBhvr>
                                      <p:to>
                                        <p:strVal val="visible"/>
                                      </p:to>
                                    </p:set>
                                    <p:animEffect transition="in" filter="box(in)">
                                      <p:cBhvr>
                                        <p:cTn id="32" dur="500"/>
                                        <p:tgtEl>
                                          <p:spTgt spid="5161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16105"/>
                                        </p:tgtEl>
                                        <p:attrNameLst>
                                          <p:attrName>style.visibility</p:attrName>
                                        </p:attrNameLst>
                                      </p:cBhvr>
                                      <p:to>
                                        <p:strVal val="visible"/>
                                      </p:to>
                                    </p:set>
                                    <p:animEffect transition="in" filter="box(in)">
                                      <p:cBhvr>
                                        <p:cTn id="37" dur="500"/>
                                        <p:tgtEl>
                                          <p:spTgt spid="51610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8" grpId="0"/>
      <p:bldP spid="516099" grpId="0"/>
      <p:bldP spid="516101" grpId="0"/>
      <p:bldP spid="516102" grpId="0"/>
      <p:bldP spid="516103" grpId="0"/>
      <p:bldP spid="516104" grpId="0"/>
      <p:bldP spid="516105"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528395"/>
            <a:ext cx="2045646" cy="3188638"/>
          </a:xfrm>
        </p:spPr>
        <p:txBody>
          <a:bodyPr anchor="ctr">
            <a:normAutofit/>
          </a:bodyPr>
          <a:lstStyle/>
          <a:p>
            <a:pPr eaLnBrk="1" hangingPunct="1">
              <a:lnSpc>
                <a:spcPct val="114000"/>
              </a:lnSpc>
            </a:pPr>
            <a:r>
              <a:rPr lang="en-AU" altLang="en-US" sz="2800" dirty="0">
                <a:solidFill>
                  <a:schemeClr val="tx1">
                    <a:lumMod val="65000"/>
                    <a:lumOff val="35000"/>
                  </a:schemeClr>
                </a:solidFill>
                <a:latin typeface="Adobe Fan Heiti Std B" panose="020B0700000000000000" pitchFamily="34" charset="-128"/>
                <a:ea typeface="Adobe Fan Heiti Std B" panose="020B0700000000000000" pitchFamily="34" charset="-128"/>
              </a:rPr>
              <a:t>Genocide</a:t>
            </a:r>
            <a:endParaRPr lang="en-AU"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pic>
        <p:nvPicPr>
          <p:cNvPr id="4" name="Picture 2" descr="Black Face Blogging - Home Page">
            <a:extLst>
              <a:ext uri="{FF2B5EF4-FFF2-40B4-BE49-F238E27FC236}">
                <a16:creationId xmlns:a16="http://schemas.microsoft.com/office/drawing/2014/main" id="{1B76F202-1488-4EF8-8B76-2805A2F9F6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059832" y="188640"/>
            <a:ext cx="5646046" cy="60335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267AE8-CB4F-4F66-993F-B53CF08BEAE8}"/>
              </a:ext>
            </a:extLst>
          </p:cNvPr>
          <p:cNvSpPr txBox="1"/>
          <p:nvPr/>
        </p:nvSpPr>
        <p:spPr>
          <a:xfrm>
            <a:off x="252663" y="6554596"/>
            <a:ext cx="8443104" cy="276999"/>
          </a:xfrm>
          <a:prstGeom prst="rect">
            <a:avLst/>
          </a:prstGeom>
          <a:noFill/>
        </p:spPr>
        <p:txBody>
          <a:bodyPr wrap="square">
            <a:spAutoFit/>
          </a:bodyPr>
          <a:lstStyle/>
          <a:p>
            <a:r>
              <a:rPr lang="en-AU" sz="1200" dirty="0">
                <a:solidFill>
                  <a:srgbClr val="311DC9"/>
                </a:solidFill>
              </a:rPr>
              <a:t>https://www.google.com/url</a:t>
            </a:r>
          </a:p>
        </p:txBody>
      </p:sp>
    </p:spTree>
    <p:extLst>
      <p:ext uri="{BB962C8B-B14F-4D97-AF65-F5344CB8AC3E}">
        <p14:creationId xmlns:p14="http://schemas.microsoft.com/office/powerpoint/2010/main" val="1241414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6"/>
          <p:cNvSpPr>
            <a:spLocks noChangeArrowheads="1"/>
          </p:cNvSpPr>
          <p:nvPr/>
        </p:nvSpPr>
        <p:spPr bwMode="auto">
          <a:xfrm>
            <a:off x="411163" y="6165850"/>
            <a:ext cx="8409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FontTx/>
              <a:buNone/>
            </a:pPr>
            <a:r>
              <a:rPr lang="en-AU" altLang="en-US" sz="1200" b="1" dirty="0" err="1">
                <a:solidFill>
                  <a:schemeClr val="accent2"/>
                </a:solidFill>
              </a:rPr>
              <a:t>Source:https</a:t>
            </a:r>
            <a:r>
              <a:rPr lang="en-AU" altLang="en-US" sz="1200" b="1" dirty="0">
                <a:solidFill>
                  <a:schemeClr val="accent2"/>
                </a:solidFill>
              </a:rPr>
              <a:t>://www.google.com/url?sa=i&amp;url=https%3A%2F%2Fquadrant.org.au%2Fmagazine%2F2020%2F10%2Fthe-shoddy-research-behind-the-massacre-maps</a:t>
            </a:r>
          </a:p>
        </p:txBody>
      </p:sp>
      <p:sp>
        <p:nvSpPr>
          <p:cNvPr id="36868" name="Rectangle 2"/>
          <p:cNvSpPr>
            <a:spLocks noChangeArrowheads="1"/>
          </p:cNvSpPr>
          <p:nvPr/>
        </p:nvSpPr>
        <p:spPr bwMode="auto">
          <a:xfrm>
            <a:off x="468313" y="188641"/>
            <a:ext cx="8207375" cy="7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Aboriginal massacres</a:t>
            </a:r>
          </a:p>
        </p:txBody>
      </p:sp>
      <p:pic>
        <p:nvPicPr>
          <p:cNvPr id="1026" name="Picture 2" descr="The Shoddy Research Behind the Massacre Maps – Quadrant Online">
            <a:extLst>
              <a:ext uri="{FF2B5EF4-FFF2-40B4-BE49-F238E27FC236}">
                <a16:creationId xmlns:a16="http://schemas.microsoft.com/office/drawing/2014/main" id="{BA1D71EE-82B0-48C5-8BC1-53FA5AC18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980728"/>
            <a:ext cx="8064127"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924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sz="quarter"/>
          </p:nvPr>
        </p:nvSpPr>
        <p:spPr>
          <a:xfrm>
            <a:off x="323850" y="188913"/>
            <a:ext cx="8999538" cy="508000"/>
          </a:xfrm>
        </p:spPr>
        <p:txBody>
          <a:bodyPr/>
          <a:lstStyle/>
          <a:p>
            <a:pPr algn="l" eaLnBrk="1" hangingPunct="1"/>
            <a:r>
              <a:rPr lang="en-US"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Cultural Heritage - Diversity and Inclusion</a:t>
            </a:r>
            <a:endPar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endParaRPr>
          </a:p>
        </p:txBody>
      </p:sp>
      <p:pic>
        <p:nvPicPr>
          <p:cNvPr id="535555" name="Picture 3" descr="APEC Pyramidsgiz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11188" y="1622425"/>
            <a:ext cx="3816350" cy="2238375"/>
          </a:xfrm>
          <a:noFill/>
          <a:ln>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5556" name="il_fi" descr="stoneheng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1188" y="3938588"/>
            <a:ext cx="3816350" cy="2659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5557" name="Picture 5" descr="APECgreat-wall"/>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3438" y="3933825"/>
            <a:ext cx="4032250" cy="2663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5558" name="Rectangle 6"/>
          <p:cNvSpPr>
            <a:spLocks noChangeArrowheads="1"/>
          </p:cNvSpPr>
          <p:nvPr/>
        </p:nvSpPr>
        <p:spPr bwMode="auto">
          <a:xfrm>
            <a:off x="468313" y="765175"/>
            <a:ext cx="84248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dirty="0">
                <a:solidFill>
                  <a:schemeClr val="bg2"/>
                </a:solidFill>
                <a:latin typeface="Adobe Fan Heiti Std B" panose="020B0700000000000000" pitchFamily="34" charset="-128"/>
                <a:ea typeface="Adobe Fan Heiti Std B" panose="020B0700000000000000" pitchFamily="34" charset="-128"/>
              </a:rPr>
              <a:t>In Australia we easily identify, understand and appreciate the significance and value of the following…,</a:t>
            </a:r>
            <a:r>
              <a:rPr lang="en-AU" altLang="en-US" b="1" dirty="0">
                <a:solidFill>
                  <a:schemeClr val="bg2"/>
                </a:solidFill>
                <a:latin typeface="Adobe Fan Heiti Std B" panose="020B0700000000000000" pitchFamily="34" charset="-128"/>
                <a:ea typeface="Adobe Fan Heiti Std B" panose="020B0700000000000000" pitchFamily="34" charset="-128"/>
              </a:rPr>
              <a:t> </a:t>
            </a:r>
          </a:p>
        </p:txBody>
      </p:sp>
      <p:pic>
        <p:nvPicPr>
          <p:cNvPr id="535559" name="il_fi" descr="ah_home04"/>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48200" y="1628775"/>
            <a:ext cx="4038600" cy="223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5560" name="Text Box 8"/>
          <p:cNvSpPr txBox="1">
            <a:spLocks noChangeArrowheads="1"/>
          </p:cNvSpPr>
          <p:nvPr/>
        </p:nvSpPr>
        <p:spPr bwMode="auto">
          <a:xfrm>
            <a:off x="250825" y="3284538"/>
            <a:ext cx="8642350" cy="1246495"/>
          </a:xfrm>
          <a:prstGeom prst="rect">
            <a:avLst/>
          </a:prstGeom>
          <a:solidFill>
            <a:schemeClr val="tx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AU" altLang="en-US" sz="2500" dirty="0">
                <a:solidFill>
                  <a:srgbClr val="92D050"/>
                </a:solidFill>
                <a:latin typeface="Adobe Fan Heiti Std B" panose="020B0700000000000000" pitchFamily="34" charset="-128"/>
                <a:ea typeface="Adobe Fan Heiti Std B" panose="020B0700000000000000" pitchFamily="34" charset="-128"/>
              </a:rPr>
              <a:t>The same cannot always be said when it comes to identifying, understanding, valuing and appreciating the richness of Aboriginal peoples Culture and Heritage!</a:t>
            </a:r>
            <a:endParaRPr lang="en-US" altLang="en-US" sz="2500" dirty="0">
              <a:solidFill>
                <a:srgbClr val="92D050"/>
              </a:solidFill>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val="15365684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5558"/>
                                        </p:tgtEl>
                                        <p:attrNameLst>
                                          <p:attrName>style.visibility</p:attrName>
                                        </p:attrNameLst>
                                      </p:cBhvr>
                                      <p:to>
                                        <p:strVal val="visible"/>
                                      </p:to>
                                    </p:set>
                                    <p:animEffect transition="in" filter="box(in)">
                                      <p:cBhvr>
                                        <p:cTn id="7" dur="500"/>
                                        <p:tgtEl>
                                          <p:spTgt spid="535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35555"/>
                                        </p:tgtEl>
                                        <p:attrNameLst>
                                          <p:attrName>style.visibility</p:attrName>
                                        </p:attrNameLst>
                                      </p:cBhvr>
                                      <p:to>
                                        <p:strVal val="visible"/>
                                      </p:to>
                                    </p:set>
                                    <p:animEffect transition="in" filter="blinds(horizontal)">
                                      <p:cBhvr>
                                        <p:cTn id="12" dur="500"/>
                                        <p:tgtEl>
                                          <p:spTgt spid="5355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35559"/>
                                        </p:tgtEl>
                                        <p:attrNameLst>
                                          <p:attrName>style.visibility</p:attrName>
                                        </p:attrNameLst>
                                      </p:cBhvr>
                                      <p:to>
                                        <p:strVal val="visible"/>
                                      </p:to>
                                    </p:set>
                                    <p:animEffect transition="in" filter="blinds(horizontal)">
                                      <p:cBhvr>
                                        <p:cTn id="17" dur="500"/>
                                        <p:tgtEl>
                                          <p:spTgt spid="5355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35556"/>
                                        </p:tgtEl>
                                        <p:attrNameLst>
                                          <p:attrName>style.visibility</p:attrName>
                                        </p:attrNameLst>
                                      </p:cBhvr>
                                      <p:to>
                                        <p:strVal val="visible"/>
                                      </p:to>
                                    </p:set>
                                    <p:animEffect transition="in" filter="blinds(horizontal)">
                                      <p:cBhvr>
                                        <p:cTn id="22" dur="500"/>
                                        <p:tgtEl>
                                          <p:spTgt spid="5355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35557"/>
                                        </p:tgtEl>
                                        <p:attrNameLst>
                                          <p:attrName>style.visibility</p:attrName>
                                        </p:attrNameLst>
                                      </p:cBhvr>
                                      <p:to>
                                        <p:strVal val="visible"/>
                                      </p:to>
                                    </p:set>
                                    <p:animEffect transition="in" filter="blinds(horizontal)">
                                      <p:cBhvr>
                                        <p:cTn id="27" dur="500"/>
                                        <p:tgtEl>
                                          <p:spTgt spid="5355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35560"/>
                                        </p:tgtEl>
                                        <p:attrNameLst>
                                          <p:attrName>style.visibility</p:attrName>
                                        </p:attrNameLst>
                                      </p:cBhvr>
                                      <p:to>
                                        <p:strVal val="visible"/>
                                      </p:to>
                                    </p:set>
                                    <p:animEffect transition="in" filter="box(in)">
                                      <p:cBhvr>
                                        <p:cTn id="32" dur="500"/>
                                        <p:tgtEl>
                                          <p:spTgt spid="535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8" grpId="0"/>
      <p:bldP spid="53556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395288" y="333375"/>
            <a:ext cx="8497887" cy="574675"/>
          </a:xfrm>
        </p:spPr>
        <p:txBody>
          <a:bodyPr/>
          <a:lstStyle/>
          <a:p>
            <a:pPr algn="l" eaLnBrk="1" hangingPunct="1">
              <a:defRPr/>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Authentic Recognition - Diversity and Inclusion? </a:t>
            </a:r>
            <a:endParaRPr lang="en-US"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endParaRPr>
          </a:p>
        </p:txBody>
      </p:sp>
      <p:sp>
        <p:nvSpPr>
          <p:cNvPr id="558091" name="Rectangle 11"/>
          <p:cNvSpPr>
            <a:spLocks noChangeArrowheads="1"/>
          </p:cNvSpPr>
          <p:nvPr/>
        </p:nvSpPr>
        <p:spPr bwMode="auto">
          <a:xfrm>
            <a:off x="395288" y="935548"/>
            <a:ext cx="8137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AU" altLang="en-US" sz="2400" dirty="0">
                <a:solidFill>
                  <a:schemeClr val="bg2"/>
                </a:solidFill>
                <a:latin typeface="Arial Narrow" panose="020B0606020202030204" pitchFamily="34" charset="0"/>
              </a:rPr>
              <a:t>Australia Day, Advance Australia Fair and Symbolism of Australia’s Flag?</a:t>
            </a:r>
            <a:r>
              <a:rPr lang="en-AU" altLang="en-US" sz="2400" dirty="0">
                <a:solidFill>
                  <a:srgbClr val="000066"/>
                </a:solidFill>
                <a:latin typeface="Arial Narrow" panose="020B0606020202030204" pitchFamily="34" charset="0"/>
              </a:rPr>
              <a:t> </a:t>
            </a:r>
          </a:p>
        </p:txBody>
      </p:sp>
      <p:pic>
        <p:nvPicPr>
          <p:cNvPr id="43012" name="Picture 11" descr="Flag of Australi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1800232"/>
            <a:ext cx="6624538" cy="331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03647" y="1794043"/>
            <a:ext cx="3312170" cy="1726307"/>
          </a:xfrm>
          <a:prstGeom prst="rect">
            <a:avLst/>
          </a:prstGeom>
          <a:solidFill>
            <a:schemeClr val="tx1"/>
          </a:solidFill>
          <a:ln>
            <a:solidFill>
              <a:srgbClr val="FAB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rgbClr val="FF0000"/>
                </a:solidFill>
              </a:rPr>
              <a:t>BUTCHER’S APRON</a:t>
            </a:r>
          </a:p>
        </p:txBody>
      </p:sp>
      <p:sp>
        <p:nvSpPr>
          <p:cNvPr id="6" name="Rectangle 6">
            <a:extLst>
              <a:ext uri="{FF2B5EF4-FFF2-40B4-BE49-F238E27FC236}">
                <a16:creationId xmlns:a16="http://schemas.microsoft.com/office/drawing/2014/main" id="{AEC4EFED-409E-475B-A096-FD9CBC3ACD99}"/>
              </a:ext>
            </a:extLst>
          </p:cNvPr>
          <p:cNvSpPr>
            <a:spLocks noChangeArrowheads="1"/>
          </p:cNvSpPr>
          <p:nvPr/>
        </p:nvSpPr>
        <p:spPr bwMode="auto">
          <a:xfrm>
            <a:off x="422706" y="5301208"/>
            <a:ext cx="62266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1200" dirty="0">
                <a:solidFill>
                  <a:schemeClr val="bg2"/>
                </a:solidFill>
                <a:latin typeface="Arial Narrow" panose="020B0606020202030204" pitchFamily="34" charset="0"/>
                <a:hlinkClick r:id="rId3"/>
              </a:rPr>
              <a:t>http://www.sbs.com.au/nitv/article/2017/01/31/10-things-you-should-know-about-advance-australia-fair</a:t>
            </a:r>
            <a:r>
              <a:rPr lang="en-AU" altLang="en-US" sz="1200" dirty="0">
                <a:solidFill>
                  <a:schemeClr val="bg2"/>
                </a:solidFill>
                <a:latin typeface="Arial Narrow" panose="020B0606020202030204" pitchFamily="34" charset="0"/>
              </a:rPr>
              <a:t>  </a:t>
            </a:r>
          </a:p>
        </p:txBody>
      </p:sp>
      <p:sp>
        <p:nvSpPr>
          <p:cNvPr id="7" name="Rectangle 2">
            <a:extLst>
              <a:ext uri="{FF2B5EF4-FFF2-40B4-BE49-F238E27FC236}">
                <a16:creationId xmlns:a16="http://schemas.microsoft.com/office/drawing/2014/main" id="{F9EBBE2E-601A-4D4F-BB95-CFE72F6FE143}"/>
              </a:ext>
            </a:extLst>
          </p:cNvPr>
          <p:cNvSpPr>
            <a:spLocks noChangeArrowheads="1"/>
          </p:cNvSpPr>
          <p:nvPr/>
        </p:nvSpPr>
        <p:spPr bwMode="auto">
          <a:xfrm>
            <a:off x="422706" y="5636389"/>
            <a:ext cx="58665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1200" dirty="0">
                <a:solidFill>
                  <a:schemeClr val="bg2"/>
                </a:solidFill>
                <a:latin typeface="Arial Narrow" panose="020B0606020202030204" pitchFamily="34" charset="0"/>
                <a:hlinkClick r:id="rId4"/>
              </a:rPr>
              <a:t>http://nationalunitygovernment.org/content/was-advance-australia-fair-written-white-people#1</a:t>
            </a:r>
            <a:r>
              <a:rPr lang="en-AU" altLang="en-US" sz="1200" dirty="0">
                <a:solidFill>
                  <a:schemeClr val="bg2"/>
                </a:solidFill>
                <a:latin typeface="Arial Narrow" panose="020B0606020202030204" pitchFamily="34" charset="0"/>
              </a:rPr>
              <a:t>  </a:t>
            </a:r>
          </a:p>
        </p:txBody>
      </p:sp>
      <p:sp>
        <p:nvSpPr>
          <p:cNvPr id="8" name="Rectangle 3">
            <a:extLst>
              <a:ext uri="{FF2B5EF4-FFF2-40B4-BE49-F238E27FC236}">
                <a16:creationId xmlns:a16="http://schemas.microsoft.com/office/drawing/2014/main" id="{EC7611B8-8773-44AC-BDA5-515DFFE82C86}"/>
              </a:ext>
            </a:extLst>
          </p:cNvPr>
          <p:cNvSpPr>
            <a:spLocks noChangeArrowheads="1"/>
          </p:cNvSpPr>
          <p:nvPr/>
        </p:nvSpPr>
        <p:spPr bwMode="auto">
          <a:xfrm>
            <a:off x="458694" y="5997314"/>
            <a:ext cx="48958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1200" dirty="0">
                <a:solidFill>
                  <a:schemeClr val="bg2"/>
                </a:solidFill>
                <a:latin typeface="Arial Narrow" panose="020B0606020202030204" pitchFamily="34" charset="0"/>
                <a:hlinkClick r:id="rId5"/>
              </a:rPr>
              <a:t>http://www.no-deportations.org.uk/Media-1/ButchersApron.html</a:t>
            </a:r>
            <a:r>
              <a:rPr lang="en-AU" altLang="en-US" sz="1200" dirty="0">
                <a:solidFill>
                  <a:schemeClr val="bg2"/>
                </a:solidFill>
                <a:latin typeface="Arial Narrow" panose="020B0606020202030204" pitchFamily="34" charset="0"/>
              </a:rPr>
              <a:t>  </a:t>
            </a:r>
          </a:p>
        </p:txBody>
      </p:sp>
    </p:spTree>
    <p:extLst>
      <p:ext uri="{BB962C8B-B14F-4D97-AF65-F5344CB8AC3E}">
        <p14:creationId xmlns:p14="http://schemas.microsoft.com/office/powerpoint/2010/main" val="4285273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8091"/>
                                        </p:tgtEl>
                                        <p:attrNameLst>
                                          <p:attrName>style.visibility</p:attrName>
                                        </p:attrNameLst>
                                      </p:cBhvr>
                                      <p:to>
                                        <p:strVal val="visible"/>
                                      </p:to>
                                    </p:set>
                                    <p:animEffect transition="in" filter="box(in)">
                                      <p:cBhvr>
                                        <p:cTn id="7" dur="500"/>
                                        <p:tgtEl>
                                          <p:spTgt spid="5580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0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p:bldP spid="2" grpId="0" animBg="1"/>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Placeholder 5125">
            <a:extLst>
              <a:ext uri="{FF2B5EF4-FFF2-40B4-BE49-F238E27FC236}">
                <a16:creationId xmlns:a16="http://schemas.microsoft.com/office/drawing/2014/main" id="{618FF8DF-894A-4B6E-8C4E-4E5E18FE3FFC}"/>
              </a:ext>
            </a:extLst>
          </p:cNvPr>
          <p:cNvSpPr>
            <a:spLocks noGrp="1"/>
          </p:cNvSpPr>
          <p:nvPr>
            <p:ph idx="1"/>
          </p:nvPr>
        </p:nvSpPr>
        <p:spPr>
          <a:xfrm>
            <a:off x="289757" y="217336"/>
            <a:ext cx="7631722" cy="767904"/>
          </a:xfrm>
        </p:spPr>
        <p:txBody>
          <a:bodyPr anchor="ctr">
            <a:normAutofit/>
          </a:bodyPr>
          <a:lstStyle/>
          <a:p>
            <a:pPr marL="0" indent="0" eaLnBrk="1" hangingPunct="1">
              <a:spcBef>
                <a:spcPct val="0"/>
              </a:spcBef>
              <a:buNone/>
            </a:pPr>
            <a:r>
              <a:rPr 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mj-cs"/>
              </a:rPr>
              <a:t>The Black Armband View of History</a:t>
            </a:r>
          </a:p>
        </p:txBody>
      </p:sp>
      <p:pic>
        <p:nvPicPr>
          <p:cNvPr id="5122" name="Picture 2" descr="The &amp;#39;black armband&amp;#39; view of our history reflects a belief that most  Australian history since 1788">
            <a:extLst>
              <a:ext uri="{FF2B5EF4-FFF2-40B4-BE49-F238E27FC236}">
                <a16:creationId xmlns:a16="http://schemas.microsoft.com/office/drawing/2014/main" id="{4E4C0B4F-08CC-4A2F-A4FE-DB1977B19A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793" y="1202575"/>
            <a:ext cx="7427415" cy="37354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ighlights reel: historian Mark McKenna writes in 1997 on 'black armband  history' | HONEST HISTORY">
            <a:extLst>
              <a:ext uri="{FF2B5EF4-FFF2-40B4-BE49-F238E27FC236}">
                <a16:creationId xmlns:a16="http://schemas.microsoft.com/office/drawing/2014/main" id="{556BE9C9-04CF-4494-B6B0-F826CC7D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505763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45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1140463"/>
            <a:ext cx="2549702" cy="1892493"/>
          </a:xfrm>
        </p:spPr>
        <p:txBody>
          <a:bodyPr anchor="ctr">
            <a:normAutofit/>
          </a:bodyPr>
          <a:lstStyle/>
          <a:p>
            <a:pPr eaLnBrk="1" hangingPunct="1">
              <a:lnSpc>
                <a:spcPct val="114000"/>
              </a:lnSpc>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Cognitive Dissonance</a:t>
            </a:r>
            <a:endPar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3149205" y="836712"/>
            <a:ext cx="555667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None/>
            </a:pPr>
            <a:r>
              <a:rPr lang="en-AU" sz="2400" dirty="0">
                <a:solidFill>
                  <a:schemeClr val="bg2"/>
                </a:solidFill>
                <a:latin typeface="Arial Narrow" panose="020B0606020202030204" pitchFamily="34" charset="0"/>
              </a:rPr>
              <a:t>The term cognitive dissonance is used to describe the mental discomfort that results from holding two conflicting beliefs, values, or attitudes. People tend to seek consistency in their </a:t>
            </a:r>
            <a:r>
              <a:rPr lang="en-AU" sz="2400" u="sng" dirty="0">
                <a:solidFill>
                  <a:srgbClr val="92D050"/>
                </a:solidFill>
                <a:latin typeface="Arial Narrow" panose="020B0606020202030204" pitchFamily="34" charset="0"/>
              </a:rPr>
              <a:t>attitudes</a:t>
            </a:r>
            <a:r>
              <a:rPr lang="en-AU" sz="2400" dirty="0">
                <a:solidFill>
                  <a:schemeClr val="bg2"/>
                </a:solidFill>
                <a:latin typeface="Arial Narrow" panose="020B0606020202030204" pitchFamily="34" charset="0"/>
              </a:rPr>
              <a:t> and </a:t>
            </a:r>
            <a:r>
              <a:rPr lang="en-AU" sz="2400" u="sng" dirty="0">
                <a:solidFill>
                  <a:srgbClr val="92D050"/>
                </a:solidFill>
                <a:latin typeface="Arial Narrow" panose="020B0606020202030204" pitchFamily="34" charset="0"/>
                <a:hlinkClick r:id="rId2">
                  <a:extLst>
                    <a:ext uri="{A12FA001-AC4F-418D-AE19-62706E023703}">
                      <ahyp:hlinkClr xmlns:ahyp="http://schemas.microsoft.com/office/drawing/2018/hyperlinkcolor" val="tx"/>
                    </a:ext>
                  </a:extLst>
                </a:hlinkClick>
              </a:rPr>
              <a:t>perceptions</a:t>
            </a:r>
            <a:r>
              <a:rPr lang="en-AU" sz="2400" dirty="0">
                <a:solidFill>
                  <a:schemeClr val="bg2"/>
                </a:solidFill>
                <a:latin typeface="Arial Narrow" panose="020B0606020202030204" pitchFamily="34" charset="0"/>
              </a:rPr>
              <a:t>, so this conflict causes feelings of unease or discomfort.</a:t>
            </a:r>
          </a:p>
          <a:p>
            <a:pPr>
              <a:buNone/>
            </a:pPr>
            <a:r>
              <a:rPr lang="en-AU" sz="2400" dirty="0">
                <a:solidFill>
                  <a:schemeClr val="bg2"/>
                </a:solidFill>
                <a:latin typeface="Arial Narrow" panose="020B0606020202030204" pitchFamily="34" charset="0"/>
              </a:rPr>
              <a:t>This inconsistency between what people believe and how they behave motivates people to engage in actions that will help minimize feelings of discomfort. People attempt to relieve this tension in different ways, such as by rejecting, explaining away, or avoiding new information.</a:t>
            </a:r>
          </a:p>
          <a:p>
            <a:pPr eaLnBrk="1" hangingPunct="1">
              <a:spcAft>
                <a:spcPts val="576"/>
              </a:spcAft>
              <a:buFontTx/>
              <a:buNone/>
            </a:pPr>
            <a:endParaRPr lang="en-US" altLang="en-US" sz="2800" dirty="0">
              <a:solidFill>
                <a:schemeClr val="bg2"/>
              </a:solidFill>
              <a:latin typeface="Arial Narrow" panose="020B0606020202030204" pitchFamily="34" charset="0"/>
            </a:endParaRPr>
          </a:p>
        </p:txBody>
      </p:sp>
      <p:sp>
        <p:nvSpPr>
          <p:cNvPr id="5" name="Rectangle 8">
            <a:extLst>
              <a:ext uri="{FF2B5EF4-FFF2-40B4-BE49-F238E27FC236}">
                <a16:creationId xmlns:a16="http://schemas.microsoft.com/office/drawing/2014/main" id="{A928CA02-79FB-41BB-8295-EC6A46375C45}"/>
              </a:ext>
            </a:extLst>
          </p:cNvPr>
          <p:cNvSpPr>
            <a:spLocks noChangeArrowheads="1"/>
          </p:cNvSpPr>
          <p:nvPr/>
        </p:nvSpPr>
        <p:spPr bwMode="auto">
          <a:xfrm>
            <a:off x="438122" y="6329605"/>
            <a:ext cx="8137525" cy="3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AU" altLang="en-US" sz="1200" dirty="0">
                <a:solidFill>
                  <a:srgbClr val="E65400"/>
                </a:solidFill>
                <a:latin typeface="Arial Narrow" panose="020B0606020202030204" pitchFamily="34" charset="0"/>
                <a:hlinkClick r:id="rId3"/>
              </a:rPr>
              <a:t>https://www.verywellmind.com/what-is-cognitive-dissonance-2795012</a:t>
            </a:r>
            <a:r>
              <a:rPr lang="en-AU" altLang="en-US" sz="1200" dirty="0">
                <a:solidFill>
                  <a:srgbClr val="E65400"/>
                </a:solidFill>
                <a:latin typeface="Arial Narrow" panose="020B0606020202030204" pitchFamily="34" charset="0"/>
              </a:rPr>
              <a:t> </a:t>
            </a:r>
          </a:p>
        </p:txBody>
      </p:sp>
    </p:spTree>
    <p:extLst>
      <p:ext uri="{BB962C8B-B14F-4D97-AF65-F5344CB8AC3E}">
        <p14:creationId xmlns:p14="http://schemas.microsoft.com/office/powerpoint/2010/main" val="32950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7BF990FB-915F-45E7-8D48-BCB2838A6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76672"/>
            <a:ext cx="8208912" cy="5472608"/>
          </a:xfrm>
          <a:prstGeom prst="rect">
            <a:avLst/>
          </a:prstGeom>
        </p:spPr>
      </p:pic>
      <p:sp>
        <p:nvSpPr>
          <p:cNvPr id="5" name="Rectangle 4">
            <a:extLst>
              <a:ext uri="{FF2B5EF4-FFF2-40B4-BE49-F238E27FC236}">
                <a16:creationId xmlns:a16="http://schemas.microsoft.com/office/drawing/2014/main" id="{2678F025-4E31-4663-9C43-322C66A04E07}"/>
              </a:ext>
            </a:extLst>
          </p:cNvPr>
          <p:cNvSpPr/>
          <p:nvPr/>
        </p:nvSpPr>
        <p:spPr>
          <a:xfrm>
            <a:off x="467544" y="5949280"/>
            <a:ext cx="806489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accent6">
                    <a:lumMod val="75000"/>
                  </a:schemeClr>
                </a:solidFill>
              </a:rPr>
              <a:t>https://wakeup-world.com/wp-content/uploads/2017/08/Played-By-The-System-It’s-Time-For-a-New-Paradigm-.jpg</a:t>
            </a:r>
          </a:p>
        </p:txBody>
      </p:sp>
      <p:sp>
        <p:nvSpPr>
          <p:cNvPr id="6" name="Rectangle 5">
            <a:extLst>
              <a:ext uri="{FF2B5EF4-FFF2-40B4-BE49-F238E27FC236}">
                <a16:creationId xmlns:a16="http://schemas.microsoft.com/office/drawing/2014/main" id="{4C069A6A-12BB-42FD-9239-A5A30CBF9C1F}"/>
              </a:ext>
            </a:extLst>
          </p:cNvPr>
          <p:cNvSpPr/>
          <p:nvPr/>
        </p:nvSpPr>
        <p:spPr>
          <a:xfrm>
            <a:off x="278831" y="2014878"/>
            <a:ext cx="3357065" cy="65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FF0000"/>
                </a:solidFill>
              </a:rPr>
              <a:t>Religious Institutions</a:t>
            </a:r>
          </a:p>
        </p:txBody>
      </p:sp>
      <p:sp>
        <p:nvSpPr>
          <p:cNvPr id="12" name="Rectangle 11">
            <a:extLst>
              <a:ext uri="{FF2B5EF4-FFF2-40B4-BE49-F238E27FC236}">
                <a16:creationId xmlns:a16="http://schemas.microsoft.com/office/drawing/2014/main" id="{E2DA7E35-1ECA-4A76-AA22-95940D8D8099}"/>
              </a:ext>
            </a:extLst>
          </p:cNvPr>
          <p:cNvSpPr/>
          <p:nvPr/>
        </p:nvSpPr>
        <p:spPr>
          <a:xfrm>
            <a:off x="5543049" y="2014879"/>
            <a:ext cx="3051031"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FF0000"/>
                </a:solidFill>
              </a:rPr>
              <a:t>Education System</a:t>
            </a:r>
          </a:p>
        </p:txBody>
      </p:sp>
    </p:spTree>
    <p:extLst>
      <p:ext uri="{BB962C8B-B14F-4D97-AF65-F5344CB8AC3E}">
        <p14:creationId xmlns:p14="http://schemas.microsoft.com/office/powerpoint/2010/main" val="11005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881A42-2C94-4468-A3C0-FD4F95E41594}"/>
              </a:ext>
            </a:extLst>
          </p:cNvPr>
          <p:cNvSpPr txBox="1"/>
          <p:nvPr/>
        </p:nvSpPr>
        <p:spPr>
          <a:xfrm>
            <a:off x="395536" y="1268760"/>
            <a:ext cx="2242592" cy="507831"/>
          </a:xfrm>
          <a:prstGeom prst="rect">
            <a:avLst/>
          </a:prstGeom>
          <a:noFill/>
        </p:spPr>
        <p:txBody>
          <a:bodyPr wrap="square" rtlCol="0">
            <a:spAutoFit/>
          </a:bodyPr>
          <a:lstStyle/>
          <a:p>
            <a:r>
              <a:rPr lang="en-AU" sz="2700" b="1" dirty="0">
                <a:solidFill>
                  <a:srgbClr val="92D050"/>
                </a:solidFill>
                <a:latin typeface="Adobe Fan Heiti Std B" panose="020B0700000000000000" pitchFamily="34" charset="-128"/>
                <a:ea typeface="Adobe Fan Heiti Std B" panose="020B0700000000000000" pitchFamily="34" charset="-128"/>
              </a:rPr>
              <a:t>Session Two</a:t>
            </a:r>
          </a:p>
        </p:txBody>
      </p:sp>
      <p:sp>
        <p:nvSpPr>
          <p:cNvPr id="8" name="TextBox 7">
            <a:extLst>
              <a:ext uri="{FF2B5EF4-FFF2-40B4-BE49-F238E27FC236}">
                <a16:creationId xmlns:a16="http://schemas.microsoft.com/office/drawing/2014/main" id="{4E4EE2EC-1E6F-446B-814F-5C308C3394BD}"/>
              </a:ext>
            </a:extLst>
          </p:cNvPr>
          <p:cNvSpPr txBox="1"/>
          <p:nvPr/>
        </p:nvSpPr>
        <p:spPr>
          <a:xfrm>
            <a:off x="3491879" y="2132856"/>
            <a:ext cx="5148777" cy="3539880"/>
          </a:xfrm>
          <a:prstGeom prst="rect">
            <a:avLst/>
          </a:prstGeom>
          <a:noFill/>
        </p:spPr>
        <p:txBody>
          <a:bodyPr wrap="square" rtlCol="0">
            <a:spAutoFit/>
          </a:bodyPr>
          <a:lstStyle/>
          <a:p>
            <a:pPr>
              <a:lnSpc>
                <a:spcPct val="114000"/>
              </a:lnSpc>
            </a:pPr>
            <a:r>
              <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Culturalising Community Legal Centre Strategic Objectives:</a:t>
            </a:r>
          </a:p>
          <a:p>
            <a:pPr>
              <a:lnSpc>
                <a:spcPct val="114000"/>
              </a:lnSpc>
            </a:pPr>
            <a:endPar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a:p>
            <a:pPr marL="285750" indent="-285750">
              <a:lnSpc>
                <a:spcPct val="114000"/>
              </a:lnSpc>
              <a:buClr>
                <a:srgbClr val="92D050"/>
              </a:buClr>
              <a:buFont typeface="Wingdings" panose="05000000000000000000" pitchFamily="2" charset="2"/>
              <a:buChar char="q"/>
            </a:pPr>
            <a:r>
              <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Strengths</a:t>
            </a:r>
          </a:p>
          <a:p>
            <a:pPr marL="285750" indent="-285750">
              <a:lnSpc>
                <a:spcPct val="114000"/>
              </a:lnSpc>
              <a:spcBef>
                <a:spcPts val="600"/>
              </a:spcBef>
              <a:spcAft>
                <a:spcPts val="600"/>
              </a:spcAft>
              <a:buClr>
                <a:srgbClr val="92D050"/>
              </a:buClr>
              <a:buFont typeface="Wingdings" panose="05000000000000000000" pitchFamily="2" charset="2"/>
              <a:buChar char="q"/>
            </a:pPr>
            <a:r>
              <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Weaknesses</a:t>
            </a:r>
          </a:p>
          <a:p>
            <a:pPr marL="285750" indent="-285750">
              <a:lnSpc>
                <a:spcPct val="114000"/>
              </a:lnSpc>
              <a:spcBef>
                <a:spcPts val="600"/>
              </a:spcBef>
              <a:spcAft>
                <a:spcPts val="600"/>
              </a:spcAft>
              <a:buClr>
                <a:srgbClr val="92D050"/>
              </a:buClr>
              <a:buFont typeface="Wingdings" panose="05000000000000000000" pitchFamily="2" charset="2"/>
              <a:buChar char="q"/>
            </a:pPr>
            <a:r>
              <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Threats</a:t>
            </a:r>
          </a:p>
          <a:p>
            <a:pPr marL="285750" indent="-285750">
              <a:lnSpc>
                <a:spcPct val="114000"/>
              </a:lnSpc>
              <a:buClr>
                <a:srgbClr val="92D050"/>
              </a:buClr>
              <a:buFont typeface="Wingdings" panose="05000000000000000000" pitchFamily="2" charset="2"/>
              <a:buChar char="q"/>
            </a:pPr>
            <a:r>
              <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Opportunities</a:t>
            </a:r>
            <a:endParaRPr lang="en-AU"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a:p>
            <a:pPr>
              <a:lnSpc>
                <a:spcPct val="114000"/>
              </a:lnSpc>
            </a:pPr>
            <a:endParaRPr lang="en-US"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a:p>
            <a:pPr>
              <a:lnSpc>
                <a:spcPct val="114000"/>
              </a:lnSpc>
            </a:pPr>
            <a:endParaRPr lang="en-AU"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10" name="TextBox 9">
            <a:extLst>
              <a:ext uri="{FF2B5EF4-FFF2-40B4-BE49-F238E27FC236}">
                <a16:creationId xmlns:a16="http://schemas.microsoft.com/office/drawing/2014/main" id="{CDEDEC7B-0EBD-4FE0-B875-652DC8FB25F1}"/>
              </a:ext>
            </a:extLst>
          </p:cNvPr>
          <p:cNvSpPr txBox="1"/>
          <p:nvPr/>
        </p:nvSpPr>
        <p:spPr>
          <a:xfrm>
            <a:off x="3491880" y="966209"/>
            <a:ext cx="5148776" cy="776046"/>
          </a:xfrm>
          <a:prstGeom prst="rect">
            <a:avLst/>
          </a:prstGeom>
          <a:noFill/>
        </p:spPr>
        <p:txBody>
          <a:bodyPr wrap="square" rtlCol="0">
            <a:spAutoFit/>
          </a:bodyPr>
          <a:lstStyle/>
          <a:p>
            <a:pPr eaLnBrk="1" hangingPunct="1">
              <a:lnSpc>
                <a:spcPct val="114000"/>
              </a:lnSpc>
              <a:buFontTx/>
              <a:buNone/>
            </a:pPr>
            <a:r>
              <a:rPr lang="en-AU"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Cultural Leadership in the Community Legal Centre Space - </a:t>
            </a:r>
            <a:r>
              <a:rPr lang="en-AU" altLang="en-US" sz="20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Why</a:t>
            </a:r>
            <a:r>
              <a:rPr lang="en-AU"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 </a:t>
            </a:r>
            <a:r>
              <a:rPr lang="en-AU" altLang="en-US" sz="20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How </a:t>
            </a:r>
            <a:r>
              <a:rPr lang="en-AU"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and </a:t>
            </a:r>
            <a:r>
              <a:rPr lang="en-AU" altLang="en-US" sz="2000" i="1" dirty="0">
                <a:solidFill>
                  <a:schemeClr val="tx1">
                    <a:lumMod val="50000"/>
                    <a:lumOff val="50000"/>
                  </a:schemeClr>
                </a:solidFill>
                <a:latin typeface="Adobe Fan Heiti Std B" panose="020B0700000000000000" pitchFamily="34" charset="-128"/>
                <a:ea typeface="Adobe Fan Heiti Std B" panose="020B0700000000000000" pitchFamily="34" charset="-128"/>
              </a:rPr>
              <a:t>What</a:t>
            </a:r>
            <a:r>
              <a:rPr lang="en-AU" altLang="en-US" sz="2000" dirty="0">
                <a:solidFill>
                  <a:schemeClr val="tx1">
                    <a:lumMod val="50000"/>
                    <a:lumOff val="50000"/>
                  </a:schemeClr>
                </a:solidFill>
                <a:latin typeface="Adobe Fan Heiti Std B" panose="020B0700000000000000" pitchFamily="34" charset="-128"/>
                <a:ea typeface="Adobe Fan Heiti Std B" panose="020B0700000000000000" pitchFamily="34" charset="-128"/>
              </a:rPr>
              <a:t>?</a:t>
            </a:r>
          </a:p>
        </p:txBody>
      </p:sp>
    </p:spTree>
    <p:extLst>
      <p:ext uri="{BB962C8B-B14F-4D97-AF65-F5344CB8AC3E}">
        <p14:creationId xmlns:p14="http://schemas.microsoft.com/office/powerpoint/2010/main" val="893516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881A42-2C94-4468-A3C0-FD4F95E41594}"/>
              </a:ext>
            </a:extLst>
          </p:cNvPr>
          <p:cNvSpPr txBox="1"/>
          <p:nvPr/>
        </p:nvSpPr>
        <p:spPr>
          <a:xfrm>
            <a:off x="611560" y="1340768"/>
            <a:ext cx="6048672" cy="507831"/>
          </a:xfrm>
          <a:prstGeom prst="rect">
            <a:avLst/>
          </a:prstGeom>
          <a:noFill/>
        </p:spPr>
        <p:txBody>
          <a:bodyPr wrap="square" rtlCol="0">
            <a:spAutoFit/>
          </a:bodyPr>
          <a:lstStyle/>
          <a:p>
            <a:r>
              <a:rPr lang="en-AU" sz="2700" b="1" dirty="0">
                <a:solidFill>
                  <a:schemeClr val="tx1">
                    <a:lumMod val="65000"/>
                    <a:lumOff val="35000"/>
                  </a:schemeClr>
                </a:solidFill>
                <a:latin typeface="Adobe Fan Heiti Std B" panose="020B0700000000000000" pitchFamily="34" charset="-128"/>
                <a:ea typeface="Adobe Fan Heiti Std B" panose="020B0700000000000000" pitchFamily="34" charset="-128"/>
              </a:rPr>
              <a:t>Session One </a:t>
            </a:r>
            <a:r>
              <a:rPr lang="en-AU" sz="2700" b="1" dirty="0">
                <a:solidFill>
                  <a:srgbClr val="92D050"/>
                </a:solidFill>
                <a:latin typeface="Adobe Fan Heiti Std B" panose="020B0700000000000000" pitchFamily="34" charset="-128"/>
                <a:ea typeface="Adobe Fan Heiti Std B" panose="020B0700000000000000" pitchFamily="34" charset="-128"/>
              </a:rPr>
              <a:t>- Debrief and Questions</a:t>
            </a:r>
          </a:p>
        </p:txBody>
      </p:sp>
    </p:spTree>
    <p:extLst>
      <p:ext uri="{BB962C8B-B14F-4D97-AF65-F5344CB8AC3E}">
        <p14:creationId xmlns:p14="http://schemas.microsoft.com/office/powerpoint/2010/main" val="2788877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xfrm>
            <a:off x="468313" y="333375"/>
            <a:ext cx="7920037" cy="576263"/>
          </a:xfrm>
          <a:noFill/>
        </p:spPr>
        <p:txBody>
          <a:bodyPr/>
          <a:lstStyle/>
          <a:p>
            <a:pPr algn="l" eaLnBrk="1" hangingPunct="1"/>
            <a:r>
              <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Personal Leadership - beyond conflict</a:t>
            </a:r>
          </a:p>
        </p:txBody>
      </p:sp>
      <p:sp>
        <p:nvSpPr>
          <p:cNvPr id="485382" name="Rectangle 6"/>
          <p:cNvSpPr>
            <a:spLocks noChangeArrowheads="1"/>
          </p:cNvSpPr>
          <p:nvPr/>
        </p:nvSpPr>
        <p:spPr bwMode="auto">
          <a:xfrm>
            <a:off x="468312" y="1124744"/>
            <a:ext cx="820737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1347788" indent="-533400">
              <a:spcBef>
                <a:spcPct val="20000"/>
              </a:spcBef>
              <a:buChar char="–"/>
              <a:defRPr sz="2800">
                <a:solidFill>
                  <a:schemeClr val="tx1"/>
                </a:solidFill>
                <a:latin typeface="Arial" panose="020B0604020202020204" pitchFamily="34" charset="0"/>
              </a:defRPr>
            </a:lvl2pPr>
            <a:lvl3pPr marL="1984375" indent="-457200">
              <a:spcBef>
                <a:spcPct val="20000"/>
              </a:spcBef>
              <a:buChar char="•"/>
              <a:defRPr sz="2400">
                <a:solidFill>
                  <a:schemeClr val="tx1"/>
                </a:solidFill>
                <a:latin typeface="Arial" panose="020B0604020202020204" pitchFamily="34" charset="0"/>
              </a:defRPr>
            </a:lvl3pPr>
            <a:lvl4pPr marL="2544763" indent="-381000">
              <a:spcBef>
                <a:spcPct val="20000"/>
              </a:spcBef>
              <a:buChar char="–"/>
              <a:defRPr sz="2000">
                <a:solidFill>
                  <a:schemeClr val="tx1"/>
                </a:solidFill>
                <a:latin typeface="Arial" panose="020B0604020202020204" pitchFamily="34" charset="0"/>
              </a:defRPr>
            </a:lvl4pPr>
            <a:lvl5pPr marL="3105150" indent="-381000">
              <a:spcBef>
                <a:spcPct val="20000"/>
              </a:spcBef>
              <a:buChar char="»"/>
              <a:defRPr sz="2000">
                <a:solidFill>
                  <a:schemeClr val="tx1"/>
                </a:solidFill>
                <a:latin typeface="Arial" panose="020B0604020202020204" pitchFamily="34" charset="0"/>
              </a:defRPr>
            </a:lvl5pPr>
            <a:lvl6pPr marL="3562350" indent="-381000" eaLnBrk="0" fontAlgn="base" hangingPunct="0">
              <a:spcBef>
                <a:spcPct val="20000"/>
              </a:spcBef>
              <a:spcAft>
                <a:spcPct val="0"/>
              </a:spcAft>
              <a:buChar char="»"/>
              <a:defRPr sz="2000">
                <a:solidFill>
                  <a:schemeClr val="tx1"/>
                </a:solidFill>
                <a:latin typeface="Arial" panose="020B0604020202020204" pitchFamily="34" charset="0"/>
              </a:defRPr>
            </a:lvl6pPr>
            <a:lvl7pPr marL="4019550" indent="-381000" eaLnBrk="0" fontAlgn="base" hangingPunct="0">
              <a:spcBef>
                <a:spcPct val="20000"/>
              </a:spcBef>
              <a:spcAft>
                <a:spcPct val="0"/>
              </a:spcAft>
              <a:buChar char="»"/>
              <a:defRPr sz="2000">
                <a:solidFill>
                  <a:schemeClr val="tx1"/>
                </a:solidFill>
                <a:latin typeface="Arial" panose="020B0604020202020204" pitchFamily="34" charset="0"/>
              </a:defRPr>
            </a:lvl7pPr>
            <a:lvl8pPr marL="4476750" indent="-381000" eaLnBrk="0" fontAlgn="base" hangingPunct="0">
              <a:spcBef>
                <a:spcPct val="20000"/>
              </a:spcBef>
              <a:spcAft>
                <a:spcPct val="0"/>
              </a:spcAft>
              <a:buChar char="»"/>
              <a:defRPr sz="2000">
                <a:solidFill>
                  <a:schemeClr val="tx1"/>
                </a:solidFill>
                <a:latin typeface="Arial" panose="020B0604020202020204" pitchFamily="34" charset="0"/>
              </a:defRPr>
            </a:lvl8pPr>
            <a:lvl9pPr marL="4933950" indent="-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AU" altLang="en-US" sz="2400" dirty="0">
                <a:solidFill>
                  <a:schemeClr val="bg2"/>
                </a:solidFill>
                <a:latin typeface="Arial Narrow" panose="020B0606020202030204" pitchFamily="34" charset="0"/>
              </a:rPr>
              <a:t>“Today’s leader is not someone who knows all the answers because in this world that is impossible. He or she is not someone who makes decisions and gives orders in the old military model of leadership.</a:t>
            </a:r>
          </a:p>
          <a:p>
            <a:pPr algn="ctr" eaLnBrk="1" hangingPunct="1">
              <a:buFontTx/>
              <a:buNone/>
            </a:pPr>
            <a:r>
              <a:rPr lang="en-AU" altLang="en-US" sz="2400" dirty="0">
                <a:solidFill>
                  <a:schemeClr val="bg2"/>
                </a:solidFill>
                <a:latin typeface="Arial Narrow" panose="020B0606020202030204" pitchFamily="34" charset="0"/>
              </a:rPr>
              <a:t>… the new leader is someone who can assess a situation, bring people together, build consensus, and discover solutions, drawing on the talents of everyone involved.</a:t>
            </a:r>
          </a:p>
          <a:p>
            <a:pPr algn="ctr" eaLnBrk="1" hangingPunct="1">
              <a:buFontTx/>
              <a:buNone/>
            </a:pPr>
            <a:r>
              <a:rPr lang="en-AU" altLang="en-US" sz="2400" dirty="0">
                <a:solidFill>
                  <a:schemeClr val="bg2"/>
                </a:solidFill>
                <a:latin typeface="Arial Narrow" panose="020B0606020202030204" pitchFamily="34" charset="0"/>
              </a:rPr>
              <a:t>The new leader is a facilitator, a communicator, a team builder, who realises that our greatest natural resources are our minds and hearts, together with those around us.</a:t>
            </a:r>
          </a:p>
          <a:p>
            <a:pPr algn="ctr" eaLnBrk="1" hangingPunct="1">
              <a:buFontTx/>
              <a:buNone/>
            </a:pPr>
            <a:r>
              <a:rPr lang="en-AU" altLang="en-US" sz="2400" dirty="0">
                <a:solidFill>
                  <a:schemeClr val="bg2"/>
                </a:solidFill>
                <a:latin typeface="Arial Narrow" panose="020B0606020202030204" pitchFamily="34" charset="0"/>
              </a:rPr>
              <a:t>They work to create community, transcending conflict with cooperation, transferring problems into solutions”</a:t>
            </a:r>
          </a:p>
          <a:p>
            <a:pPr algn="ctr" eaLnBrk="1" hangingPunct="1">
              <a:buFontTx/>
              <a:buNone/>
            </a:pPr>
            <a:endParaRPr lang="en-US" altLang="en-US" i="1" dirty="0">
              <a:solidFill>
                <a:srgbClr val="92D050"/>
              </a:solidFill>
              <a:latin typeface="Arial Narrow" panose="020B0606020202030204" pitchFamily="34" charset="0"/>
            </a:endParaRPr>
          </a:p>
          <a:p>
            <a:pPr algn="just" eaLnBrk="1" hangingPunct="1">
              <a:buFontTx/>
              <a:buNone/>
            </a:pPr>
            <a:r>
              <a:rPr lang="en-US" altLang="en-US" sz="1400" dirty="0">
                <a:solidFill>
                  <a:schemeClr val="accent1">
                    <a:lumMod val="50000"/>
                  </a:schemeClr>
                </a:solidFill>
                <a:latin typeface="Arial Narrow" panose="020B0606020202030204" pitchFamily="34" charset="0"/>
              </a:rPr>
              <a:t>Page 5, The Tao of personal Leadership, Dianne Dreher, 1997</a:t>
            </a:r>
          </a:p>
        </p:txBody>
      </p:sp>
    </p:spTree>
    <p:extLst>
      <p:ext uri="{BB962C8B-B14F-4D97-AF65-F5344CB8AC3E}">
        <p14:creationId xmlns:p14="http://schemas.microsoft.com/office/powerpoint/2010/main" val="2158712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5382"/>
                                        </p:tgtEl>
                                        <p:attrNameLst>
                                          <p:attrName>style.visibility</p:attrName>
                                        </p:attrNameLst>
                                      </p:cBhvr>
                                      <p:to>
                                        <p:strVal val="visible"/>
                                      </p:to>
                                    </p:set>
                                    <p:animEffect transition="in" filter="blinds(horizontal)">
                                      <p:cBhvr>
                                        <p:cTn id="7" dur="500"/>
                                        <p:tgtEl>
                                          <p:spTgt spid="485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y how what">
            <a:extLst>
              <a:ext uri="{FF2B5EF4-FFF2-40B4-BE49-F238E27FC236}">
                <a16:creationId xmlns:a16="http://schemas.microsoft.com/office/drawing/2014/main" id="{843080DE-4FEE-4E81-AE7E-A781300A92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25645" cy="5040560"/>
          </a:xfrm>
          <a:prstGeom prst="rect">
            <a:avLst/>
          </a:prstGeom>
          <a:noFill/>
          <a:ln>
            <a:noFill/>
          </a:ln>
        </p:spPr>
      </p:pic>
      <p:sp>
        <p:nvSpPr>
          <p:cNvPr id="4" name="TextBox 3">
            <a:extLst>
              <a:ext uri="{FF2B5EF4-FFF2-40B4-BE49-F238E27FC236}">
                <a16:creationId xmlns:a16="http://schemas.microsoft.com/office/drawing/2014/main" id="{60BBBEA5-8F98-4A14-8113-60A6FD160A85}"/>
              </a:ext>
            </a:extLst>
          </p:cNvPr>
          <p:cNvSpPr txBox="1"/>
          <p:nvPr/>
        </p:nvSpPr>
        <p:spPr>
          <a:xfrm>
            <a:off x="323528" y="6052646"/>
            <a:ext cx="6192688" cy="369332"/>
          </a:xfrm>
          <a:prstGeom prst="rect">
            <a:avLst/>
          </a:prstGeom>
          <a:noFill/>
        </p:spPr>
        <p:txBody>
          <a:bodyPr wrap="square">
            <a:spAutoFit/>
          </a:bodyPr>
          <a:lstStyle/>
          <a:p>
            <a:r>
              <a:rPr lang="en-AU" dirty="0">
                <a:solidFill>
                  <a:schemeClr val="accent2">
                    <a:lumMod val="75000"/>
                  </a:schemeClr>
                </a:solidFill>
              </a:rPr>
              <a:t>https://www.google Simon Sinek, Golden Circles  </a:t>
            </a:r>
          </a:p>
        </p:txBody>
      </p:sp>
    </p:spTree>
    <p:extLst>
      <p:ext uri="{BB962C8B-B14F-4D97-AF65-F5344CB8AC3E}">
        <p14:creationId xmlns:p14="http://schemas.microsoft.com/office/powerpoint/2010/main" val="4015007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1700808"/>
            <a:ext cx="2549702" cy="2448272"/>
          </a:xfrm>
        </p:spPr>
        <p:txBody>
          <a:bodyPr anchor="ctr">
            <a:normAutofit/>
          </a:bodyPr>
          <a:lstStyle/>
          <a:p>
            <a:pPr eaLnBrk="1" hangingPunct="1">
              <a:lnSpc>
                <a:spcPct val="114000"/>
              </a:lnSpc>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Community Legal Centres Queensland</a:t>
            </a:r>
            <a:endPar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3173783" y="764704"/>
            <a:ext cx="5556673"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AU" sz="2800" dirty="0">
                <a:solidFill>
                  <a:srgbClr val="92D050"/>
                </a:solidFill>
                <a:latin typeface="Arial Narrow" panose="020B0606020202030204" pitchFamily="34" charset="0"/>
              </a:rPr>
              <a:t>Our Vision</a:t>
            </a:r>
            <a:r>
              <a:rPr lang="en-AU" sz="2800" dirty="0">
                <a:solidFill>
                  <a:schemeClr val="bg2"/>
                </a:solidFill>
                <a:latin typeface="Arial Narrow" panose="020B0606020202030204" pitchFamily="34" charset="0"/>
              </a:rPr>
              <a:t> </a:t>
            </a:r>
          </a:p>
          <a:p>
            <a:pPr>
              <a:buNone/>
            </a:pPr>
            <a:r>
              <a:rPr lang="en-AU" sz="2600" dirty="0">
                <a:solidFill>
                  <a:schemeClr val="bg2"/>
                </a:solidFill>
                <a:latin typeface="Arial Narrow" panose="020B0606020202030204" pitchFamily="34" charset="0"/>
              </a:rPr>
              <a:t>A Fair and Just Queensland. </a:t>
            </a:r>
          </a:p>
          <a:p>
            <a:pPr>
              <a:buNone/>
            </a:pPr>
            <a:endParaRPr lang="en-AU" sz="1400" dirty="0">
              <a:solidFill>
                <a:schemeClr val="bg2"/>
              </a:solidFill>
              <a:latin typeface="Arial Narrow" panose="020B0606020202030204" pitchFamily="34" charset="0"/>
            </a:endParaRPr>
          </a:p>
          <a:p>
            <a:pPr>
              <a:buNone/>
            </a:pPr>
            <a:r>
              <a:rPr lang="en-AU" sz="2800" dirty="0">
                <a:solidFill>
                  <a:srgbClr val="92D050"/>
                </a:solidFill>
                <a:latin typeface="Arial Narrow" panose="020B0606020202030204" pitchFamily="34" charset="0"/>
              </a:rPr>
              <a:t>Our Mission</a:t>
            </a:r>
          </a:p>
          <a:p>
            <a:pPr>
              <a:spcAft>
                <a:spcPts val="1200"/>
              </a:spcAft>
              <a:buNone/>
            </a:pPr>
            <a:r>
              <a:rPr lang="en-AU" sz="2600" dirty="0">
                <a:solidFill>
                  <a:schemeClr val="bg2"/>
                </a:solidFill>
                <a:latin typeface="Arial Narrow" panose="020B0606020202030204" pitchFamily="34" charset="0"/>
              </a:rPr>
              <a:t>To be a voice for the sector.</a:t>
            </a:r>
          </a:p>
          <a:p>
            <a:pPr>
              <a:spcAft>
                <a:spcPts val="1200"/>
              </a:spcAft>
              <a:buNone/>
            </a:pPr>
            <a:r>
              <a:rPr lang="en-AU" altLang="en-US" sz="2600" dirty="0">
                <a:solidFill>
                  <a:schemeClr val="bg2"/>
                </a:solidFill>
                <a:latin typeface="Arial Narrow" panose="020B0606020202030204" pitchFamily="34" charset="0"/>
              </a:rPr>
              <a:t>To lead and support Queensland community legal centres to deliver quality and accessible services to vulnerable and disadvantaged people and bring about ??? change for individuals and communities.</a:t>
            </a:r>
            <a:endParaRPr lang="en-US" altLang="en-US" sz="2600" dirty="0">
              <a:solidFill>
                <a:schemeClr val="bg2"/>
              </a:solidFill>
              <a:latin typeface="Arial Narrow" panose="020B0606020202030204" pitchFamily="34" charset="0"/>
            </a:endParaRPr>
          </a:p>
        </p:txBody>
      </p:sp>
      <p:sp>
        <p:nvSpPr>
          <p:cNvPr id="5" name="Rectangle 8">
            <a:extLst>
              <a:ext uri="{FF2B5EF4-FFF2-40B4-BE49-F238E27FC236}">
                <a16:creationId xmlns:a16="http://schemas.microsoft.com/office/drawing/2014/main" id="{A928CA02-79FB-41BB-8295-EC6A46375C45}"/>
              </a:ext>
            </a:extLst>
          </p:cNvPr>
          <p:cNvSpPr>
            <a:spLocks noChangeArrowheads="1"/>
          </p:cNvSpPr>
          <p:nvPr/>
        </p:nvSpPr>
        <p:spPr bwMode="auto">
          <a:xfrm>
            <a:off x="438122" y="6329605"/>
            <a:ext cx="8137525" cy="3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AU" altLang="en-US" sz="1200" dirty="0">
                <a:solidFill>
                  <a:srgbClr val="E65400"/>
                </a:solidFill>
                <a:latin typeface="Arial Narrow" panose="020B0606020202030204" pitchFamily="34" charset="0"/>
              </a:rPr>
              <a:t>. </a:t>
            </a:r>
          </a:p>
        </p:txBody>
      </p:sp>
    </p:spTree>
    <p:extLst>
      <p:ext uri="{BB962C8B-B14F-4D97-AF65-F5344CB8AC3E}">
        <p14:creationId xmlns:p14="http://schemas.microsoft.com/office/powerpoint/2010/main" val="37990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548556" y="252898"/>
            <a:ext cx="8046888" cy="2016224"/>
          </a:xfrm>
        </p:spPr>
        <p:txBody>
          <a:bodyPr anchor="ctr">
            <a:normAutofit/>
          </a:bodyPr>
          <a:lstStyle/>
          <a:p>
            <a:pPr algn="l" eaLnBrk="1" hangingPunct="1">
              <a:lnSpc>
                <a:spcPct val="114000"/>
              </a:lnSpc>
              <a:spcBef>
                <a:spcPts val="1200"/>
              </a:spcBef>
              <a:spcAft>
                <a:spcPts val="1200"/>
              </a:spcAft>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Objective 1</a:t>
            </a:r>
            <a:br>
              <a:rPr lang="en-AU" altLang="en-US" sz="2700" dirty="0">
                <a:solidFill>
                  <a:srgbClr val="92D050"/>
                </a:solidFill>
                <a:latin typeface="Adobe Fan Heiti Std B" panose="020B0700000000000000" pitchFamily="34" charset="-128"/>
                <a:ea typeface="Adobe Fan Heiti Std B" panose="020B0700000000000000" pitchFamily="34" charset="-128"/>
              </a:rPr>
            </a:br>
            <a:br>
              <a:rPr lang="en-AU" altLang="en-US" sz="1200" dirty="0">
                <a:solidFill>
                  <a:srgbClr val="92D050"/>
                </a:solidFill>
                <a:latin typeface="Adobe Fan Heiti Std B" panose="020B0700000000000000" pitchFamily="34" charset="-128"/>
                <a:ea typeface="Adobe Fan Heiti Std B" panose="020B0700000000000000" pitchFamily="34" charset="-128"/>
              </a:rPr>
            </a:br>
            <a:r>
              <a:rPr lang="en-AU" altLang="en-US" sz="2400" dirty="0">
                <a:solidFill>
                  <a:srgbClr val="92D050"/>
                </a:solidFill>
                <a:latin typeface="Adobe Fan Heiti Std B" panose="020B0700000000000000" pitchFamily="34" charset="-128"/>
                <a:ea typeface="Adobe Fan Heiti Std B" panose="020B0700000000000000" pitchFamily="34" charset="-128"/>
              </a:rPr>
              <a:t>Work with Queensland community legal centres (CLCs) to continually improve organisational </a:t>
            </a:r>
            <a:r>
              <a:rPr lang="en-AU" altLang="en-US" sz="2400" i="1" dirty="0">
                <a:solidFill>
                  <a:srgbClr val="FF0000"/>
                </a:solidFill>
                <a:latin typeface="Adobe Fan Heiti Std B" panose="020B0700000000000000" pitchFamily="34" charset="-128"/>
                <a:ea typeface="Adobe Fan Heiti Std B" panose="020B0700000000000000" pitchFamily="34" charset="-128"/>
              </a:rPr>
              <a:t>sustainability</a:t>
            </a:r>
            <a:r>
              <a:rPr lang="en-AU" altLang="en-US" sz="2400" dirty="0">
                <a:solidFill>
                  <a:srgbClr val="FF0000"/>
                </a:solidFill>
                <a:latin typeface="Adobe Fan Heiti Std B" panose="020B0700000000000000" pitchFamily="34" charset="-128"/>
                <a:ea typeface="Adobe Fan Heiti Std B" panose="020B0700000000000000" pitchFamily="34" charset="-128"/>
              </a:rPr>
              <a:t>  </a:t>
            </a:r>
            <a:r>
              <a:rPr lang="en-AU" altLang="en-US" sz="2400" dirty="0">
                <a:solidFill>
                  <a:srgbClr val="92D050"/>
                </a:solidFill>
                <a:latin typeface="Adobe Fan Heiti Std B" panose="020B0700000000000000" pitchFamily="34" charset="-128"/>
                <a:ea typeface="Adobe Fan Heiti Std B" panose="020B0700000000000000" pitchFamily="34" charset="-128"/>
              </a:rPr>
              <a:t>and service quality.</a:t>
            </a: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592912" y="2572655"/>
            <a:ext cx="800729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Aft>
                <a:spcPts val="1200"/>
              </a:spcAft>
              <a:buClr>
                <a:srgbClr val="92D050"/>
              </a:buClr>
              <a:buFont typeface="Wingdings" panose="05000000000000000000" pitchFamily="2" charset="2"/>
              <a:buChar char="q"/>
            </a:pPr>
            <a:r>
              <a:rPr lang="en-AU" sz="2600" dirty="0">
                <a:solidFill>
                  <a:schemeClr val="bg2"/>
                </a:solidFill>
                <a:latin typeface="Arial Narrow" panose="020B0606020202030204" pitchFamily="34" charset="0"/>
              </a:rPr>
              <a:t>Improve systems and practices across the sector.</a:t>
            </a:r>
          </a:p>
          <a:p>
            <a:pPr marL="457200" indent="-457200">
              <a:spcAft>
                <a:spcPts val="1200"/>
              </a:spcAft>
              <a:buClr>
                <a:srgbClr val="92D050"/>
              </a:buClr>
              <a:buFont typeface="Wingdings" panose="05000000000000000000" pitchFamily="2" charset="2"/>
              <a:buChar char="q"/>
            </a:pPr>
            <a:r>
              <a:rPr lang="en-AU" altLang="en-US" sz="2600" dirty="0">
                <a:solidFill>
                  <a:schemeClr val="bg2"/>
                </a:solidFill>
                <a:latin typeface="Arial Narrow" panose="020B0606020202030204" pitchFamily="34" charset="0"/>
              </a:rPr>
              <a:t>Support and develop the sector workforce.</a:t>
            </a:r>
          </a:p>
          <a:p>
            <a:pPr marL="457200" indent="-457200">
              <a:spcAft>
                <a:spcPts val="1200"/>
              </a:spcAft>
              <a:buClr>
                <a:srgbClr val="92D050"/>
              </a:buClr>
              <a:buFont typeface="Wingdings" panose="05000000000000000000" pitchFamily="2" charset="2"/>
              <a:buChar char="q"/>
            </a:pPr>
            <a:r>
              <a:rPr lang="en-AU" altLang="en-US" sz="2600" dirty="0">
                <a:solidFill>
                  <a:schemeClr val="bg2"/>
                </a:solidFill>
                <a:latin typeface="Arial Narrow" panose="020B0606020202030204" pitchFamily="34" charset="0"/>
              </a:rPr>
              <a:t>Model good practice as a peak organisation.</a:t>
            </a:r>
            <a:endParaRPr lang="en-US" altLang="en-US" sz="2600" dirty="0">
              <a:solidFill>
                <a:schemeClr val="bg2"/>
              </a:solidFill>
              <a:latin typeface="Arial Narrow" panose="020B0606020202030204" pitchFamily="34" charset="0"/>
            </a:endParaRPr>
          </a:p>
        </p:txBody>
      </p:sp>
      <p:sp>
        <p:nvSpPr>
          <p:cNvPr id="5" name="Rectangle 8">
            <a:extLst>
              <a:ext uri="{FF2B5EF4-FFF2-40B4-BE49-F238E27FC236}">
                <a16:creationId xmlns:a16="http://schemas.microsoft.com/office/drawing/2014/main" id="{A928CA02-79FB-41BB-8295-EC6A46375C45}"/>
              </a:ext>
            </a:extLst>
          </p:cNvPr>
          <p:cNvSpPr>
            <a:spLocks noChangeArrowheads="1"/>
          </p:cNvSpPr>
          <p:nvPr/>
        </p:nvSpPr>
        <p:spPr bwMode="auto">
          <a:xfrm>
            <a:off x="438122" y="6329605"/>
            <a:ext cx="8137525" cy="3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AU" altLang="en-US" sz="1200" dirty="0">
                <a:solidFill>
                  <a:srgbClr val="E65400"/>
                </a:solidFill>
                <a:latin typeface="Arial Narrow" panose="020B0606020202030204" pitchFamily="34" charset="0"/>
              </a:rPr>
              <a:t>. </a:t>
            </a:r>
          </a:p>
        </p:txBody>
      </p:sp>
      <p:sp>
        <p:nvSpPr>
          <p:cNvPr id="6" name="Rectangle 9">
            <a:extLst>
              <a:ext uri="{FF2B5EF4-FFF2-40B4-BE49-F238E27FC236}">
                <a16:creationId xmlns:a16="http://schemas.microsoft.com/office/drawing/2014/main" id="{6A0698C3-5CA1-478B-9A4E-331D489BF6E9}"/>
              </a:ext>
            </a:extLst>
          </p:cNvPr>
          <p:cNvSpPr>
            <a:spLocks noChangeArrowheads="1"/>
          </p:cNvSpPr>
          <p:nvPr/>
        </p:nvSpPr>
        <p:spPr bwMode="auto">
          <a:xfrm>
            <a:off x="592912" y="4573923"/>
            <a:ext cx="8007294" cy="65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Clr>
                <a:srgbClr val="92D050"/>
              </a:buClr>
              <a:buNone/>
            </a:pPr>
            <a:r>
              <a:rPr lang="en-US" altLang="en-US" sz="2600" b="1" i="1" dirty="0">
                <a:solidFill>
                  <a:srgbClr val="FF0000"/>
                </a:solidFill>
                <a:latin typeface="Arial Narrow" panose="020B0606020202030204" pitchFamily="34" charset="0"/>
              </a:rPr>
              <a:t>Sustainability </a:t>
            </a:r>
            <a:r>
              <a:rPr lang="en-US" altLang="en-US" sz="2600" b="1" dirty="0">
                <a:solidFill>
                  <a:schemeClr val="tx1">
                    <a:lumMod val="65000"/>
                    <a:lumOff val="35000"/>
                  </a:schemeClr>
                </a:solidFill>
                <a:latin typeface="Arial Narrow" panose="020B0606020202030204" pitchFamily="34" charset="0"/>
              </a:rPr>
              <a:t>and or Capability?</a:t>
            </a:r>
            <a:r>
              <a:rPr lang="en-US" altLang="en-US" sz="2600" dirty="0">
                <a:solidFill>
                  <a:schemeClr val="tx1">
                    <a:lumMod val="65000"/>
                    <a:lumOff val="35000"/>
                  </a:schemeClr>
                </a:solidFill>
                <a:latin typeface="Arial Narrow" panose="020B0606020202030204" pitchFamily="34" charset="0"/>
              </a:rPr>
              <a:t> </a:t>
            </a:r>
          </a:p>
        </p:txBody>
      </p:sp>
    </p:spTree>
    <p:extLst>
      <p:ext uri="{BB962C8B-B14F-4D97-AF65-F5344CB8AC3E}">
        <p14:creationId xmlns:p14="http://schemas.microsoft.com/office/powerpoint/2010/main" val="419360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548556" y="252898"/>
            <a:ext cx="8046888" cy="1663934"/>
          </a:xfrm>
        </p:spPr>
        <p:txBody>
          <a:bodyPr anchor="ctr">
            <a:normAutofit/>
          </a:bodyPr>
          <a:lstStyle/>
          <a:p>
            <a:pPr algn="l" eaLnBrk="1" hangingPunct="1">
              <a:lnSpc>
                <a:spcPct val="114000"/>
              </a:lnSpc>
              <a:spcBef>
                <a:spcPts val="1200"/>
              </a:spcBef>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Objective 2</a:t>
            </a:r>
            <a:br>
              <a:rPr lang="en-AU" altLang="en-US" sz="2700" dirty="0">
                <a:solidFill>
                  <a:srgbClr val="92D050"/>
                </a:solidFill>
                <a:latin typeface="Adobe Fan Heiti Std B" panose="020B0700000000000000" pitchFamily="34" charset="-128"/>
                <a:ea typeface="Adobe Fan Heiti Std B" panose="020B0700000000000000" pitchFamily="34" charset="-128"/>
              </a:rPr>
            </a:br>
            <a:br>
              <a:rPr lang="en-AU" altLang="en-US" sz="1200" dirty="0">
                <a:solidFill>
                  <a:srgbClr val="92D050"/>
                </a:solidFill>
                <a:latin typeface="Adobe Fan Heiti Std B" panose="020B0700000000000000" pitchFamily="34" charset="-128"/>
                <a:ea typeface="Adobe Fan Heiti Std B" panose="020B0700000000000000" pitchFamily="34" charset="-128"/>
              </a:rPr>
            </a:br>
            <a:r>
              <a:rPr lang="en-AU" altLang="en-US" sz="2400" dirty="0">
                <a:solidFill>
                  <a:srgbClr val="92D050"/>
                </a:solidFill>
                <a:latin typeface="Adobe Fan Heiti Std B" panose="020B0700000000000000" pitchFamily="34" charset="-128"/>
                <a:ea typeface="Adobe Fan Heiti Std B" panose="020B0700000000000000" pitchFamily="34" charset="-128"/>
              </a:rPr>
              <a:t>Work with Queensland CLCs to increase the accessibility, profile and resourcing of the sector.</a:t>
            </a: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683568" y="2285857"/>
            <a:ext cx="8007294" cy="166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Aft>
                <a:spcPts val="1200"/>
              </a:spcAft>
              <a:buClr>
                <a:srgbClr val="92D050"/>
              </a:buClr>
              <a:buFont typeface="Wingdings" panose="05000000000000000000" pitchFamily="2" charset="2"/>
              <a:buChar char="q"/>
            </a:pPr>
            <a:r>
              <a:rPr lang="en-AU" sz="2600" dirty="0">
                <a:solidFill>
                  <a:schemeClr val="bg2"/>
                </a:solidFill>
                <a:latin typeface="Arial Narrow" panose="020B0606020202030204" pitchFamily="34" charset="0"/>
              </a:rPr>
              <a:t>Foster relationships and pursue successful partnerships to grow and diversify sector resources.</a:t>
            </a:r>
          </a:p>
          <a:p>
            <a:pPr marL="457200" indent="-457200">
              <a:spcAft>
                <a:spcPts val="1200"/>
              </a:spcAft>
              <a:buClr>
                <a:srgbClr val="92D050"/>
              </a:buClr>
              <a:buFont typeface="Wingdings" panose="05000000000000000000" pitchFamily="2" charset="2"/>
              <a:buChar char="q"/>
            </a:pPr>
            <a:r>
              <a:rPr lang="en-AU" altLang="en-US" sz="2600" dirty="0">
                <a:solidFill>
                  <a:schemeClr val="bg2"/>
                </a:solidFill>
                <a:latin typeface="Arial Narrow" panose="020B0606020202030204" pitchFamily="34" charset="0"/>
              </a:rPr>
              <a:t>Build profile and recognition of the Queensland CLC sector.</a:t>
            </a:r>
          </a:p>
        </p:txBody>
      </p:sp>
      <p:sp>
        <p:nvSpPr>
          <p:cNvPr id="5" name="Rectangle 8">
            <a:extLst>
              <a:ext uri="{FF2B5EF4-FFF2-40B4-BE49-F238E27FC236}">
                <a16:creationId xmlns:a16="http://schemas.microsoft.com/office/drawing/2014/main" id="{A928CA02-79FB-41BB-8295-EC6A46375C45}"/>
              </a:ext>
            </a:extLst>
          </p:cNvPr>
          <p:cNvSpPr>
            <a:spLocks noChangeArrowheads="1"/>
          </p:cNvSpPr>
          <p:nvPr/>
        </p:nvSpPr>
        <p:spPr bwMode="auto">
          <a:xfrm>
            <a:off x="438122" y="6329605"/>
            <a:ext cx="8137525" cy="3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AU" altLang="en-US" sz="1200" dirty="0">
                <a:solidFill>
                  <a:srgbClr val="E65400"/>
                </a:solidFill>
                <a:latin typeface="Arial Narrow" panose="020B0606020202030204" pitchFamily="34" charset="0"/>
              </a:rPr>
              <a:t>. </a:t>
            </a:r>
          </a:p>
        </p:txBody>
      </p:sp>
      <p:sp>
        <p:nvSpPr>
          <p:cNvPr id="6" name="Rectangle 9">
            <a:extLst>
              <a:ext uri="{FF2B5EF4-FFF2-40B4-BE49-F238E27FC236}">
                <a16:creationId xmlns:a16="http://schemas.microsoft.com/office/drawing/2014/main" id="{6A0698C3-5CA1-478B-9A4E-331D489BF6E9}"/>
              </a:ext>
            </a:extLst>
          </p:cNvPr>
          <p:cNvSpPr>
            <a:spLocks noChangeArrowheads="1"/>
          </p:cNvSpPr>
          <p:nvPr/>
        </p:nvSpPr>
        <p:spPr bwMode="auto">
          <a:xfrm>
            <a:off x="683568" y="4287125"/>
            <a:ext cx="8007294" cy="144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Clr>
                <a:srgbClr val="92D050"/>
              </a:buClr>
              <a:buNone/>
            </a:pPr>
            <a:r>
              <a:rPr lang="en-US" altLang="en-US" sz="2600" b="1" dirty="0">
                <a:solidFill>
                  <a:schemeClr val="tx1">
                    <a:lumMod val="65000"/>
                    <a:lumOff val="35000"/>
                  </a:schemeClr>
                </a:solidFill>
                <a:latin typeface="Arial Narrow" panose="020B0606020202030204" pitchFamily="34" charset="0"/>
              </a:rPr>
              <a:t>Support Local/Regional CLCs </a:t>
            </a:r>
            <a:r>
              <a:rPr lang="en-US" altLang="en-US" sz="2600" b="1" i="1" dirty="0">
                <a:solidFill>
                  <a:srgbClr val="FF0000"/>
                </a:solidFill>
                <a:latin typeface="Arial Narrow" panose="020B0606020202030204" pitchFamily="34" charset="0"/>
              </a:rPr>
              <a:t>client advocacy </a:t>
            </a:r>
            <a:r>
              <a:rPr lang="en-US" altLang="en-US" sz="2600" b="1" dirty="0">
                <a:solidFill>
                  <a:schemeClr val="tx1">
                    <a:lumMod val="65000"/>
                    <a:lumOff val="35000"/>
                  </a:schemeClr>
                </a:solidFill>
                <a:latin typeface="Arial Narrow" panose="020B0606020202030204" pitchFamily="34" charset="0"/>
              </a:rPr>
              <a:t>linked to increased funding increases to address local/regional specific challenges?</a:t>
            </a:r>
            <a:r>
              <a:rPr lang="en-US" altLang="en-US" sz="2600" dirty="0">
                <a:solidFill>
                  <a:schemeClr val="tx1">
                    <a:lumMod val="65000"/>
                    <a:lumOff val="35000"/>
                  </a:schemeClr>
                </a:solidFill>
                <a:latin typeface="Arial Narrow" panose="020B0606020202030204" pitchFamily="34" charset="0"/>
              </a:rPr>
              <a:t> </a:t>
            </a:r>
          </a:p>
        </p:txBody>
      </p:sp>
    </p:spTree>
    <p:extLst>
      <p:ext uri="{BB962C8B-B14F-4D97-AF65-F5344CB8AC3E}">
        <p14:creationId xmlns:p14="http://schemas.microsoft.com/office/powerpoint/2010/main" val="242623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548556" y="252898"/>
            <a:ext cx="8046888" cy="1663934"/>
          </a:xfrm>
        </p:spPr>
        <p:txBody>
          <a:bodyPr anchor="ctr">
            <a:normAutofit/>
          </a:bodyPr>
          <a:lstStyle/>
          <a:p>
            <a:pPr algn="l" eaLnBrk="1" hangingPunct="1">
              <a:lnSpc>
                <a:spcPct val="114000"/>
              </a:lnSpc>
              <a:spcBef>
                <a:spcPts val="1200"/>
              </a:spcBef>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Objective 3</a:t>
            </a:r>
            <a:br>
              <a:rPr lang="en-AU" altLang="en-US" sz="2700" dirty="0">
                <a:solidFill>
                  <a:srgbClr val="92D050"/>
                </a:solidFill>
                <a:latin typeface="Adobe Fan Heiti Std B" panose="020B0700000000000000" pitchFamily="34" charset="-128"/>
                <a:ea typeface="Adobe Fan Heiti Std B" panose="020B0700000000000000" pitchFamily="34" charset="-128"/>
              </a:rPr>
            </a:br>
            <a:br>
              <a:rPr lang="en-AU" altLang="en-US" sz="1200" dirty="0">
                <a:solidFill>
                  <a:srgbClr val="92D050"/>
                </a:solidFill>
                <a:latin typeface="Adobe Fan Heiti Std B" panose="020B0700000000000000" pitchFamily="34" charset="-128"/>
                <a:ea typeface="Adobe Fan Heiti Std B" panose="020B0700000000000000" pitchFamily="34" charset="-128"/>
              </a:rPr>
            </a:br>
            <a:r>
              <a:rPr lang="en-AU" altLang="en-US" sz="2400" dirty="0">
                <a:solidFill>
                  <a:srgbClr val="92D050"/>
                </a:solidFill>
                <a:latin typeface="Adobe Fan Heiti Std B" panose="020B0700000000000000" pitchFamily="34" charset="-128"/>
                <a:ea typeface="Adobe Fan Heiti Std B" panose="020B0700000000000000" pitchFamily="34" charset="-128"/>
              </a:rPr>
              <a:t>Work with Queensland CLCs to unite around common objectives to bring about change.</a:t>
            </a: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683568" y="2285857"/>
            <a:ext cx="8007294" cy="166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Aft>
                <a:spcPts val="1200"/>
              </a:spcAft>
              <a:buClr>
                <a:srgbClr val="92D050"/>
              </a:buClr>
              <a:buFont typeface="Wingdings" panose="05000000000000000000" pitchFamily="2" charset="2"/>
              <a:buChar char="q"/>
            </a:pPr>
            <a:r>
              <a:rPr lang="en-AU" sz="2600" dirty="0">
                <a:solidFill>
                  <a:schemeClr val="bg2"/>
                </a:solidFill>
                <a:latin typeface="Arial Narrow" panose="020B0606020202030204" pitchFamily="34" charset="0"/>
              </a:rPr>
              <a:t>Build data, insights and knowledge.</a:t>
            </a:r>
          </a:p>
          <a:p>
            <a:pPr marL="457200" indent="-457200">
              <a:spcAft>
                <a:spcPts val="1200"/>
              </a:spcAft>
              <a:buClr>
                <a:srgbClr val="92D050"/>
              </a:buClr>
              <a:buFont typeface="Wingdings" panose="05000000000000000000" pitchFamily="2" charset="2"/>
              <a:buChar char="q"/>
            </a:pPr>
            <a:r>
              <a:rPr lang="en-AU" altLang="en-US" sz="2600" dirty="0">
                <a:solidFill>
                  <a:schemeClr val="bg2"/>
                </a:solidFill>
                <a:latin typeface="Arial Narrow" panose="020B0606020202030204" pitchFamily="34" charset="0"/>
              </a:rPr>
              <a:t>Coordinating advocacy for change.</a:t>
            </a:r>
          </a:p>
        </p:txBody>
      </p:sp>
      <p:sp>
        <p:nvSpPr>
          <p:cNvPr id="5" name="Rectangle 8">
            <a:extLst>
              <a:ext uri="{FF2B5EF4-FFF2-40B4-BE49-F238E27FC236}">
                <a16:creationId xmlns:a16="http://schemas.microsoft.com/office/drawing/2014/main" id="{A928CA02-79FB-41BB-8295-EC6A46375C45}"/>
              </a:ext>
            </a:extLst>
          </p:cNvPr>
          <p:cNvSpPr>
            <a:spLocks noChangeArrowheads="1"/>
          </p:cNvSpPr>
          <p:nvPr/>
        </p:nvSpPr>
        <p:spPr bwMode="auto">
          <a:xfrm>
            <a:off x="438122" y="6329605"/>
            <a:ext cx="8137525" cy="3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AU" altLang="en-US" sz="1200" dirty="0">
                <a:solidFill>
                  <a:srgbClr val="E65400"/>
                </a:solidFill>
                <a:latin typeface="Arial Narrow" panose="020B0606020202030204" pitchFamily="34" charset="0"/>
              </a:rPr>
              <a:t>. </a:t>
            </a:r>
          </a:p>
        </p:txBody>
      </p:sp>
      <p:sp>
        <p:nvSpPr>
          <p:cNvPr id="6" name="Rectangle 9">
            <a:extLst>
              <a:ext uri="{FF2B5EF4-FFF2-40B4-BE49-F238E27FC236}">
                <a16:creationId xmlns:a16="http://schemas.microsoft.com/office/drawing/2014/main" id="{6A0698C3-5CA1-478B-9A4E-331D489BF6E9}"/>
              </a:ext>
            </a:extLst>
          </p:cNvPr>
          <p:cNvSpPr>
            <a:spLocks noChangeArrowheads="1"/>
          </p:cNvSpPr>
          <p:nvPr/>
        </p:nvSpPr>
        <p:spPr bwMode="auto">
          <a:xfrm>
            <a:off x="683568" y="4287125"/>
            <a:ext cx="8007294" cy="108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Clr>
                <a:srgbClr val="92D050"/>
              </a:buClr>
              <a:buNone/>
            </a:pPr>
            <a:r>
              <a:rPr lang="en-US" altLang="en-US" sz="2600" b="1" dirty="0">
                <a:solidFill>
                  <a:schemeClr val="tx1">
                    <a:lumMod val="65000"/>
                    <a:lumOff val="35000"/>
                  </a:schemeClr>
                </a:solidFill>
                <a:latin typeface="Arial Narrow" panose="020B0606020202030204" pitchFamily="34" charset="0"/>
              </a:rPr>
              <a:t>Against all three objectives – what local/regional cultural- specific demographic factors need to be considered? </a:t>
            </a:r>
            <a:endParaRPr lang="en-US" altLang="en-US" sz="26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81552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548556" y="252898"/>
            <a:ext cx="8046888" cy="871846"/>
          </a:xfrm>
        </p:spPr>
        <p:txBody>
          <a:bodyPr anchor="ctr">
            <a:normAutofit/>
          </a:bodyPr>
          <a:lstStyle/>
          <a:p>
            <a:pPr algn="l" eaLnBrk="1" hangingPunct="1">
              <a:lnSpc>
                <a:spcPct val="114000"/>
              </a:lnSpc>
              <a:spcBef>
                <a:spcPts val="1200"/>
              </a:spcBef>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Local/Regional CLCs</a:t>
            </a:r>
            <a:endParaRPr lang="en-AU" altLang="en-US" sz="2400" dirty="0">
              <a:solidFill>
                <a:srgbClr val="92D050"/>
              </a:solidFill>
              <a:latin typeface="Adobe Fan Heiti Std B" panose="020B0700000000000000" pitchFamily="34" charset="-128"/>
              <a:ea typeface="Adobe Fan Heiti Std B" panose="020B0700000000000000" pitchFamily="34" charset="-128"/>
            </a:endParaRPr>
          </a:p>
        </p:txBody>
      </p:sp>
      <p:sp>
        <p:nvSpPr>
          <p:cNvPr id="4" name="Rectangle 9">
            <a:extLst>
              <a:ext uri="{FF2B5EF4-FFF2-40B4-BE49-F238E27FC236}">
                <a16:creationId xmlns:a16="http://schemas.microsoft.com/office/drawing/2014/main" id="{95112D7F-939E-4929-BD73-C4E644A5150F}"/>
              </a:ext>
            </a:extLst>
          </p:cNvPr>
          <p:cNvSpPr>
            <a:spLocks noChangeArrowheads="1"/>
          </p:cNvSpPr>
          <p:nvPr/>
        </p:nvSpPr>
        <p:spPr bwMode="auto">
          <a:xfrm>
            <a:off x="503237" y="1158886"/>
            <a:ext cx="8007294" cy="24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Clr>
                <a:srgbClr val="92D050"/>
              </a:buClr>
              <a:buNone/>
            </a:pPr>
            <a:r>
              <a:rPr lang="en-AU" sz="2800" dirty="0">
                <a:solidFill>
                  <a:srgbClr val="92D050"/>
                </a:solidFill>
                <a:latin typeface="Arial Narrow" panose="020B0606020202030204" pitchFamily="34" charset="0"/>
                <a:cs typeface="Arial" panose="020B0604020202020204" pitchFamily="34" charset="0"/>
              </a:rPr>
              <a:t>What local/regional challenges/issues/priorities (if any) do you feel need to be considered/included/addressed in the Community Legal Centres Queensland 2022-2023 Strategic Plan – to improve local/regional performance, capability and service delivery outcomes?</a:t>
            </a:r>
          </a:p>
        </p:txBody>
      </p:sp>
      <p:sp>
        <p:nvSpPr>
          <p:cNvPr id="5" name="Rectangle 8">
            <a:extLst>
              <a:ext uri="{FF2B5EF4-FFF2-40B4-BE49-F238E27FC236}">
                <a16:creationId xmlns:a16="http://schemas.microsoft.com/office/drawing/2014/main" id="{A928CA02-79FB-41BB-8295-EC6A46375C45}"/>
              </a:ext>
            </a:extLst>
          </p:cNvPr>
          <p:cNvSpPr>
            <a:spLocks noChangeArrowheads="1"/>
          </p:cNvSpPr>
          <p:nvPr/>
        </p:nvSpPr>
        <p:spPr bwMode="auto">
          <a:xfrm>
            <a:off x="438122" y="6329605"/>
            <a:ext cx="8137525" cy="3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AU" altLang="en-US" sz="1200" dirty="0">
                <a:solidFill>
                  <a:srgbClr val="E65400"/>
                </a:solidFill>
                <a:latin typeface="Arial Narrow" panose="020B0606020202030204" pitchFamily="34" charset="0"/>
              </a:rPr>
              <a:t>. </a:t>
            </a:r>
          </a:p>
        </p:txBody>
      </p:sp>
      <p:sp>
        <p:nvSpPr>
          <p:cNvPr id="7" name="Rectangle 9">
            <a:extLst>
              <a:ext uri="{FF2B5EF4-FFF2-40B4-BE49-F238E27FC236}">
                <a16:creationId xmlns:a16="http://schemas.microsoft.com/office/drawing/2014/main" id="{5E5F0D7E-D2B3-4711-9C86-935204E9B1B3}"/>
              </a:ext>
            </a:extLst>
          </p:cNvPr>
          <p:cNvSpPr>
            <a:spLocks noChangeArrowheads="1"/>
          </p:cNvSpPr>
          <p:nvPr/>
        </p:nvSpPr>
        <p:spPr bwMode="auto">
          <a:xfrm>
            <a:off x="475566" y="3627439"/>
            <a:ext cx="8007294" cy="108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1200"/>
              </a:spcAft>
              <a:buClr>
                <a:srgbClr val="92D050"/>
              </a:buClr>
              <a:buNone/>
            </a:pPr>
            <a:r>
              <a:rPr lang="en-US" altLang="en-US" sz="2600" b="1" dirty="0">
                <a:solidFill>
                  <a:schemeClr val="tx1">
                    <a:lumMod val="65000"/>
                    <a:lumOff val="35000"/>
                  </a:schemeClr>
                </a:solidFill>
                <a:latin typeface="Arial Narrow" panose="020B0606020202030204" pitchFamily="34" charset="0"/>
              </a:rPr>
              <a:t>Against all three objectives – what local/regional cultural- specific demographic factors need to be considered? </a:t>
            </a:r>
            <a:endParaRPr lang="en-US" altLang="en-US" sz="26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229932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Content Placeholder 2"/>
          <p:cNvSpPr>
            <a:spLocks/>
          </p:cNvSpPr>
          <p:nvPr/>
        </p:nvSpPr>
        <p:spPr bwMode="auto">
          <a:xfrm>
            <a:off x="468312" y="1053201"/>
            <a:ext cx="80645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marL="88900">
              <a:spcBef>
                <a:spcPct val="20000"/>
              </a:spcBef>
              <a:buChar char="•"/>
              <a:defRPr sz="3200">
                <a:solidFill>
                  <a:schemeClr val="tx1"/>
                </a:solidFill>
                <a:latin typeface="Arial" panose="020B0604020202020204" pitchFamily="34" charset="0"/>
              </a:defRPr>
            </a:lvl1pPr>
            <a:lvl2pPr marL="820738" indent="-285750">
              <a:spcBef>
                <a:spcPct val="20000"/>
              </a:spcBef>
              <a:buChar char="–"/>
              <a:defRPr sz="2800">
                <a:solidFill>
                  <a:schemeClr val="tx1"/>
                </a:solidFill>
                <a:latin typeface="Arial" panose="020B0604020202020204" pitchFamily="34" charset="0"/>
              </a:defRPr>
            </a:lvl2pPr>
            <a:lvl3pPr marL="1228725" indent="-228600">
              <a:spcBef>
                <a:spcPct val="20000"/>
              </a:spcBef>
              <a:buChar char="•"/>
              <a:defRPr sz="2400">
                <a:solidFill>
                  <a:schemeClr val="tx1"/>
                </a:solidFill>
                <a:latin typeface="Arial" panose="020B0604020202020204" pitchFamily="34" charset="0"/>
              </a:defRPr>
            </a:lvl3pPr>
            <a:lvl4pPr marL="1636713"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AU" altLang="en-US" sz="2400" dirty="0">
                <a:solidFill>
                  <a:srgbClr val="92D050"/>
                </a:solidFill>
                <a:latin typeface="Arial Narrow" panose="020B0606020202030204" pitchFamily="34" charset="0"/>
              </a:rPr>
              <a:t>As current generation Australians, you did not create the problems that have evolved from our past, you are however, part of the solution!</a:t>
            </a:r>
          </a:p>
        </p:txBody>
      </p:sp>
      <p:sp>
        <p:nvSpPr>
          <p:cNvPr id="9219" name="Rectangle 3"/>
          <p:cNvSpPr>
            <a:spLocks noGrp="1" noChangeArrowheads="1"/>
          </p:cNvSpPr>
          <p:nvPr>
            <p:ph type="title"/>
          </p:nvPr>
        </p:nvSpPr>
        <p:spPr>
          <a:xfrm>
            <a:off x="468313" y="333375"/>
            <a:ext cx="7920037" cy="576263"/>
          </a:xfrm>
          <a:noFill/>
        </p:spPr>
        <p:txBody>
          <a:bodyPr/>
          <a:lstStyle/>
          <a:p>
            <a:pPr algn="l" eaLnBrk="1" hangingPunct="1"/>
            <a:r>
              <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You will not get a right from two wrongs!</a:t>
            </a:r>
          </a:p>
        </p:txBody>
      </p:sp>
      <p:sp>
        <p:nvSpPr>
          <p:cNvPr id="485380" name="Rectangle 4"/>
          <p:cNvSpPr>
            <a:spLocks noGrp="1" noChangeArrowheads="1"/>
          </p:cNvSpPr>
          <p:nvPr>
            <p:ph type="body" idx="1"/>
          </p:nvPr>
        </p:nvSpPr>
        <p:spPr>
          <a:xfrm>
            <a:off x="538162" y="3408753"/>
            <a:ext cx="8137525" cy="792163"/>
          </a:xfrm>
          <a:noFill/>
        </p:spPr>
        <p:txBody>
          <a:bodyPr/>
          <a:lstStyle/>
          <a:p>
            <a:pPr marL="0" indent="0" algn="ctr" eaLnBrk="1" hangingPunct="1">
              <a:buFontTx/>
              <a:buNone/>
            </a:pPr>
            <a:r>
              <a:rPr lang="en-AU" altLang="en-US" sz="2200" dirty="0">
                <a:solidFill>
                  <a:schemeClr val="bg2"/>
                </a:solidFill>
                <a:latin typeface="Arial Narrow" panose="020B0606020202030204" pitchFamily="34" charset="0"/>
              </a:rPr>
              <a:t>We all </a:t>
            </a:r>
            <a:r>
              <a:rPr lang="en-AU" altLang="en-US" sz="2200" i="1" dirty="0">
                <a:solidFill>
                  <a:schemeClr val="bg2"/>
                </a:solidFill>
                <a:latin typeface="Arial Narrow" panose="020B0606020202030204" pitchFamily="34" charset="0"/>
              </a:rPr>
              <a:t>Think</a:t>
            </a:r>
            <a:r>
              <a:rPr lang="en-AU" altLang="en-US" sz="2200" dirty="0">
                <a:solidFill>
                  <a:schemeClr val="bg2"/>
                </a:solidFill>
                <a:latin typeface="Arial Narrow" panose="020B0606020202030204" pitchFamily="34" charset="0"/>
              </a:rPr>
              <a:t> with our brain, </a:t>
            </a:r>
            <a:r>
              <a:rPr lang="en-AU" altLang="en-US" sz="2200" i="1" dirty="0">
                <a:solidFill>
                  <a:schemeClr val="bg2"/>
                </a:solidFill>
                <a:latin typeface="Arial Narrow" panose="020B0606020202030204" pitchFamily="34" charset="0"/>
              </a:rPr>
              <a:t>Feel</a:t>
            </a:r>
            <a:r>
              <a:rPr lang="en-AU" altLang="en-US" sz="2200" dirty="0">
                <a:solidFill>
                  <a:schemeClr val="bg2"/>
                </a:solidFill>
                <a:latin typeface="Arial Narrow" panose="020B0606020202030204" pitchFamily="34" charset="0"/>
              </a:rPr>
              <a:t> with our heart and </a:t>
            </a:r>
            <a:r>
              <a:rPr lang="en-AU" altLang="en-US" sz="2200" i="1" dirty="0">
                <a:solidFill>
                  <a:schemeClr val="bg2"/>
                </a:solidFill>
                <a:latin typeface="Arial Narrow" panose="020B0606020202030204" pitchFamily="34" charset="0"/>
              </a:rPr>
              <a:t>Behave</a:t>
            </a:r>
            <a:r>
              <a:rPr lang="en-AU" altLang="en-US" sz="2200" dirty="0">
                <a:solidFill>
                  <a:schemeClr val="bg2"/>
                </a:solidFill>
                <a:latin typeface="Arial Narrow" panose="020B0606020202030204" pitchFamily="34" charset="0"/>
              </a:rPr>
              <a:t> through our actions, attitudes and behaviours.</a:t>
            </a:r>
          </a:p>
        </p:txBody>
      </p:sp>
      <p:sp>
        <p:nvSpPr>
          <p:cNvPr id="485381" name="Rectangle 5"/>
          <p:cNvSpPr>
            <a:spLocks noChangeArrowheads="1"/>
          </p:cNvSpPr>
          <p:nvPr/>
        </p:nvSpPr>
        <p:spPr bwMode="auto">
          <a:xfrm>
            <a:off x="538162" y="4416270"/>
            <a:ext cx="8207375" cy="122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81063" indent="-325438">
              <a:spcBef>
                <a:spcPct val="20000"/>
              </a:spcBef>
              <a:buChar char="–"/>
              <a:defRPr sz="2800">
                <a:solidFill>
                  <a:schemeClr val="tx1"/>
                </a:solidFill>
                <a:latin typeface="Arial" panose="020B0604020202020204" pitchFamily="34" charset="0"/>
              </a:defRPr>
            </a:lvl2pPr>
            <a:lvl3pPr marL="1411288" indent="-350838">
              <a:spcBef>
                <a:spcPct val="20000"/>
              </a:spcBef>
              <a:buChar char="•"/>
              <a:defRPr sz="2400">
                <a:solidFill>
                  <a:schemeClr val="tx1"/>
                </a:solidFill>
                <a:latin typeface="Arial" panose="020B0604020202020204" pitchFamily="34" charset="0"/>
              </a:defRPr>
            </a:lvl3pPr>
            <a:lvl4pPr marL="1906588" indent="-315913">
              <a:spcBef>
                <a:spcPct val="20000"/>
              </a:spcBef>
              <a:buChar char="–"/>
              <a:defRPr sz="2000">
                <a:solidFill>
                  <a:schemeClr val="tx1"/>
                </a:solidFill>
                <a:latin typeface="Arial" panose="020B0604020202020204" pitchFamily="34" charset="0"/>
              </a:defRPr>
            </a:lvl4pPr>
            <a:lvl5pPr marL="2425700" indent="-339725">
              <a:spcBef>
                <a:spcPct val="20000"/>
              </a:spcBef>
              <a:buChar char="»"/>
              <a:defRPr sz="2000">
                <a:solidFill>
                  <a:schemeClr val="tx1"/>
                </a:solidFill>
                <a:latin typeface="Arial" panose="020B0604020202020204" pitchFamily="34" charset="0"/>
              </a:defRPr>
            </a:lvl5pPr>
            <a:lvl6pPr marL="2882900"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0100"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7300"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4500"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200" dirty="0">
                <a:solidFill>
                  <a:schemeClr val="bg2"/>
                </a:solidFill>
                <a:latin typeface="Arial Narrow" panose="020B0606020202030204" pitchFamily="34" charset="0"/>
              </a:rPr>
              <a:t>We all become socialised to </a:t>
            </a:r>
            <a:r>
              <a:rPr lang="en-US" altLang="en-US" sz="2200" i="1" dirty="0">
                <a:solidFill>
                  <a:schemeClr val="bg2"/>
                </a:solidFill>
                <a:latin typeface="Arial Narrow" panose="020B0606020202030204" pitchFamily="34" charset="0"/>
              </a:rPr>
              <a:t>Think</a:t>
            </a:r>
            <a:r>
              <a:rPr lang="en-US" altLang="en-US" sz="2200" dirty="0">
                <a:solidFill>
                  <a:schemeClr val="bg2"/>
                </a:solidFill>
                <a:latin typeface="Arial Narrow" panose="020B0606020202030204" pitchFamily="34" charset="0"/>
              </a:rPr>
              <a:t>, </a:t>
            </a:r>
            <a:r>
              <a:rPr lang="en-US" altLang="en-US" sz="2200" i="1" dirty="0">
                <a:solidFill>
                  <a:schemeClr val="bg2"/>
                </a:solidFill>
                <a:latin typeface="Arial Narrow" panose="020B0606020202030204" pitchFamily="34" charset="0"/>
              </a:rPr>
              <a:t>Feel </a:t>
            </a:r>
            <a:r>
              <a:rPr lang="en-US" altLang="en-US" sz="2200" dirty="0">
                <a:solidFill>
                  <a:schemeClr val="bg2"/>
                </a:solidFill>
                <a:latin typeface="Arial Narrow" panose="020B0606020202030204" pitchFamily="34" charset="0"/>
              </a:rPr>
              <a:t>and </a:t>
            </a:r>
            <a:r>
              <a:rPr lang="en-US" altLang="en-US" sz="2200" i="1" dirty="0">
                <a:solidFill>
                  <a:schemeClr val="bg2"/>
                </a:solidFill>
                <a:latin typeface="Arial Narrow" panose="020B0606020202030204" pitchFamily="34" charset="0"/>
              </a:rPr>
              <a:t>Behave</a:t>
            </a:r>
            <a:r>
              <a:rPr lang="en-US" altLang="en-US" sz="2200" dirty="0">
                <a:solidFill>
                  <a:schemeClr val="bg2"/>
                </a:solidFill>
                <a:latin typeface="Arial Narrow" panose="020B0606020202030204" pitchFamily="34" charset="0"/>
              </a:rPr>
              <a:t> based on where we have come from – our upbringing and experiences (good or bad) in life.</a:t>
            </a:r>
            <a:endParaRPr lang="en-AU" altLang="en-US" sz="2200" dirty="0">
              <a:solidFill>
                <a:schemeClr val="bg2"/>
              </a:solidFill>
              <a:latin typeface="Arial Narrow" panose="020B0606020202030204" pitchFamily="34" charset="0"/>
            </a:endParaRPr>
          </a:p>
        </p:txBody>
      </p:sp>
      <p:sp>
        <p:nvSpPr>
          <p:cNvPr id="485382" name="Rectangle 6"/>
          <p:cNvSpPr>
            <a:spLocks noChangeArrowheads="1"/>
          </p:cNvSpPr>
          <p:nvPr/>
        </p:nvSpPr>
        <p:spPr bwMode="auto">
          <a:xfrm>
            <a:off x="468312" y="2250945"/>
            <a:ext cx="8207375" cy="86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1347788" indent="-533400">
              <a:spcBef>
                <a:spcPct val="20000"/>
              </a:spcBef>
              <a:buChar char="–"/>
              <a:defRPr sz="2800">
                <a:solidFill>
                  <a:schemeClr val="tx1"/>
                </a:solidFill>
                <a:latin typeface="Arial" panose="020B0604020202020204" pitchFamily="34" charset="0"/>
              </a:defRPr>
            </a:lvl2pPr>
            <a:lvl3pPr marL="1984375" indent="-457200">
              <a:spcBef>
                <a:spcPct val="20000"/>
              </a:spcBef>
              <a:buChar char="•"/>
              <a:defRPr sz="2400">
                <a:solidFill>
                  <a:schemeClr val="tx1"/>
                </a:solidFill>
                <a:latin typeface="Arial" panose="020B0604020202020204" pitchFamily="34" charset="0"/>
              </a:defRPr>
            </a:lvl3pPr>
            <a:lvl4pPr marL="2544763" indent="-381000">
              <a:spcBef>
                <a:spcPct val="20000"/>
              </a:spcBef>
              <a:buChar char="–"/>
              <a:defRPr sz="2000">
                <a:solidFill>
                  <a:schemeClr val="tx1"/>
                </a:solidFill>
                <a:latin typeface="Arial" panose="020B0604020202020204" pitchFamily="34" charset="0"/>
              </a:defRPr>
            </a:lvl4pPr>
            <a:lvl5pPr marL="3105150" indent="-381000">
              <a:spcBef>
                <a:spcPct val="20000"/>
              </a:spcBef>
              <a:buChar char="»"/>
              <a:defRPr sz="2000">
                <a:solidFill>
                  <a:schemeClr val="tx1"/>
                </a:solidFill>
                <a:latin typeface="Arial" panose="020B0604020202020204" pitchFamily="34" charset="0"/>
              </a:defRPr>
            </a:lvl5pPr>
            <a:lvl6pPr marL="3562350" indent="-381000" eaLnBrk="0" fontAlgn="base" hangingPunct="0">
              <a:spcBef>
                <a:spcPct val="20000"/>
              </a:spcBef>
              <a:spcAft>
                <a:spcPct val="0"/>
              </a:spcAft>
              <a:buChar char="»"/>
              <a:defRPr sz="2000">
                <a:solidFill>
                  <a:schemeClr val="tx1"/>
                </a:solidFill>
                <a:latin typeface="Arial" panose="020B0604020202020204" pitchFamily="34" charset="0"/>
              </a:defRPr>
            </a:lvl6pPr>
            <a:lvl7pPr marL="4019550" indent="-381000" eaLnBrk="0" fontAlgn="base" hangingPunct="0">
              <a:spcBef>
                <a:spcPct val="20000"/>
              </a:spcBef>
              <a:spcAft>
                <a:spcPct val="0"/>
              </a:spcAft>
              <a:buChar char="»"/>
              <a:defRPr sz="2000">
                <a:solidFill>
                  <a:schemeClr val="tx1"/>
                </a:solidFill>
                <a:latin typeface="Arial" panose="020B0604020202020204" pitchFamily="34" charset="0"/>
              </a:defRPr>
            </a:lvl7pPr>
            <a:lvl8pPr marL="4476750" indent="-381000" eaLnBrk="0" fontAlgn="base" hangingPunct="0">
              <a:spcBef>
                <a:spcPct val="20000"/>
              </a:spcBef>
              <a:spcAft>
                <a:spcPct val="0"/>
              </a:spcAft>
              <a:buChar char="»"/>
              <a:defRPr sz="2000">
                <a:solidFill>
                  <a:schemeClr val="tx1"/>
                </a:solidFill>
                <a:latin typeface="Arial" panose="020B0604020202020204" pitchFamily="34" charset="0"/>
              </a:defRPr>
            </a:lvl8pPr>
            <a:lvl9pPr marL="4933950" indent="-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AU" altLang="en-US" sz="2200" dirty="0">
                <a:solidFill>
                  <a:schemeClr val="bg2"/>
                </a:solidFill>
                <a:latin typeface="Arial Narrow" panose="020B0606020202030204" pitchFamily="34" charset="0"/>
              </a:rPr>
              <a:t>All people are just like YOU. They are unique and special, but NOT PERFECT – no one person has the right to judge another.</a:t>
            </a:r>
            <a:endParaRPr lang="en-US" altLang="en-US" sz="2200" i="1" dirty="0">
              <a:solidFill>
                <a:schemeClr val="bg2"/>
              </a:solidFill>
              <a:latin typeface="Arial Narrow" panose="020B0606020202030204" pitchFamily="34" charset="0"/>
            </a:endParaRPr>
          </a:p>
          <a:p>
            <a:pPr algn="just" eaLnBrk="1" hangingPunct="1">
              <a:buFontTx/>
              <a:buNone/>
            </a:pPr>
            <a:endParaRPr lang="en-US" altLang="en-US" sz="1000" dirty="0">
              <a:solidFill>
                <a:schemeClr val="bg2"/>
              </a:solidFill>
              <a:latin typeface="Arial Narrow" panose="020B0606020202030204" pitchFamily="34" charset="0"/>
            </a:endParaRPr>
          </a:p>
        </p:txBody>
      </p:sp>
    </p:spTree>
    <p:extLst>
      <p:ext uri="{BB962C8B-B14F-4D97-AF65-F5344CB8AC3E}">
        <p14:creationId xmlns:p14="http://schemas.microsoft.com/office/powerpoint/2010/main" val="340044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linds(horizontal)">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5382"/>
                                        </p:tgtEl>
                                        <p:attrNameLst>
                                          <p:attrName>style.visibility</p:attrName>
                                        </p:attrNameLst>
                                      </p:cBhvr>
                                      <p:to>
                                        <p:strVal val="visible"/>
                                      </p:to>
                                    </p:set>
                                    <p:animEffect transition="in" filter="blinds(horizontal)">
                                      <p:cBhvr>
                                        <p:cTn id="12" dur="500"/>
                                        <p:tgtEl>
                                          <p:spTgt spid="4853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85380">
                                            <p:txEl>
                                              <p:pRg st="0" end="0"/>
                                            </p:txEl>
                                          </p:spTgt>
                                        </p:tgtEl>
                                        <p:attrNameLst>
                                          <p:attrName>style.visibility</p:attrName>
                                        </p:attrNameLst>
                                      </p:cBhvr>
                                      <p:to>
                                        <p:strVal val="visible"/>
                                      </p:to>
                                    </p:set>
                                    <p:animEffect transition="in" filter="blinds(horizontal)">
                                      <p:cBhvr>
                                        <p:cTn id="15" dur="500"/>
                                        <p:tgtEl>
                                          <p:spTgt spid="485380">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85381"/>
                                        </p:tgtEl>
                                        <p:attrNameLst>
                                          <p:attrName>style.visibility</p:attrName>
                                        </p:attrNameLst>
                                      </p:cBhvr>
                                      <p:to>
                                        <p:strVal val="visible"/>
                                      </p:to>
                                    </p:set>
                                    <p:animEffect transition="in" filter="blinds(horizontal)">
                                      <p:cBhvr>
                                        <p:cTn id="18" dur="500"/>
                                        <p:tgtEl>
                                          <p:spTgt spid="485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485380" grpId="0" build="p"/>
      <p:bldP spid="485381" grpId="0"/>
      <p:bldP spid="48538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24" y="692696"/>
            <a:ext cx="8915152" cy="61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3A86087-3CEB-404D-B9B8-49EAAD9A438D}"/>
              </a:ext>
            </a:extLst>
          </p:cNvPr>
          <p:cNvSpPr txBox="1">
            <a:spLocks/>
          </p:cNvSpPr>
          <p:nvPr/>
        </p:nvSpPr>
        <p:spPr>
          <a:xfrm>
            <a:off x="139215" y="158812"/>
            <a:ext cx="8229600" cy="6779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AU"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Understand the environment</a:t>
            </a:r>
          </a:p>
        </p:txBody>
      </p:sp>
    </p:spTree>
    <p:extLst>
      <p:ext uri="{BB962C8B-B14F-4D97-AF65-F5344CB8AC3E}">
        <p14:creationId xmlns:p14="http://schemas.microsoft.com/office/powerpoint/2010/main" val="5947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0" y="-99392"/>
            <a:ext cx="9144000" cy="6858000"/>
          </a:xfrm>
          <a:prstGeom prst="rect">
            <a:avLst/>
          </a:prstGeom>
          <a:noFill/>
          <a:ln>
            <a:noFill/>
          </a:ln>
          <a:extLst>
            <a:ext uri="{909E8E84-426E-40DD-AFC4-6F175D3DCCD1}">
              <a14:hiddenFill xmlns:a14="http://schemas.microsoft.com/office/drawing/2010/main">
                <a:solidFill>
                  <a:srgbClr val="EEEEF6"/>
                </a:solidFill>
              </a14:hiddenFill>
            </a:ext>
            <a:ext uri="{91240B29-F687-4F45-9708-019B960494DF}">
              <a14:hiddenLine xmlns:a14="http://schemas.microsoft.com/office/drawing/2010/main" w="12700">
                <a:solidFill>
                  <a:srgbClr val="FFFF99"/>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518147" name="AutoShape 3"/>
          <p:cNvSpPr>
            <a:spLocks noChangeArrowheads="1"/>
          </p:cNvSpPr>
          <p:nvPr/>
        </p:nvSpPr>
        <p:spPr bwMode="auto">
          <a:xfrm>
            <a:off x="2195513" y="188913"/>
            <a:ext cx="4897437" cy="733425"/>
          </a:xfrm>
          <a:prstGeom prst="leftRightArrow">
            <a:avLst>
              <a:gd name="adj1" fmla="val 50000"/>
              <a:gd name="adj2" fmla="val 133550"/>
            </a:avLst>
          </a:prstGeom>
          <a:solidFill>
            <a:srgbClr val="DDDDDD"/>
          </a:solidFill>
          <a:ln w="3175">
            <a:solidFill>
              <a:srgbClr val="0000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AU" altLang="en-US" sz="300" b="1" dirty="0">
              <a:solidFill>
                <a:srgbClr val="000099"/>
              </a:solidFill>
              <a:latin typeface="Arial Narrow" panose="020B0606020202030204" pitchFamily="34" charset="0"/>
            </a:endParaRPr>
          </a:p>
          <a:p>
            <a:pPr algn="ctr" eaLnBrk="1" hangingPunct="1"/>
            <a:r>
              <a:rPr lang="en-AU" altLang="en-US" sz="1600" b="1" dirty="0">
                <a:solidFill>
                  <a:srgbClr val="000099"/>
                </a:solidFill>
                <a:latin typeface="Arial Narrow" panose="020B0606020202030204" pitchFamily="34" charset="0"/>
              </a:rPr>
              <a:t>Environmental Factors and Influences</a:t>
            </a:r>
            <a:endParaRPr lang="en-AU" altLang="en-US" sz="1600" dirty="0">
              <a:solidFill>
                <a:srgbClr val="000099"/>
              </a:solidFill>
              <a:latin typeface="Arial Narrow" panose="020B0606020202030204" pitchFamily="34" charset="0"/>
            </a:endParaRPr>
          </a:p>
        </p:txBody>
      </p:sp>
      <p:sp>
        <p:nvSpPr>
          <p:cNvPr id="518148" name="Rectangle 4"/>
          <p:cNvSpPr>
            <a:spLocks noChangeArrowheads="1"/>
          </p:cNvSpPr>
          <p:nvPr/>
        </p:nvSpPr>
        <p:spPr bwMode="auto">
          <a:xfrm>
            <a:off x="0" y="260350"/>
            <a:ext cx="18732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80"/>
                </a:solidFill>
                <a:miter lim="800000"/>
                <a:headEnd/>
                <a:tailEnd/>
              </a14:hiddenLine>
            </a:ext>
          </a:extLst>
        </p:spPr>
        <p:txBody>
          <a:bodyPr anchor="ctr"/>
          <a:lstStyle/>
          <a:p>
            <a:pPr eaLnBrk="1" hangingPunct="1">
              <a:defRPr/>
            </a:pPr>
            <a:endParaRPr lang="en-AU" altLang="en-US" sz="1600" b="1" dirty="0">
              <a:solidFill>
                <a:schemeClr val="bg2"/>
              </a:solidFill>
              <a:effectLst>
                <a:outerShdw blurRad="38100" dist="38100" dir="2700000" algn="tl">
                  <a:srgbClr val="C0C0C0"/>
                </a:outerShdw>
              </a:effectLst>
              <a:latin typeface="Arial Narrow" panose="020B0606020202030204" pitchFamily="34" charset="0"/>
            </a:endParaRPr>
          </a:p>
          <a:p>
            <a:pPr algn="ctr" eaLnBrk="1" hangingPunct="1">
              <a:defRPr/>
            </a:pPr>
            <a:r>
              <a:rPr lang="en-AU" altLang="en-US" sz="1600" dirty="0">
                <a:solidFill>
                  <a:schemeClr val="bg2"/>
                </a:solidFill>
                <a:latin typeface="Arial Narrow" panose="020B0606020202030204" pitchFamily="34" charset="0"/>
              </a:rPr>
              <a:t>Cultural Sensitivity</a:t>
            </a:r>
          </a:p>
          <a:p>
            <a:pPr eaLnBrk="1" hangingPunct="1">
              <a:defRPr/>
            </a:pPr>
            <a:endParaRPr lang="en-AU" altLang="en-US" sz="1600" dirty="0">
              <a:solidFill>
                <a:schemeClr val="bg2"/>
              </a:solidFill>
              <a:latin typeface="Arial Narrow" panose="020B0606020202030204" pitchFamily="34" charset="0"/>
            </a:endParaRPr>
          </a:p>
        </p:txBody>
      </p:sp>
      <p:sp>
        <p:nvSpPr>
          <p:cNvPr id="518149" name="Rectangle 5"/>
          <p:cNvSpPr>
            <a:spLocks noChangeArrowheads="1"/>
          </p:cNvSpPr>
          <p:nvPr/>
        </p:nvSpPr>
        <p:spPr bwMode="auto">
          <a:xfrm>
            <a:off x="7272338" y="260350"/>
            <a:ext cx="18716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8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600" b="1" dirty="0">
                <a:solidFill>
                  <a:srgbClr val="FF0000"/>
                </a:solidFill>
                <a:latin typeface="Arial Narrow" panose="020B0606020202030204" pitchFamily="34" charset="0"/>
              </a:rPr>
              <a:t>Cultural Diversity</a:t>
            </a:r>
          </a:p>
        </p:txBody>
      </p:sp>
      <p:sp>
        <p:nvSpPr>
          <p:cNvPr id="518150" name="Rectangle 6"/>
          <p:cNvSpPr>
            <a:spLocks noChangeArrowheads="1"/>
          </p:cNvSpPr>
          <p:nvPr/>
        </p:nvSpPr>
        <p:spPr bwMode="auto">
          <a:xfrm>
            <a:off x="0" y="706438"/>
            <a:ext cx="183515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8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AU" altLang="en-US" sz="1600" b="1" dirty="0">
              <a:solidFill>
                <a:schemeClr val="bg2"/>
              </a:solidFill>
              <a:latin typeface="Arial Narrow" panose="020B0606020202030204" pitchFamily="34" charset="0"/>
            </a:endParaRPr>
          </a:p>
          <a:p>
            <a:pPr algn="ctr" eaLnBrk="1" hangingPunct="1"/>
            <a:r>
              <a:rPr lang="en-AU" altLang="en-US" sz="1600" dirty="0">
                <a:solidFill>
                  <a:schemeClr val="bg2"/>
                </a:solidFill>
                <a:latin typeface="Arial Narrow" panose="020B0606020202030204" pitchFamily="34" charset="0"/>
              </a:rPr>
              <a:t>Accountability, </a:t>
            </a:r>
            <a:r>
              <a:rPr lang="en-AU" altLang="en-US" sz="1600" b="1" dirty="0">
                <a:solidFill>
                  <a:srgbClr val="FF0000"/>
                </a:solidFill>
                <a:latin typeface="Arial Narrow" panose="020B0606020202030204" pitchFamily="34" charset="0"/>
              </a:rPr>
              <a:t>Deaths in Custody</a:t>
            </a:r>
            <a:r>
              <a:rPr lang="en-AU" altLang="en-US" sz="1600" dirty="0">
                <a:solidFill>
                  <a:schemeClr val="bg2"/>
                </a:solidFill>
                <a:latin typeface="Arial Narrow" panose="020B0606020202030204" pitchFamily="34" charset="0"/>
              </a:rPr>
              <a:t>, Psychological Scarring, </a:t>
            </a:r>
            <a:r>
              <a:rPr lang="en-AU" altLang="en-US" sz="1600" b="1" dirty="0">
                <a:solidFill>
                  <a:srgbClr val="FF0000"/>
                </a:solidFill>
                <a:latin typeface="Arial Narrow" panose="020B0606020202030204" pitchFamily="34" charset="0"/>
              </a:rPr>
              <a:t>Intergenerational Trauma</a:t>
            </a:r>
            <a:r>
              <a:rPr lang="en-AU" altLang="en-US" sz="1600" dirty="0">
                <a:solidFill>
                  <a:schemeClr val="bg2"/>
                </a:solidFill>
                <a:latin typeface="Arial Narrow" panose="020B0606020202030204" pitchFamily="34" charset="0"/>
              </a:rPr>
              <a:t>, Anger, Bitterness, Mistrust, </a:t>
            </a:r>
            <a:r>
              <a:rPr lang="en-AU" altLang="en-US" sz="1600" b="1" dirty="0">
                <a:solidFill>
                  <a:srgbClr val="FF0000"/>
                </a:solidFill>
                <a:latin typeface="Arial Narrow" panose="020B0606020202030204" pitchFamily="34" charset="0"/>
              </a:rPr>
              <a:t>Apathy</a:t>
            </a:r>
            <a:r>
              <a:rPr lang="en-AU" altLang="en-US" sz="1600" dirty="0">
                <a:solidFill>
                  <a:schemeClr val="bg2"/>
                </a:solidFill>
                <a:latin typeface="Arial Narrow" panose="020B0606020202030204" pitchFamily="34" charset="0"/>
              </a:rPr>
              <a:t>, Ignorance, Fear, Insecurity, Discrimination, </a:t>
            </a:r>
            <a:r>
              <a:rPr lang="en-AU" altLang="en-US" sz="1600" b="1" dirty="0">
                <a:solidFill>
                  <a:srgbClr val="FF0000"/>
                </a:solidFill>
                <a:latin typeface="Arial Narrow" panose="020B0606020202030204" pitchFamily="34" charset="0"/>
              </a:rPr>
              <a:t>Racism</a:t>
            </a:r>
            <a:r>
              <a:rPr lang="en-AU" altLang="en-US" sz="1600" dirty="0">
                <a:solidFill>
                  <a:schemeClr val="bg2"/>
                </a:solidFill>
                <a:latin typeface="Arial Narrow" panose="020B0606020202030204" pitchFamily="34" charset="0"/>
              </a:rPr>
              <a:t>, Paternalism, </a:t>
            </a:r>
            <a:r>
              <a:rPr lang="en-AU" altLang="en-US" sz="1600" b="1" dirty="0">
                <a:solidFill>
                  <a:srgbClr val="FF0000"/>
                </a:solidFill>
                <a:latin typeface="Arial Narrow" panose="020B0606020202030204" pitchFamily="34" charset="0"/>
              </a:rPr>
              <a:t>Fractured Kinship Systems</a:t>
            </a:r>
            <a:r>
              <a:rPr lang="en-AU" altLang="en-US" sz="1600" dirty="0">
                <a:solidFill>
                  <a:schemeClr val="bg2"/>
                </a:solidFill>
                <a:latin typeface="Arial Narrow" panose="020B0606020202030204" pitchFamily="34" charset="0"/>
              </a:rPr>
              <a:t>, Government Policy, Cultural Values, Identity, Dignity, Pride.</a:t>
            </a:r>
          </a:p>
          <a:p>
            <a:pPr algn="ctr" eaLnBrk="1" hangingPunct="1"/>
            <a:r>
              <a:rPr lang="en-AU" altLang="en-US" sz="1600" b="1" dirty="0">
                <a:solidFill>
                  <a:srgbClr val="FF0000"/>
                </a:solidFill>
                <a:latin typeface="Arial Narrow" panose="020B0606020202030204" pitchFamily="34" charset="0"/>
              </a:rPr>
              <a:t>Funerals</a:t>
            </a:r>
            <a:r>
              <a:rPr lang="en-AU" altLang="en-US" sz="1600" dirty="0">
                <a:solidFill>
                  <a:schemeClr val="bg2"/>
                </a:solidFill>
                <a:latin typeface="Arial Narrow" panose="020B0606020202030204" pitchFamily="34" charset="0"/>
              </a:rPr>
              <a:t>.</a:t>
            </a:r>
          </a:p>
        </p:txBody>
      </p:sp>
      <p:sp>
        <p:nvSpPr>
          <p:cNvPr id="518151" name="Rectangle 7"/>
          <p:cNvSpPr>
            <a:spLocks noChangeArrowheads="1"/>
          </p:cNvSpPr>
          <p:nvPr/>
        </p:nvSpPr>
        <p:spPr bwMode="auto">
          <a:xfrm>
            <a:off x="7524750" y="692150"/>
            <a:ext cx="16192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8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AU" altLang="en-US" sz="1600" b="1" dirty="0">
              <a:solidFill>
                <a:schemeClr val="bg2"/>
              </a:solidFill>
              <a:latin typeface="Arial Narrow" panose="020B0606020202030204" pitchFamily="34" charset="0"/>
            </a:endParaRPr>
          </a:p>
          <a:p>
            <a:pPr algn="ctr" eaLnBrk="1" hangingPunct="1"/>
            <a:r>
              <a:rPr lang="en-AU" altLang="en-US" sz="1600" b="1" dirty="0">
                <a:solidFill>
                  <a:srgbClr val="FF0000"/>
                </a:solidFill>
                <a:latin typeface="Arial Narrow" panose="020B0606020202030204" pitchFamily="34" charset="0"/>
              </a:rPr>
              <a:t>Humbug</a:t>
            </a:r>
            <a:r>
              <a:rPr lang="en-AU" altLang="en-US" sz="1600" b="1" dirty="0">
                <a:solidFill>
                  <a:schemeClr val="bg2"/>
                </a:solidFill>
                <a:latin typeface="Arial Narrow" panose="020B0606020202030204" pitchFamily="34" charset="0"/>
              </a:rPr>
              <a:t>,</a:t>
            </a:r>
            <a:r>
              <a:rPr lang="en-AU" altLang="en-US" sz="1600" dirty="0">
                <a:solidFill>
                  <a:schemeClr val="bg2"/>
                </a:solidFill>
                <a:latin typeface="Arial Narrow" panose="020B0606020202030204" pitchFamily="34" charset="0"/>
              </a:rPr>
              <a:t> Income Management, </a:t>
            </a:r>
            <a:r>
              <a:rPr lang="en-AU" altLang="en-US" sz="1600" b="1" dirty="0">
                <a:solidFill>
                  <a:srgbClr val="FF0000"/>
                </a:solidFill>
                <a:latin typeface="Arial Narrow" panose="020B0606020202030204" pitchFamily="34" charset="0"/>
              </a:rPr>
              <a:t>Native Title</a:t>
            </a:r>
            <a:r>
              <a:rPr lang="en-AU" altLang="en-US" sz="1600" dirty="0">
                <a:solidFill>
                  <a:schemeClr val="bg2"/>
                </a:solidFill>
                <a:latin typeface="Arial Narrow" panose="020B0606020202030204" pitchFamily="34" charset="0"/>
              </a:rPr>
              <a:t>, Communication Barriers, Court Systems, Police, </a:t>
            </a:r>
            <a:r>
              <a:rPr lang="en-AU" altLang="en-US" sz="1600" b="1" dirty="0">
                <a:solidFill>
                  <a:srgbClr val="FF0000"/>
                </a:solidFill>
                <a:latin typeface="Arial Narrow" panose="020B0606020202030204" pitchFamily="34" charset="0"/>
              </a:rPr>
              <a:t>Limited Resources</a:t>
            </a:r>
            <a:r>
              <a:rPr lang="en-AU" altLang="en-US" sz="1600" dirty="0">
                <a:solidFill>
                  <a:schemeClr val="bg2"/>
                </a:solidFill>
                <a:latin typeface="Arial Narrow" panose="020B0606020202030204" pitchFamily="34" charset="0"/>
              </a:rPr>
              <a:t>, Western Law, Customary Lore, Technology, </a:t>
            </a:r>
            <a:r>
              <a:rPr lang="en-AU" altLang="en-US" sz="1600" b="1" dirty="0">
                <a:solidFill>
                  <a:srgbClr val="FF0000"/>
                </a:solidFill>
                <a:latin typeface="Arial Narrow" panose="020B0606020202030204" pitchFamily="34" charset="0"/>
              </a:rPr>
              <a:t>Wealth Generation</a:t>
            </a:r>
            <a:r>
              <a:rPr lang="en-AU" altLang="en-US" sz="1600" dirty="0">
                <a:solidFill>
                  <a:schemeClr val="bg2"/>
                </a:solidFill>
                <a:latin typeface="Arial Narrow" panose="020B0606020202030204" pitchFamily="34" charset="0"/>
              </a:rPr>
              <a:t>, Geographical Isolation</a:t>
            </a:r>
            <a:r>
              <a:rPr lang="en-AU" altLang="en-US" sz="1600" b="1" dirty="0">
                <a:solidFill>
                  <a:srgbClr val="FF0000"/>
                </a:solidFill>
                <a:latin typeface="Arial Narrow" panose="020B0606020202030204" pitchFamily="34" charset="0"/>
              </a:rPr>
              <a:t>, Access, Equity, Participation</a:t>
            </a:r>
            <a:r>
              <a:rPr lang="en-AU" altLang="en-US" sz="1600" dirty="0">
                <a:solidFill>
                  <a:schemeClr val="bg2"/>
                </a:solidFill>
                <a:latin typeface="Arial Narrow" panose="020B0606020202030204" pitchFamily="34" charset="0"/>
              </a:rPr>
              <a:t>, Capacity, Stolen Wages, </a:t>
            </a:r>
          </a:p>
        </p:txBody>
      </p:sp>
      <p:sp>
        <p:nvSpPr>
          <p:cNvPr id="518152" name="Rectangle 8"/>
          <p:cNvSpPr>
            <a:spLocks noChangeArrowheads="1"/>
          </p:cNvSpPr>
          <p:nvPr/>
        </p:nvSpPr>
        <p:spPr bwMode="auto">
          <a:xfrm>
            <a:off x="539750" y="6267450"/>
            <a:ext cx="7848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8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600" b="1" dirty="0">
                <a:solidFill>
                  <a:srgbClr val="FF0000"/>
                </a:solidFill>
                <a:latin typeface="Arial Narrow" panose="020B0606020202030204" pitchFamily="34" charset="0"/>
              </a:rPr>
              <a:t>Welfare</a:t>
            </a:r>
            <a:r>
              <a:rPr lang="en-AU" altLang="en-US" sz="1600" dirty="0">
                <a:solidFill>
                  <a:schemeClr val="bg2"/>
                </a:solidFill>
                <a:latin typeface="Arial Narrow" panose="020B0606020202030204" pitchFamily="34" charset="0"/>
              </a:rPr>
              <a:t>, Substance Abuse, Domestic Violence, </a:t>
            </a:r>
            <a:r>
              <a:rPr lang="en-AU" altLang="en-US" sz="1600" b="1" dirty="0">
                <a:solidFill>
                  <a:srgbClr val="FF0000"/>
                </a:solidFill>
                <a:latin typeface="Arial Narrow" panose="020B0606020202030204" pitchFamily="34" charset="0"/>
              </a:rPr>
              <a:t>Corporate Governance</a:t>
            </a:r>
            <a:r>
              <a:rPr lang="en-AU" altLang="en-US" sz="1600" dirty="0">
                <a:solidFill>
                  <a:schemeClr val="bg2"/>
                </a:solidFill>
                <a:latin typeface="Arial Narrow" panose="020B0606020202030204" pitchFamily="34" charset="0"/>
              </a:rPr>
              <a:t>, Colonisation, Dispossession, </a:t>
            </a:r>
            <a:r>
              <a:rPr lang="en-AU" altLang="en-US" sz="1600" b="1" dirty="0">
                <a:solidFill>
                  <a:srgbClr val="FF0000"/>
                </a:solidFill>
                <a:latin typeface="Arial Narrow" panose="020B0606020202030204" pitchFamily="34" charset="0"/>
              </a:rPr>
              <a:t>Stolen Generations</a:t>
            </a:r>
            <a:r>
              <a:rPr lang="en-AU" altLang="en-US" sz="1600" dirty="0">
                <a:solidFill>
                  <a:schemeClr val="bg2"/>
                </a:solidFill>
                <a:latin typeface="Arial Narrow" panose="020B0606020202030204" pitchFamily="34" charset="0"/>
              </a:rPr>
              <a:t>, Child Abuse</a:t>
            </a:r>
            <a:r>
              <a:rPr lang="en-AU" altLang="en-US" sz="1600" b="1" dirty="0">
                <a:solidFill>
                  <a:srgbClr val="FF0000"/>
                </a:solidFill>
                <a:latin typeface="Arial Narrow" panose="020B0606020202030204" pitchFamily="34" charset="0"/>
              </a:rPr>
              <a:t>, Community Factions</a:t>
            </a:r>
            <a:r>
              <a:rPr lang="en-AU" altLang="en-US" sz="1600" dirty="0">
                <a:solidFill>
                  <a:schemeClr val="bg2"/>
                </a:solidFill>
                <a:latin typeface="Arial Narrow" panose="020B0606020202030204" pitchFamily="34" charset="0"/>
              </a:rPr>
              <a:t>, Confusion.</a:t>
            </a:r>
          </a:p>
          <a:p>
            <a:pPr eaLnBrk="1" hangingPunct="1"/>
            <a:endParaRPr lang="en-AU" altLang="en-US" sz="1600" dirty="0">
              <a:solidFill>
                <a:schemeClr val="bg2"/>
              </a:solidFill>
              <a:latin typeface="Arial Narrow" panose="020B0606020202030204" pitchFamily="34" charset="0"/>
            </a:endParaRPr>
          </a:p>
        </p:txBody>
      </p:sp>
      <p:sp>
        <p:nvSpPr>
          <p:cNvPr id="518153" name="Rectangle 9"/>
          <p:cNvSpPr>
            <a:spLocks noChangeArrowheads="1"/>
          </p:cNvSpPr>
          <p:nvPr/>
        </p:nvSpPr>
        <p:spPr bwMode="auto">
          <a:xfrm>
            <a:off x="3492500" y="908050"/>
            <a:ext cx="2160588" cy="942975"/>
          </a:xfrm>
          <a:prstGeom prst="rect">
            <a:avLst/>
          </a:prstGeom>
          <a:solidFill>
            <a:srgbClr val="DDDDDD"/>
          </a:solidFill>
          <a:ln w="3175">
            <a:solidFill>
              <a:schemeClr val="folHlink"/>
            </a:solidFill>
            <a:miter lim="800000"/>
            <a:headEnd/>
            <a:tailEnd/>
          </a:ln>
          <a:effectLst/>
          <a:extLst>
            <a:ext uri="{AF507438-7753-43E0-B8FC-AC1667EBCBE1}">
              <a14:hiddenEffects xmlns:a14="http://schemas.microsoft.com/office/drawing/2010/main">
                <a:effectLst>
                  <a:outerShdw dist="107763" dir="8100000" algn="ctr" rotWithShape="0">
                    <a:srgbClr val="808080">
                      <a:alpha val="50000"/>
                    </a:srgbClr>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600" b="1" dirty="0">
                <a:solidFill>
                  <a:srgbClr val="003366"/>
                </a:solidFill>
                <a:latin typeface="Arial Narrow" panose="020B0606020202030204" pitchFamily="34" charset="0"/>
              </a:rPr>
              <a:t>Strong Leadership and Management</a:t>
            </a:r>
          </a:p>
        </p:txBody>
      </p:sp>
      <p:sp>
        <p:nvSpPr>
          <p:cNvPr id="518154" name="Rectangle 10"/>
          <p:cNvSpPr>
            <a:spLocks noChangeArrowheads="1"/>
          </p:cNvSpPr>
          <p:nvPr/>
        </p:nvSpPr>
        <p:spPr bwMode="auto">
          <a:xfrm>
            <a:off x="1908175" y="2133600"/>
            <a:ext cx="1873250" cy="1439863"/>
          </a:xfrm>
          <a:prstGeom prst="rect">
            <a:avLst/>
          </a:prstGeom>
          <a:solidFill>
            <a:srgbClr val="DDDDDD"/>
          </a:solidFill>
          <a:ln w="3175">
            <a:solidFill>
              <a:schemeClr val="folHlink"/>
            </a:solidFill>
            <a:miter lim="800000"/>
            <a:headEnd/>
            <a:tailEnd/>
          </a:ln>
          <a:effectLst/>
          <a:extLst>
            <a:ext uri="{AF507438-7753-43E0-B8FC-AC1667EBCBE1}">
              <a14:hiddenEffects xmlns:a14="http://schemas.microsoft.com/office/drawing/2010/main">
                <a:effectLst>
                  <a:outerShdw dist="107763" dir="8100000" algn="ctr" rotWithShape="0">
                    <a:srgbClr val="808080">
                      <a:alpha val="50000"/>
                    </a:srgbClr>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600" b="1" dirty="0">
                <a:solidFill>
                  <a:srgbClr val="003366"/>
                </a:solidFill>
                <a:latin typeface="Arial Narrow" panose="020B0606020202030204" pitchFamily="34" charset="0"/>
              </a:rPr>
              <a:t>Accountable</a:t>
            </a:r>
          </a:p>
          <a:p>
            <a:pPr algn="ctr" eaLnBrk="1" hangingPunct="1">
              <a:spcBef>
                <a:spcPts val="100"/>
              </a:spcBef>
            </a:pPr>
            <a:r>
              <a:rPr lang="en-AU" altLang="en-US" sz="1600" b="1" dirty="0">
                <a:solidFill>
                  <a:srgbClr val="003366"/>
                </a:solidFill>
                <a:latin typeface="Arial Narrow" panose="020B0606020202030204" pitchFamily="34" charset="0"/>
              </a:rPr>
              <a:t>Transparent</a:t>
            </a:r>
          </a:p>
          <a:p>
            <a:pPr algn="ctr" eaLnBrk="1" hangingPunct="1">
              <a:spcBef>
                <a:spcPts val="100"/>
              </a:spcBef>
            </a:pPr>
            <a:r>
              <a:rPr lang="en-AU" altLang="en-US" sz="1600" b="1" dirty="0">
                <a:solidFill>
                  <a:srgbClr val="003366"/>
                </a:solidFill>
                <a:latin typeface="Arial Narrow" panose="020B0606020202030204" pitchFamily="34" charset="0"/>
              </a:rPr>
              <a:t>Responsible </a:t>
            </a:r>
          </a:p>
          <a:p>
            <a:pPr algn="ctr" eaLnBrk="1" hangingPunct="1">
              <a:spcBef>
                <a:spcPts val="100"/>
              </a:spcBef>
            </a:pPr>
            <a:r>
              <a:rPr lang="en-AU" altLang="en-US" sz="1600" b="1" dirty="0">
                <a:solidFill>
                  <a:srgbClr val="003366"/>
                </a:solidFill>
                <a:latin typeface="Arial Narrow" panose="020B0606020202030204" pitchFamily="34" charset="0"/>
              </a:rPr>
              <a:t>Effective</a:t>
            </a:r>
          </a:p>
          <a:p>
            <a:pPr algn="ctr" eaLnBrk="1" hangingPunct="1"/>
            <a:r>
              <a:rPr lang="en-AU" altLang="en-US" sz="1600" b="1" dirty="0">
                <a:solidFill>
                  <a:srgbClr val="003366"/>
                </a:solidFill>
                <a:latin typeface="Arial Narrow" panose="020B0606020202030204" pitchFamily="34" charset="0"/>
              </a:rPr>
              <a:t>Efficient</a:t>
            </a:r>
          </a:p>
        </p:txBody>
      </p:sp>
      <p:sp>
        <p:nvSpPr>
          <p:cNvPr id="518155" name="AutoShape 11"/>
          <p:cNvSpPr>
            <a:spLocks noChangeArrowheads="1"/>
          </p:cNvSpPr>
          <p:nvPr/>
        </p:nvSpPr>
        <p:spPr bwMode="auto">
          <a:xfrm rot="16200000" flipH="1">
            <a:off x="2913856" y="1559720"/>
            <a:ext cx="581025" cy="576262"/>
          </a:xfrm>
          <a:custGeom>
            <a:avLst/>
            <a:gdLst>
              <a:gd name="T0" fmla="*/ 406879 w 21600"/>
              <a:gd name="T1" fmla="*/ 0 h 21600"/>
              <a:gd name="T2" fmla="*/ 406879 w 21600"/>
              <a:gd name="T3" fmla="*/ 324361 h 21600"/>
              <a:gd name="T4" fmla="*/ 87073 w 21600"/>
              <a:gd name="T5" fmla="*/ 576262 h 21600"/>
              <a:gd name="T6" fmla="*/ 581025 w 21600"/>
              <a:gd name="T7" fmla="*/ 16218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546A6C"/>
              </a:gs>
              <a:gs pos="50000">
                <a:srgbClr val="B5E4E9"/>
              </a:gs>
              <a:gs pos="100000">
                <a:srgbClr val="546A6C"/>
              </a:gs>
            </a:gsLst>
            <a:lin ang="5400000" scaled="1"/>
          </a:gradFill>
          <a:ln w="6350">
            <a:solidFill>
              <a:schemeClr val="folHlink"/>
            </a:solidFill>
            <a:miter lim="800000"/>
            <a:headEnd/>
            <a:tailEnd/>
          </a:ln>
        </p:spPr>
        <p:txBody>
          <a:bodyPr/>
          <a:lstStyle/>
          <a:p>
            <a:endParaRPr lang="en-AU" dirty="0"/>
          </a:p>
        </p:txBody>
      </p:sp>
      <p:sp>
        <p:nvSpPr>
          <p:cNvPr id="518156" name="AutoShape 12"/>
          <p:cNvSpPr>
            <a:spLocks noChangeArrowheads="1"/>
          </p:cNvSpPr>
          <p:nvPr/>
        </p:nvSpPr>
        <p:spPr bwMode="auto">
          <a:xfrm rot="10742227" flipH="1">
            <a:off x="3492500" y="3573463"/>
            <a:ext cx="496888" cy="503237"/>
          </a:xfrm>
          <a:custGeom>
            <a:avLst/>
            <a:gdLst>
              <a:gd name="T0" fmla="*/ 347960 w 21600"/>
              <a:gd name="T1" fmla="*/ 0 h 21600"/>
              <a:gd name="T2" fmla="*/ 347960 w 21600"/>
              <a:gd name="T3" fmla="*/ 283257 h 21600"/>
              <a:gd name="T4" fmla="*/ 74464 w 21600"/>
              <a:gd name="T5" fmla="*/ 503237 h 21600"/>
              <a:gd name="T6" fmla="*/ 496888 w 21600"/>
              <a:gd name="T7" fmla="*/ 14162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546A6C"/>
              </a:gs>
              <a:gs pos="50000">
                <a:srgbClr val="B5E4E9"/>
              </a:gs>
              <a:gs pos="100000">
                <a:srgbClr val="546A6C"/>
              </a:gs>
            </a:gsLst>
            <a:lin ang="5400000" scaled="1"/>
          </a:gradFill>
          <a:ln w="6350">
            <a:solidFill>
              <a:schemeClr val="folHlink"/>
            </a:solidFill>
            <a:miter lim="800000"/>
            <a:headEnd/>
            <a:tailEnd/>
          </a:ln>
        </p:spPr>
        <p:txBody>
          <a:bodyPr/>
          <a:lstStyle/>
          <a:p>
            <a:endParaRPr lang="en-AU" dirty="0"/>
          </a:p>
        </p:txBody>
      </p:sp>
      <p:sp useBgFill="1">
        <p:nvSpPr>
          <p:cNvPr id="518157" name="Rectangle 13"/>
          <p:cNvSpPr>
            <a:spLocks noChangeArrowheads="1"/>
          </p:cNvSpPr>
          <p:nvPr/>
        </p:nvSpPr>
        <p:spPr bwMode="auto">
          <a:xfrm>
            <a:off x="3995738" y="2133600"/>
            <a:ext cx="2369637" cy="1871663"/>
          </a:xfrm>
          <a:prstGeom prst="rect">
            <a:avLst/>
          </a:prstGeom>
          <a:ln w="3175">
            <a:solidFill>
              <a:schemeClr val="folHlink"/>
            </a:solidFill>
            <a:miter lim="800000"/>
            <a:headEnd/>
            <a:tailEnd/>
          </a:ln>
          <a:effectLst/>
          <a:extLst>
            <a:ext uri="{AF507438-7753-43E0-B8FC-AC1667EBCBE1}">
              <a14:hiddenEffects xmlns:a14="http://schemas.microsoft.com/office/drawing/2010/main">
                <a:effectLst>
                  <a:outerShdw dist="107763" dir="8100000" algn="ctr" rotWithShape="0">
                    <a:srgbClr val="808080">
                      <a:alpha val="50000"/>
                    </a:srgb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AU" altLang="en-US" sz="900" b="1" dirty="0">
              <a:solidFill>
                <a:schemeClr val="bg2"/>
              </a:solidFill>
            </a:endParaRPr>
          </a:p>
          <a:p>
            <a:pPr algn="ctr" eaLnBrk="1" hangingPunct="1"/>
            <a:r>
              <a:rPr lang="en-AU" altLang="en-US" sz="2600" b="1" dirty="0">
                <a:solidFill>
                  <a:srgbClr val="311DC9"/>
                </a:solidFill>
                <a:latin typeface="Arial Narrow" panose="020B0606020202030204" pitchFamily="34" charset="0"/>
              </a:rPr>
              <a:t>Community Legal Centre</a:t>
            </a:r>
          </a:p>
          <a:p>
            <a:pPr algn="ctr" eaLnBrk="1" hangingPunct="1"/>
            <a:r>
              <a:rPr lang="en-AU" altLang="en-US" sz="2600" b="1" i="1" dirty="0">
                <a:solidFill>
                  <a:srgbClr val="311DC9"/>
                </a:solidFill>
                <a:latin typeface="Arial Narrow" panose="020B0606020202030204" pitchFamily="34" charset="0"/>
              </a:rPr>
              <a:t>Purpose, Vision, Values</a:t>
            </a:r>
          </a:p>
          <a:p>
            <a:pPr algn="ctr" eaLnBrk="1" hangingPunct="1"/>
            <a:endParaRPr lang="en-AU" altLang="en-US" sz="2000" b="1" dirty="0">
              <a:solidFill>
                <a:srgbClr val="333399"/>
              </a:solidFill>
              <a:latin typeface="Arial Narrow" panose="020B0606020202030204" pitchFamily="34" charset="0"/>
            </a:endParaRPr>
          </a:p>
          <a:p>
            <a:pPr algn="ctr" eaLnBrk="1" hangingPunct="1"/>
            <a:endParaRPr lang="en-AU" altLang="en-US" sz="2800" dirty="0">
              <a:solidFill>
                <a:srgbClr val="333399"/>
              </a:solidFill>
              <a:latin typeface="Arial Narrow" panose="020B0606020202030204" pitchFamily="34" charset="0"/>
            </a:endParaRPr>
          </a:p>
        </p:txBody>
      </p:sp>
      <p:sp>
        <p:nvSpPr>
          <p:cNvPr id="518158" name="Rectangle 14"/>
          <p:cNvSpPr>
            <a:spLocks noChangeArrowheads="1"/>
          </p:cNvSpPr>
          <p:nvPr/>
        </p:nvSpPr>
        <p:spPr bwMode="auto">
          <a:xfrm>
            <a:off x="4789488" y="4221163"/>
            <a:ext cx="2519362" cy="863600"/>
          </a:xfrm>
          <a:prstGeom prst="rect">
            <a:avLst/>
          </a:prstGeom>
          <a:solidFill>
            <a:srgbClr val="FFFF99"/>
          </a:solidFill>
          <a:ln w="3175">
            <a:solidFill>
              <a:schemeClr val="bg1"/>
            </a:solidFill>
            <a:miter lim="800000"/>
            <a:headEnd/>
            <a:tailEnd/>
          </a:ln>
          <a:effectLst/>
          <a:extLst>
            <a:ext uri="{AF507438-7753-43E0-B8FC-AC1667EBCBE1}">
              <a14:hiddenEffects xmlns:a14="http://schemas.microsoft.com/office/drawing/2010/main">
                <a:effectLst>
                  <a:outerShdw dist="107763" dir="8100000" algn="ctr" rotWithShape="0">
                    <a:srgbClr val="808080">
                      <a:alpha val="50000"/>
                    </a:srgbClr>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600" b="1" dirty="0">
                <a:solidFill>
                  <a:srgbClr val="993300"/>
                </a:solidFill>
                <a:latin typeface="Arial Narrow" panose="020B0606020202030204" pitchFamily="34" charset="0"/>
              </a:rPr>
              <a:t>Culturally Appropriate, Relevant and Community Sensitive</a:t>
            </a:r>
          </a:p>
        </p:txBody>
      </p:sp>
      <p:sp>
        <p:nvSpPr>
          <p:cNvPr id="518159" name="Rectangle 15"/>
          <p:cNvSpPr>
            <a:spLocks noChangeArrowheads="1"/>
          </p:cNvSpPr>
          <p:nvPr/>
        </p:nvSpPr>
        <p:spPr bwMode="auto">
          <a:xfrm>
            <a:off x="3563938" y="5300663"/>
            <a:ext cx="2447925" cy="706437"/>
          </a:xfrm>
          <a:prstGeom prst="rect">
            <a:avLst/>
          </a:prstGeom>
          <a:solidFill>
            <a:srgbClr val="FFFF99"/>
          </a:solidFill>
          <a:ln w="3175">
            <a:solidFill>
              <a:schemeClr val="bg1"/>
            </a:solidFill>
            <a:miter lim="800000"/>
            <a:headEnd/>
            <a:tailEnd/>
          </a:ln>
          <a:effectLst/>
          <a:extLst>
            <a:ext uri="{AF507438-7753-43E0-B8FC-AC1667EBCBE1}">
              <a14:hiddenEffects xmlns:a14="http://schemas.microsoft.com/office/drawing/2010/main">
                <a:effectLst>
                  <a:outerShdw dist="107763" dir="8100000" algn="ctr" rotWithShape="0">
                    <a:srgbClr val="808080">
                      <a:alpha val="50000"/>
                    </a:srgbClr>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600" b="1" dirty="0">
                <a:solidFill>
                  <a:srgbClr val="993300"/>
                </a:solidFill>
                <a:latin typeface="Arial Narrow" panose="020B0606020202030204" pitchFamily="34" charset="0"/>
              </a:rPr>
              <a:t>Aboriginal People’s Requirements</a:t>
            </a:r>
          </a:p>
        </p:txBody>
      </p:sp>
      <p:sp>
        <p:nvSpPr>
          <p:cNvPr id="518160" name="AutoShape 16"/>
          <p:cNvSpPr>
            <a:spLocks noChangeArrowheads="1"/>
          </p:cNvSpPr>
          <p:nvPr/>
        </p:nvSpPr>
        <p:spPr bwMode="auto">
          <a:xfrm rot="21585557" flipH="1">
            <a:off x="6357246" y="3496292"/>
            <a:ext cx="463348" cy="723900"/>
          </a:xfrm>
          <a:custGeom>
            <a:avLst/>
            <a:gdLst>
              <a:gd name="T0" fmla="*/ 252354 w 21600"/>
              <a:gd name="T1" fmla="*/ 0 h 21600"/>
              <a:gd name="T2" fmla="*/ 252354 w 21600"/>
              <a:gd name="T3" fmla="*/ 407462 h 21600"/>
              <a:gd name="T4" fmla="*/ 54004 w 21600"/>
              <a:gd name="T5" fmla="*/ 723900 h 21600"/>
              <a:gd name="T6" fmla="*/ 360362 w 21600"/>
              <a:gd name="T7" fmla="*/ 20373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76632C"/>
              </a:gs>
              <a:gs pos="50000">
                <a:srgbClr val="FFD55F"/>
              </a:gs>
              <a:gs pos="100000">
                <a:srgbClr val="76632C"/>
              </a:gs>
            </a:gsLst>
            <a:lin ang="5400000" scaled="1"/>
          </a:gradFill>
          <a:ln w="6350">
            <a:solidFill>
              <a:schemeClr val="folHlink"/>
            </a:solidFill>
            <a:miter lim="800000"/>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AU" dirty="0"/>
          </a:p>
        </p:txBody>
      </p:sp>
      <p:sp>
        <p:nvSpPr>
          <p:cNvPr id="518161" name="AutoShape 17"/>
          <p:cNvSpPr>
            <a:spLocks noChangeArrowheads="1"/>
          </p:cNvSpPr>
          <p:nvPr/>
        </p:nvSpPr>
        <p:spPr bwMode="auto">
          <a:xfrm rot="5371113" flipH="1">
            <a:off x="6010275" y="5083176"/>
            <a:ext cx="503237" cy="506412"/>
          </a:xfrm>
          <a:custGeom>
            <a:avLst/>
            <a:gdLst>
              <a:gd name="T0" fmla="*/ 352406 w 21600"/>
              <a:gd name="T1" fmla="*/ 0 h 21600"/>
              <a:gd name="T2" fmla="*/ 352406 w 21600"/>
              <a:gd name="T3" fmla="*/ 285044 h 21600"/>
              <a:gd name="T4" fmla="*/ 75416 w 21600"/>
              <a:gd name="T5" fmla="*/ 506412 h 21600"/>
              <a:gd name="T6" fmla="*/ 503237 w 21600"/>
              <a:gd name="T7" fmla="*/ 14252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76632C"/>
              </a:gs>
              <a:gs pos="50000">
                <a:srgbClr val="FFD55F"/>
              </a:gs>
              <a:gs pos="100000">
                <a:srgbClr val="76632C"/>
              </a:gs>
            </a:gsLst>
            <a:lin ang="5400000" scaled="1"/>
          </a:gradFill>
          <a:ln w="6350">
            <a:solidFill>
              <a:schemeClr val="folHlink"/>
            </a:solidFill>
            <a:miter lim="800000"/>
            <a:headEnd/>
            <a:tailEnd/>
          </a:ln>
        </p:spPr>
        <p:txBody>
          <a:bodyPr/>
          <a:lstStyle/>
          <a:p>
            <a:endParaRPr lang="en-AU" dirty="0"/>
          </a:p>
        </p:txBody>
      </p:sp>
    </p:spTree>
    <p:extLst>
      <p:ext uri="{BB962C8B-B14F-4D97-AF65-F5344CB8AC3E}">
        <p14:creationId xmlns:p14="http://schemas.microsoft.com/office/powerpoint/2010/main" val="3024913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8157"/>
                                        </p:tgtEl>
                                        <p:attrNameLst>
                                          <p:attrName>style.visibility</p:attrName>
                                        </p:attrNameLst>
                                      </p:cBhvr>
                                      <p:to>
                                        <p:strVal val="visible"/>
                                      </p:to>
                                    </p:set>
                                    <p:animEffect transition="in" filter="blinds(horizontal)">
                                      <p:cBhvr>
                                        <p:cTn id="7" dur="500"/>
                                        <p:tgtEl>
                                          <p:spTgt spid="5181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18153"/>
                                        </p:tgtEl>
                                        <p:attrNameLst>
                                          <p:attrName>style.visibility</p:attrName>
                                        </p:attrNameLst>
                                      </p:cBhvr>
                                      <p:to>
                                        <p:strVal val="visible"/>
                                      </p:to>
                                    </p:set>
                                    <p:animEffect transition="in" filter="blinds(horizontal)">
                                      <p:cBhvr>
                                        <p:cTn id="10" dur="500"/>
                                        <p:tgtEl>
                                          <p:spTgt spid="51815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18154"/>
                                        </p:tgtEl>
                                        <p:attrNameLst>
                                          <p:attrName>style.visibility</p:attrName>
                                        </p:attrNameLst>
                                      </p:cBhvr>
                                      <p:to>
                                        <p:strVal val="visible"/>
                                      </p:to>
                                    </p:set>
                                    <p:animEffect transition="in" filter="blinds(horizontal)">
                                      <p:cBhvr>
                                        <p:cTn id="13" dur="500"/>
                                        <p:tgtEl>
                                          <p:spTgt spid="51815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18158"/>
                                        </p:tgtEl>
                                        <p:attrNameLst>
                                          <p:attrName>style.visibility</p:attrName>
                                        </p:attrNameLst>
                                      </p:cBhvr>
                                      <p:to>
                                        <p:strVal val="visible"/>
                                      </p:to>
                                    </p:set>
                                    <p:animEffect transition="in" filter="blinds(horizontal)">
                                      <p:cBhvr>
                                        <p:cTn id="16" dur="500"/>
                                        <p:tgtEl>
                                          <p:spTgt spid="51815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blinds(horizontal)">
                                      <p:cBhvr>
                                        <p:cTn id="19" dur="500"/>
                                        <p:tgtEl>
                                          <p:spTgt spid="518159"/>
                                        </p:tgtEl>
                                      </p:cBhvr>
                                    </p:animEffect>
                                  </p:childTnLst>
                                </p:cTn>
                              </p:par>
                              <p:par>
                                <p:cTn id="20" presetID="3" presetClass="entr" presetSubtype="10" fill="hold" nodeType="withEffect">
                                  <p:stCondLst>
                                    <p:cond delay="0"/>
                                  </p:stCondLst>
                                  <p:childTnLst>
                                    <p:set>
                                      <p:cBhvr>
                                        <p:cTn id="21" dur="1" fill="hold">
                                          <p:stCondLst>
                                            <p:cond delay="0"/>
                                          </p:stCondLst>
                                        </p:cTn>
                                        <p:tgtEl>
                                          <p:spTgt spid="518161"/>
                                        </p:tgtEl>
                                        <p:attrNameLst>
                                          <p:attrName>style.visibility</p:attrName>
                                        </p:attrNameLst>
                                      </p:cBhvr>
                                      <p:to>
                                        <p:strVal val="visible"/>
                                      </p:to>
                                    </p:set>
                                    <p:animEffect transition="in" filter="blinds(horizontal)">
                                      <p:cBhvr>
                                        <p:cTn id="22" dur="500"/>
                                        <p:tgtEl>
                                          <p:spTgt spid="518161"/>
                                        </p:tgtEl>
                                      </p:cBhvr>
                                    </p:animEffect>
                                  </p:childTnLst>
                                </p:cTn>
                              </p:par>
                              <p:par>
                                <p:cTn id="23" presetID="3" presetClass="entr" presetSubtype="10" fill="hold" nodeType="withEffect">
                                  <p:stCondLst>
                                    <p:cond delay="0"/>
                                  </p:stCondLst>
                                  <p:childTnLst>
                                    <p:set>
                                      <p:cBhvr>
                                        <p:cTn id="24" dur="1" fill="hold">
                                          <p:stCondLst>
                                            <p:cond delay="0"/>
                                          </p:stCondLst>
                                        </p:cTn>
                                        <p:tgtEl>
                                          <p:spTgt spid="518160"/>
                                        </p:tgtEl>
                                        <p:attrNameLst>
                                          <p:attrName>style.visibility</p:attrName>
                                        </p:attrNameLst>
                                      </p:cBhvr>
                                      <p:to>
                                        <p:strVal val="visible"/>
                                      </p:to>
                                    </p:set>
                                    <p:animEffect transition="in" filter="blinds(horizontal)">
                                      <p:cBhvr>
                                        <p:cTn id="25" dur="500"/>
                                        <p:tgtEl>
                                          <p:spTgt spid="518160"/>
                                        </p:tgtEl>
                                      </p:cBhvr>
                                    </p:animEffect>
                                  </p:childTnLst>
                                </p:cTn>
                              </p:par>
                              <p:par>
                                <p:cTn id="26" presetID="3" presetClass="entr" presetSubtype="10" fill="hold" nodeType="withEffect">
                                  <p:stCondLst>
                                    <p:cond delay="0"/>
                                  </p:stCondLst>
                                  <p:childTnLst>
                                    <p:set>
                                      <p:cBhvr>
                                        <p:cTn id="27" dur="1" fill="hold">
                                          <p:stCondLst>
                                            <p:cond delay="0"/>
                                          </p:stCondLst>
                                        </p:cTn>
                                        <p:tgtEl>
                                          <p:spTgt spid="518156"/>
                                        </p:tgtEl>
                                        <p:attrNameLst>
                                          <p:attrName>style.visibility</p:attrName>
                                        </p:attrNameLst>
                                      </p:cBhvr>
                                      <p:to>
                                        <p:strVal val="visible"/>
                                      </p:to>
                                    </p:set>
                                    <p:animEffect transition="in" filter="blinds(horizontal)">
                                      <p:cBhvr>
                                        <p:cTn id="28" dur="500"/>
                                        <p:tgtEl>
                                          <p:spTgt spid="518156"/>
                                        </p:tgtEl>
                                      </p:cBhvr>
                                    </p:animEffect>
                                  </p:childTnLst>
                                </p:cTn>
                              </p:par>
                              <p:par>
                                <p:cTn id="29" presetID="3" presetClass="entr" presetSubtype="10" fill="hold" nodeType="withEffect">
                                  <p:stCondLst>
                                    <p:cond delay="0"/>
                                  </p:stCondLst>
                                  <p:childTnLst>
                                    <p:set>
                                      <p:cBhvr>
                                        <p:cTn id="30" dur="1" fill="hold">
                                          <p:stCondLst>
                                            <p:cond delay="0"/>
                                          </p:stCondLst>
                                        </p:cTn>
                                        <p:tgtEl>
                                          <p:spTgt spid="518155"/>
                                        </p:tgtEl>
                                        <p:attrNameLst>
                                          <p:attrName>style.visibility</p:attrName>
                                        </p:attrNameLst>
                                      </p:cBhvr>
                                      <p:to>
                                        <p:strVal val="visible"/>
                                      </p:to>
                                    </p:set>
                                    <p:animEffect transition="in" filter="blinds(horizontal)">
                                      <p:cBhvr>
                                        <p:cTn id="31" dur="500"/>
                                        <p:tgtEl>
                                          <p:spTgt spid="5181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18147"/>
                                        </p:tgtEl>
                                        <p:attrNameLst>
                                          <p:attrName>style.visibility</p:attrName>
                                        </p:attrNameLst>
                                      </p:cBhvr>
                                      <p:to>
                                        <p:strVal val="visible"/>
                                      </p:to>
                                    </p:set>
                                    <p:animEffect transition="in" filter="blinds(horizontal)">
                                      <p:cBhvr>
                                        <p:cTn id="36" dur="500"/>
                                        <p:tgtEl>
                                          <p:spTgt spid="51814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18148"/>
                                        </p:tgtEl>
                                        <p:attrNameLst>
                                          <p:attrName>style.visibility</p:attrName>
                                        </p:attrNameLst>
                                      </p:cBhvr>
                                      <p:to>
                                        <p:strVal val="visible"/>
                                      </p:to>
                                    </p:set>
                                    <p:animEffect transition="in" filter="blinds(horizontal)">
                                      <p:cBhvr>
                                        <p:cTn id="41" dur="500"/>
                                        <p:tgtEl>
                                          <p:spTgt spid="51814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18150"/>
                                        </p:tgtEl>
                                        <p:attrNameLst>
                                          <p:attrName>style.visibility</p:attrName>
                                        </p:attrNameLst>
                                      </p:cBhvr>
                                      <p:to>
                                        <p:strVal val="visible"/>
                                      </p:to>
                                    </p:set>
                                    <p:animEffect transition="in" filter="blinds(horizontal)">
                                      <p:cBhvr>
                                        <p:cTn id="44" dur="500"/>
                                        <p:tgtEl>
                                          <p:spTgt spid="51815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18152"/>
                                        </p:tgtEl>
                                        <p:attrNameLst>
                                          <p:attrName>style.visibility</p:attrName>
                                        </p:attrNameLst>
                                      </p:cBhvr>
                                      <p:to>
                                        <p:strVal val="visible"/>
                                      </p:to>
                                    </p:set>
                                    <p:animEffect transition="in" filter="blinds(horizontal)">
                                      <p:cBhvr>
                                        <p:cTn id="47" dur="500"/>
                                        <p:tgtEl>
                                          <p:spTgt spid="51815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18151"/>
                                        </p:tgtEl>
                                        <p:attrNameLst>
                                          <p:attrName>style.visibility</p:attrName>
                                        </p:attrNameLst>
                                      </p:cBhvr>
                                      <p:to>
                                        <p:strVal val="visible"/>
                                      </p:to>
                                    </p:set>
                                    <p:animEffect transition="in" filter="blinds(horizontal)">
                                      <p:cBhvr>
                                        <p:cTn id="50" dur="500"/>
                                        <p:tgtEl>
                                          <p:spTgt spid="518151"/>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18149"/>
                                        </p:tgtEl>
                                        <p:attrNameLst>
                                          <p:attrName>style.visibility</p:attrName>
                                        </p:attrNameLst>
                                      </p:cBhvr>
                                      <p:to>
                                        <p:strVal val="visible"/>
                                      </p:to>
                                    </p:set>
                                    <p:animEffect transition="in" filter="blinds(horizontal)">
                                      <p:cBhvr>
                                        <p:cTn id="53" dur="500"/>
                                        <p:tgtEl>
                                          <p:spTgt spid="518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animBg="1"/>
      <p:bldP spid="518148" grpId="0"/>
      <p:bldP spid="518149" grpId="0"/>
      <p:bldP spid="518150" grpId="0"/>
      <p:bldP spid="518151" grpId="0"/>
      <p:bldP spid="518152" grpId="0"/>
      <p:bldP spid="518153" grpId="0" animBg="1"/>
      <p:bldP spid="518154" grpId="0" animBg="1"/>
      <p:bldP spid="518157" grpId="0" animBg="1"/>
      <p:bldP spid="518158" grpId="0" animBg="1"/>
      <p:bldP spid="51815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0825" y="260350"/>
            <a:ext cx="8229600" cy="1008410"/>
          </a:xfrm>
        </p:spPr>
        <p:txBody>
          <a:bodyPr/>
          <a:lstStyle/>
          <a:p>
            <a:pPr algn="l" eaLnBrk="1" hangingPunct="1"/>
            <a:r>
              <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United Nations – Good Governance</a:t>
            </a:r>
          </a:p>
        </p:txBody>
      </p:sp>
      <p:sp>
        <p:nvSpPr>
          <p:cNvPr id="5" name="TextBox 4">
            <a:extLst>
              <a:ext uri="{FF2B5EF4-FFF2-40B4-BE49-F238E27FC236}">
                <a16:creationId xmlns:a16="http://schemas.microsoft.com/office/drawing/2014/main" id="{82054D25-4B87-4297-9AEA-2920B5DE84E0}"/>
              </a:ext>
            </a:extLst>
          </p:cNvPr>
          <p:cNvSpPr txBox="1"/>
          <p:nvPr/>
        </p:nvSpPr>
        <p:spPr>
          <a:xfrm>
            <a:off x="539551" y="1345010"/>
            <a:ext cx="7272809" cy="3751091"/>
          </a:xfrm>
          <a:prstGeom prst="rect">
            <a:avLst/>
          </a:prstGeom>
          <a:noFill/>
        </p:spPr>
        <p:txBody>
          <a:bodyPr wrap="square">
            <a:spAutoFit/>
          </a:bodyPr>
          <a:lstStyle/>
          <a:p>
            <a:pPr lvl="0">
              <a:lnSpc>
                <a:spcPct val="107000"/>
              </a:lnSpc>
              <a:spcBef>
                <a:spcPts val="1800"/>
              </a:spcBef>
            </a:pPr>
            <a:r>
              <a:rPr lang="en-AU" sz="2800" dirty="0">
                <a:solidFill>
                  <a:srgbClr val="92D050"/>
                </a:solidFill>
                <a:latin typeface="Arial Narrow" panose="020B0606020202030204" pitchFamily="34" charset="0"/>
              </a:rPr>
              <a:t>Good governance has 8 major characteristics. </a:t>
            </a:r>
          </a:p>
          <a:p>
            <a:pPr lvl="0">
              <a:lnSpc>
                <a:spcPct val="107000"/>
              </a:lnSpc>
              <a:spcBef>
                <a:spcPts val="1800"/>
              </a:spcBef>
            </a:pPr>
            <a:r>
              <a:rPr lang="en-AU" sz="2400" dirty="0">
                <a:solidFill>
                  <a:schemeClr val="bg2"/>
                </a:solidFill>
                <a:latin typeface="Arial Narrow" panose="020B0606020202030204" pitchFamily="34" charset="0"/>
              </a:rPr>
              <a:t>It is participatory, consensus oriented, accountable, transparent, responsive, effective and efficient, equitable and inclusive and follows the rule of law. It assures that corruption is minimized, the views of minorities are taken into account and that the voices of the most vulnerable in society are heard in decision-making. </a:t>
            </a:r>
          </a:p>
          <a:p>
            <a:pPr lvl="0">
              <a:lnSpc>
                <a:spcPct val="107000"/>
              </a:lnSpc>
              <a:spcBef>
                <a:spcPts val="1800"/>
              </a:spcBef>
            </a:pPr>
            <a:r>
              <a:rPr lang="en-AU" sz="2400" dirty="0">
                <a:solidFill>
                  <a:schemeClr val="bg2"/>
                </a:solidFill>
                <a:latin typeface="Arial Narrow" panose="020B0606020202030204" pitchFamily="34" charset="0"/>
              </a:rPr>
              <a:t>It is also responsive to the present and future needs of society.</a:t>
            </a:r>
          </a:p>
        </p:txBody>
      </p:sp>
    </p:spTree>
    <p:extLst>
      <p:ext uri="{BB962C8B-B14F-4D97-AF65-F5344CB8AC3E}">
        <p14:creationId xmlns:p14="http://schemas.microsoft.com/office/powerpoint/2010/main" val="16999064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0825" y="260350"/>
            <a:ext cx="8229600" cy="576362"/>
          </a:xfrm>
        </p:spPr>
        <p:txBody>
          <a:bodyPr/>
          <a:lstStyle/>
          <a:p>
            <a:pPr algn="l" eaLnBrk="1" hangingPunct="1"/>
            <a:r>
              <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Cultural (Shared/Reciprocal) Governance</a:t>
            </a:r>
          </a:p>
        </p:txBody>
      </p:sp>
      <p:pic>
        <p:nvPicPr>
          <p:cNvPr id="3" name="Picture 2">
            <a:extLst>
              <a:ext uri="{FF2B5EF4-FFF2-40B4-BE49-F238E27FC236}">
                <a16:creationId xmlns:a16="http://schemas.microsoft.com/office/drawing/2014/main" id="{5C1D2BAA-0DEF-4189-BB78-91BA92A4EAD9}"/>
              </a:ext>
            </a:extLst>
          </p:cNvPr>
          <p:cNvPicPr>
            <a:picLocks noChangeAspect="1"/>
          </p:cNvPicPr>
          <p:nvPr/>
        </p:nvPicPr>
        <p:blipFill>
          <a:blip r:embed="rId2"/>
          <a:stretch>
            <a:fillRect/>
          </a:stretch>
        </p:blipFill>
        <p:spPr>
          <a:xfrm>
            <a:off x="345147" y="985559"/>
            <a:ext cx="8135278" cy="5877272"/>
          </a:xfrm>
          <a:prstGeom prst="rect">
            <a:avLst/>
          </a:prstGeom>
        </p:spPr>
      </p:pic>
      <p:sp>
        <p:nvSpPr>
          <p:cNvPr id="4" name="Oval 3">
            <a:extLst>
              <a:ext uri="{FF2B5EF4-FFF2-40B4-BE49-F238E27FC236}">
                <a16:creationId xmlns:a16="http://schemas.microsoft.com/office/drawing/2014/main" id="{DE8340A0-3487-42DF-89A5-B267AF9ED40D}"/>
              </a:ext>
            </a:extLst>
          </p:cNvPr>
          <p:cNvSpPr/>
          <p:nvPr/>
        </p:nvSpPr>
        <p:spPr>
          <a:xfrm>
            <a:off x="3635896" y="3212976"/>
            <a:ext cx="1512168"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rgbClr val="E65400"/>
                </a:solidFill>
              </a:rPr>
              <a:t>Historical Trauma</a:t>
            </a:r>
          </a:p>
        </p:txBody>
      </p:sp>
    </p:spTree>
    <p:extLst>
      <p:ext uri="{BB962C8B-B14F-4D97-AF65-F5344CB8AC3E}">
        <p14:creationId xmlns:p14="http://schemas.microsoft.com/office/powerpoint/2010/main" val="13375061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0825" y="260350"/>
            <a:ext cx="8229600" cy="1008410"/>
          </a:xfrm>
        </p:spPr>
        <p:txBody>
          <a:bodyPr/>
          <a:lstStyle/>
          <a:p>
            <a:pPr algn="l" eaLnBrk="1" hangingPunct="1"/>
            <a:r>
              <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Cultural diversity + inclusion + integrity + safety = CULTURAL LEADERSHIP</a:t>
            </a:r>
          </a:p>
        </p:txBody>
      </p:sp>
      <p:graphicFrame>
        <p:nvGraphicFramePr>
          <p:cNvPr id="567299" name="Group 3"/>
          <p:cNvGraphicFramePr>
            <a:graphicFrameLocks noGrp="1"/>
          </p:cNvGraphicFramePr>
          <p:nvPr/>
        </p:nvGraphicFramePr>
        <p:xfrm>
          <a:off x="250825" y="1556792"/>
          <a:ext cx="8569325" cy="4960303"/>
        </p:xfrm>
        <a:graphic>
          <a:graphicData uri="http://schemas.openxmlformats.org/drawingml/2006/table">
            <a:tbl>
              <a:tblPr/>
              <a:tblGrid>
                <a:gridCol w="2143125">
                  <a:extLst>
                    <a:ext uri="{9D8B030D-6E8A-4147-A177-3AD203B41FA5}">
                      <a16:colId xmlns:a16="http://schemas.microsoft.com/office/drawing/2014/main" val="341687666"/>
                    </a:ext>
                  </a:extLst>
                </a:gridCol>
                <a:gridCol w="2141538">
                  <a:extLst>
                    <a:ext uri="{9D8B030D-6E8A-4147-A177-3AD203B41FA5}">
                      <a16:colId xmlns:a16="http://schemas.microsoft.com/office/drawing/2014/main" val="2725495910"/>
                    </a:ext>
                  </a:extLst>
                </a:gridCol>
                <a:gridCol w="2143125">
                  <a:extLst>
                    <a:ext uri="{9D8B030D-6E8A-4147-A177-3AD203B41FA5}">
                      <a16:colId xmlns:a16="http://schemas.microsoft.com/office/drawing/2014/main" val="2769648030"/>
                    </a:ext>
                  </a:extLst>
                </a:gridCol>
                <a:gridCol w="2141537">
                  <a:extLst>
                    <a:ext uri="{9D8B030D-6E8A-4147-A177-3AD203B41FA5}">
                      <a16:colId xmlns:a16="http://schemas.microsoft.com/office/drawing/2014/main" val="952667500"/>
                    </a:ext>
                  </a:extLst>
                </a:gridCol>
              </a:tblGrid>
              <a:tr h="574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Problem</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Issues</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Solutions</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24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Action</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extLst>
                  <a:ext uri="{0D108BD9-81ED-4DB2-BD59-A6C34878D82A}">
                    <a16:rowId xmlns:a16="http://schemas.microsoft.com/office/drawing/2014/main" val="1533660381"/>
                  </a:ext>
                </a:extLst>
              </a:tr>
              <a:tr h="21605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1800" b="1" i="0" u="none" strike="noStrike" cap="none" normalizeH="0" baseline="0" dirty="0">
                          <a:ln>
                            <a:noFill/>
                          </a:ln>
                          <a:solidFill>
                            <a:schemeClr val="bg2"/>
                          </a:solidFill>
                          <a:effectLst/>
                          <a:latin typeface="Arial Narrow" panose="020B0606020202030204" pitchFamily="34" charset="0"/>
                        </a:rPr>
                        <a:t>Clearly define the problem.</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1800" b="0" i="0" u="none" strike="noStrike" cap="none" normalizeH="0" baseline="0" dirty="0">
                          <a:ln>
                            <a:noFill/>
                          </a:ln>
                          <a:solidFill>
                            <a:schemeClr val="bg2"/>
                          </a:solidFill>
                          <a:effectLst/>
                          <a:latin typeface="Arial Narrow" panose="020B0606020202030204" pitchFamily="34" charset="0"/>
                        </a:rPr>
                        <a:t>What are the issues which surround the problem.</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1800" b="1" i="0" u="none" strike="noStrike" cap="none" normalizeH="0" baseline="0" dirty="0">
                          <a:ln>
                            <a:noFill/>
                          </a:ln>
                          <a:solidFill>
                            <a:schemeClr val="bg2"/>
                          </a:solidFill>
                          <a:effectLst/>
                          <a:latin typeface="Arial Narrow" panose="020B0606020202030204" pitchFamily="34" charset="0"/>
                        </a:rPr>
                        <a:t>What are the possible solutions based on time, quality, cost, accountability, effectiveness and efficiency.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altLang="en-US" sz="1800" b="0" i="0" u="none" strike="noStrike" cap="none" normalizeH="0" baseline="0" dirty="0">
                          <a:ln>
                            <a:noFill/>
                          </a:ln>
                          <a:solidFill>
                            <a:schemeClr val="bg2"/>
                          </a:solidFill>
                          <a:effectLst/>
                          <a:latin typeface="Arial Narrow" panose="020B0606020202030204" pitchFamily="34" charset="0"/>
                        </a:rPr>
                        <a:t>What is the most appropriate action to take.</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2114487"/>
                  </a:ext>
                </a:extLst>
              </a:tr>
              <a:tr h="1709738">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AU" altLang="en-US" sz="800" b="1" i="0" u="none" strike="noStrike" cap="none" normalizeH="0" baseline="0" dirty="0">
                        <a:ln>
                          <a:noFill/>
                        </a:ln>
                        <a:solidFill>
                          <a:schemeClr val="bg2"/>
                        </a:solidFill>
                        <a:effectLst/>
                        <a:latin typeface="Arial Narrow" panose="020B0606020202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AU" altLang="en-US" sz="2200" b="1" i="0" u="none" strike="noStrike" cap="none" normalizeH="0" baseline="0" dirty="0">
                          <a:ln>
                            <a:noFill/>
                          </a:ln>
                          <a:solidFill>
                            <a:srgbClr val="00B050"/>
                          </a:solidFill>
                          <a:effectLst/>
                          <a:latin typeface="Arial Narrow" panose="020B0606020202030204" pitchFamily="34" charset="0"/>
                        </a:rPr>
                        <a:t>Cultural Leadership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AU" altLang="en-US" sz="2200" b="0" i="0" u="none" strike="noStrike" cap="none" normalizeH="0" baseline="0" dirty="0">
                          <a:ln>
                            <a:noFill/>
                          </a:ln>
                          <a:solidFill>
                            <a:srgbClr val="E65400"/>
                          </a:solidFill>
                          <a:effectLst/>
                          <a:latin typeface="Arial Narrow" panose="020B0606020202030204" pitchFamily="34" charset="0"/>
                        </a:rPr>
                        <a:t>Shared Governance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AU" altLang="en-US" sz="2200" b="1" i="0" u="none" strike="noStrike" cap="none" normalizeH="0" baseline="0" dirty="0">
                          <a:ln>
                            <a:noFill/>
                          </a:ln>
                          <a:solidFill>
                            <a:srgbClr val="FFC000"/>
                          </a:solidFill>
                          <a:effectLst/>
                          <a:latin typeface="Arial Narrow" panose="020B0606020202030204" pitchFamily="34" charset="0"/>
                        </a:rPr>
                        <a:t>Root Cause Analysis</a:t>
                      </a:r>
                      <a:endParaRPr kumimoji="0" lang="en-AU" altLang="en-US" sz="2200" b="1" i="0" u="none" strike="noStrike" cap="none" normalizeH="0" baseline="0" dirty="0">
                        <a:ln>
                          <a:noFill/>
                        </a:ln>
                        <a:solidFill>
                          <a:srgbClr val="92D050"/>
                        </a:solidFill>
                        <a:effectLst/>
                        <a:latin typeface="Arial Narrow" panose="020B0606020202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AU" altLang="en-US" sz="2200" b="0" i="0" u="none" strike="noStrike" cap="none" normalizeH="0" baseline="0" dirty="0">
                          <a:ln>
                            <a:noFill/>
                          </a:ln>
                          <a:solidFill>
                            <a:srgbClr val="800000"/>
                          </a:solidFill>
                          <a:effectLst/>
                          <a:latin typeface="Arial Narrow" panose="020B0606020202030204" pitchFamily="34" charset="0"/>
                        </a:rPr>
                        <a:t>Trauma Informed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AU" altLang="en-US" sz="2200" b="1" i="0" u="none" strike="noStrike" cap="none" normalizeH="0" baseline="0" dirty="0">
                          <a:ln>
                            <a:noFill/>
                          </a:ln>
                          <a:solidFill>
                            <a:srgbClr val="7030A0"/>
                          </a:solidFill>
                          <a:effectLst/>
                          <a:latin typeface="Arial Narrow" panose="020B0606020202030204" pitchFamily="34" charset="0"/>
                        </a:rPr>
                        <a:t>Healing Focused = Balance and Harmony</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252147614"/>
                  </a:ext>
                </a:extLst>
              </a:tr>
            </a:tbl>
          </a:graphicData>
        </a:graphic>
      </p:graphicFrame>
    </p:spTree>
    <p:extLst>
      <p:ext uri="{BB962C8B-B14F-4D97-AF65-F5344CB8AC3E}">
        <p14:creationId xmlns:p14="http://schemas.microsoft.com/office/powerpoint/2010/main" val="14003479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2">
            <a:extLst>
              <a:ext uri="{FF2B5EF4-FFF2-40B4-BE49-F238E27FC236}">
                <a16:creationId xmlns:a16="http://schemas.microsoft.com/office/drawing/2014/main" id="{97AFCC9B-7F04-49A9-AE12-27020E6A2CA3}"/>
              </a:ext>
            </a:extLst>
          </p:cNvPr>
          <p:cNvSpPr txBox="1">
            <a:spLocks noChangeArrowheads="1"/>
          </p:cNvSpPr>
          <p:nvPr/>
        </p:nvSpPr>
        <p:spPr bwMode="auto">
          <a:xfrm>
            <a:off x="408939" y="334217"/>
            <a:ext cx="8280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mj-cs"/>
              </a:rPr>
              <a:t>Strengths, Weaknesses, Opportunities and Threats</a:t>
            </a:r>
          </a:p>
        </p:txBody>
      </p:sp>
      <p:sp>
        <p:nvSpPr>
          <p:cNvPr id="284711" name="Rectangle 39">
            <a:extLst>
              <a:ext uri="{FF2B5EF4-FFF2-40B4-BE49-F238E27FC236}">
                <a16:creationId xmlns:a16="http://schemas.microsoft.com/office/drawing/2014/main" id="{D781164D-CBA8-4FAB-B487-9D488DA0A401}"/>
              </a:ext>
            </a:extLst>
          </p:cNvPr>
          <p:cNvSpPr>
            <a:spLocks noChangeArrowheads="1"/>
          </p:cNvSpPr>
          <p:nvPr/>
        </p:nvSpPr>
        <p:spPr bwMode="auto">
          <a:xfrm>
            <a:off x="1477249" y="1412776"/>
            <a:ext cx="3078583" cy="1513284"/>
          </a:xfrm>
          <a:prstGeom prst="rect">
            <a:avLst/>
          </a:prstGeom>
          <a:solidFill>
            <a:srgbClr val="92D050"/>
          </a:solidFill>
          <a:ln w="9525">
            <a:solidFill>
              <a:schemeClr val="accent4">
                <a:lumMod val="75000"/>
                <a:lumOff val="25000"/>
              </a:schemeClr>
            </a:solidFill>
            <a:miter lim="800000"/>
            <a:headEnd/>
            <a:tailEnd/>
          </a:ln>
          <a:effectLst/>
        </p:spPr>
        <p:txBody>
          <a:bodyPr wrap="none" anchor="ctr"/>
          <a:lstStyle/>
          <a:p>
            <a:pPr algn="ctr"/>
            <a:r>
              <a:rPr lang="en-AU" altLang="en-US" sz="1600" b="1" dirty="0">
                <a:solidFill>
                  <a:srgbClr val="002060"/>
                </a:solidFill>
                <a:latin typeface="Arial" panose="020B0604020202020204" pitchFamily="34" charset="0"/>
                <a:cs typeface="Arial" panose="020B0604020202020204" pitchFamily="34" charset="0"/>
              </a:rPr>
              <a:t>What are our Strengths?</a:t>
            </a:r>
          </a:p>
          <a:p>
            <a:pPr algn="ctr"/>
            <a:r>
              <a:rPr lang="en-AU" altLang="en-US" sz="1600" b="1" dirty="0">
                <a:solidFill>
                  <a:srgbClr val="002060"/>
                </a:solidFill>
                <a:latin typeface="Arial" panose="020B0604020202020204" pitchFamily="34" charset="0"/>
                <a:cs typeface="Arial" panose="020B0604020202020204" pitchFamily="34" charset="0"/>
              </a:rPr>
              <a:t>(</a:t>
            </a:r>
            <a:r>
              <a:rPr lang="en-AU" altLang="en-US" sz="1600" i="1" dirty="0">
                <a:solidFill>
                  <a:srgbClr val="002060"/>
                </a:solidFill>
                <a:latin typeface="Arial" panose="020B0604020202020204" pitchFamily="34" charset="0"/>
                <a:cs typeface="Arial" panose="020B0604020202020204" pitchFamily="34" charset="0"/>
              </a:rPr>
              <a:t>Internal</a:t>
            </a:r>
            <a:r>
              <a:rPr lang="en-AU" altLang="en-US" sz="1600" b="1" dirty="0">
                <a:solidFill>
                  <a:srgbClr val="002060"/>
                </a:solidFill>
                <a:latin typeface="Arial" panose="020B0604020202020204" pitchFamily="34" charset="0"/>
                <a:cs typeface="Arial" panose="020B0604020202020204" pitchFamily="34" charset="0"/>
              </a:rPr>
              <a:t>)</a:t>
            </a:r>
            <a:endParaRPr lang="en-US" altLang="en-US" sz="1600" b="1" dirty="0">
              <a:solidFill>
                <a:srgbClr val="002060"/>
              </a:solidFill>
              <a:latin typeface="Arial" panose="020B0604020202020204" pitchFamily="34" charset="0"/>
              <a:cs typeface="Arial" panose="020B0604020202020204" pitchFamily="34" charset="0"/>
            </a:endParaRPr>
          </a:p>
        </p:txBody>
      </p:sp>
      <p:sp>
        <p:nvSpPr>
          <p:cNvPr id="284712" name="Rectangle 40">
            <a:extLst>
              <a:ext uri="{FF2B5EF4-FFF2-40B4-BE49-F238E27FC236}">
                <a16:creationId xmlns:a16="http://schemas.microsoft.com/office/drawing/2014/main" id="{AF1D6B6E-B736-4239-A4E5-551E88C4F457}"/>
              </a:ext>
            </a:extLst>
          </p:cNvPr>
          <p:cNvSpPr>
            <a:spLocks noChangeArrowheads="1"/>
          </p:cNvSpPr>
          <p:nvPr/>
        </p:nvSpPr>
        <p:spPr bwMode="auto">
          <a:xfrm>
            <a:off x="4578405" y="2926060"/>
            <a:ext cx="3078583" cy="1457325"/>
          </a:xfrm>
          <a:prstGeom prst="rect">
            <a:avLst/>
          </a:prstGeom>
          <a:solidFill>
            <a:srgbClr val="EBD7FF"/>
          </a:solidFill>
          <a:ln w="9525">
            <a:solidFill>
              <a:schemeClr val="accent4">
                <a:lumMod val="75000"/>
                <a:lumOff val="2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AU" altLang="en-US" sz="1600" b="1" dirty="0">
                <a:solidFill>
                  <a:srgbClr val="7030A0"/>
                </a:solidFill>
                <a:latin typeface="Arial" panose="020B0604020202020204" pitchFamily="34" charset="0"/>
                <a:cs typeface="Arial" panose="020B0604020202020204" pitchFamily="34" charset="0"/>
              </a:rPr>
              <a:t>What are our Threats?</a:t>
            </a:r>
          </a:p>
          <a:p>
            <a:pPr algn="ctr"/>
            <a:r>
              <a:rPr lang="en-AU" altLang="en-US" sz="1600" b="1" dirty="0">
                <a:solidFill>
                  <a:srgbClr val="7030A0"/>
                </a:solidFill>
                <a:latin typeface="Arial" panose="020B0604020202020204" pitchFamily="34" charset="0"/>
                <a:cs typeface="Arial" panose="020B0604020202020204" pitchFamily="34" charset="0"/>
              </a:rPr>
              <a:t>(</a:t>
            </a:r>
            <a:r>
              <a:rPr lang="en-AU" altLang="en-US" sz="1600" i="1" dirty="0">
                <a:solidFill>
                  <a:srgbClr val="7030A0"/>
                </a:solidFill>
                <a:latin typeface="Arial" panose="020B0604020202020204" pitchFamily="34" charset="0"/>
                <a:cs typeface="Arial" panose="020B0604020202020204" pitchFamily="34" charset="0"/>
              </a:rPr>
              <a:t>External</a:t>
            </a:r>
            <a:r>
              <a:rPr lang="en-AU" altLang="en-US" sz="1600" b="1" dirty="0">
                <a:solidFill>
                  <a:srgbClr val="7030A0"/>
                </a:solidFill>
                <a:latin typeface="Arial" panose="020B0604020202020204" pitchFamily="34" charset="0"/>
                <a:cs typeface="Arial" panose="020B0604020202020204" pitchFamily="34" charset="0"/>
              </a:rPr>
              <a:t>)</a:t>
            </a:r>
            <a:endParaRPr lang="en-US" altLang="en-US" sz="1600" b="1" dirty="0">
              <a:solidFill>
                <a:srgbClr val="7030A0"/>
              </a:solidFill>
              <a:latin typeface="Arial" panose="020B0604020202020204" pitchFamily="34" charset="0"/>
              <a:cs typeface="Arial" panose="020B0604020202020204" pitchFamily="34" charset="0"/>
            </a:endParaRPr>
          </a:p>
        </p:txBody>
      </p:sp>
      <p:sp>
        <p:nvSpPr>
          <p:cNvPr id="284713" name="Rectangle 41">
            <a:extLst>
              <a:ext uri="{FF2B5EF4-FFF2-40B4-BE49-F238E27FC236}">
                <a16:creationId xmlns:a16="http://schemas.microsoft.com/office/drawing/2014/main" id="{6156ACD6-050D-405B-A969-CFE43C108536}"/>
              </a:ext>
            </a:extLst>
          </p:cNvPr>
          <p:cNvSpPr>
            <a:spLocks noChangeArrowheads="1"/>
          </p:cNvSpPr>
          <p:nvPr/>
        </p:nvSpPr>
        <p:spPr bwMode="auto">
          <a:xfrm>
            <a:off x="1477250" y="2926060"/>
            <a:ext cx="3078582" cy="1457325"/>
          </a:xfrm>
          <a:prstGeom prst="rect">
            <a:avLst/>
          </a:prstGeom>
          <a:solidFill>
            <a:srgbClr val="66FF66"/>
          </a:solidFill>
          <a:ln w="9525">
            <a:solidFill>
              <a:schemeClr val="accent4">
                <a:lumMod val="75000"/>
                <a:lumOff val="25000"/>
              </a:schemeClr>
            </a:solidFill>
            <a:miter lim="800000"/>
            <a:headEnd/>
            <a:tailEnd/>
          </a:ln>
          <a:effectLst/>
        </p:spPr>
        <p:txBody>
          <a:bodyPr wrap="none" anchor="ctr"/>
          <a:lstStyle/>
          <a:p>
            <a:pPr algn="ctr">
              <a:spcBef>
                <a:spcPct val="20000"/>
              </a:spcBef>
              <a:buClr>
                <a:schemeClr val="tx2"/>
              </a:buClr>
              <a:buSzPct val="70000"/>
              <a:buFont typeface="Wingdings" panose="05000000000000000000" pitchFamily="2" charset="2"/>
              <a:buNone/>
            </a:pPr>
            <a:endParaRPr lang="en-AU" altLang="en-US" b="1" dirty="0">
              <a:solidFill>
                <a:srgbClr val="00CC00"/>
              </a:solidFill>
              <a:latin typeface="Arial" panose="020B0604020202020204" pitchFamily="34" charset="0"/>
              <a:cs typeface="Arial" panose="020B0604020202020204" pitchFamily="34" charset="0"/>
            </a:endParaRPr>
          </a:p>
          <a:p>
            <a:pPr algn="ctr">
              <a:spcBef>
                <a:spcPct val="20000"/>
              </a:spcBef>
              <a:buClr>
                <a:schemeClr val="tx2"/>
              </a:buClr>
              <a:buSzPct val="70000"/>
              <a:buFont typeface="Wingdings" panose="05000000000000000000" pitchFamily="2" charset="2"/>
              <a:buNone/>
            </a:pPr>
            <a:r>
              <a:rPr lang="en-AU" altLang="en-US" sz="1600" b="1" dirty="0">
                <a:solidFill>
                  <a:srgbClr val="7030A0"/>
                </a:solidFill>
                <a:latin typeface="Arial" panose="020B0604020202020204" pitchFamily="34" charset="0"/>
                <a:cs typeface="Arial" panose="020B0604020202020204" pitchFamily="34" charset="0"/>
              </a:rPr>
              <a:t>What are our Opportunities?</a:t>
            </a:r>
          </a:p>
          <a:p>
            <a:pPr algn="ctr">
              <a:spcBef>
                <a:spcPct val="20000"/>
              </a:spcBef>
              <a:buClr>
                <a:schemeClr val="tx2"/>
              </a:buClr>
              <a:buSzPct val="70000"/>
              <a:buFont typeface="Wingdings" panose="05000000000000000000" pitchFamily="2" charset="2"/>
              <a:buNone/>
            </a:pPr>
            <a:r>
              <a:rPr lang="en-AU" altLang="en-US" sz="1600" b="1" dirty="0">
                <a:solidFill>
                  <a:srgbClr val="7030A0"/>
                </a:solidFill>
                <a:latin typeface="Arial" panose="020B0604020202020204" pitchFamily="34" charset="0"/>
                <a:cs typeface="Arial" panose="020B0604020202020204" pitchFamily="34" charset="0"/>
              </a:rPr>
              <a:t>(</a:t>
            </a:r>
            <a:r>
              <a:rPr lang="en-AU" altLang="en-US" sz="1600" i="1" dirty="0">
                <a:solidFill>
                  <a:srgbClr val="7030A0"/>
                </a:solidFill>
                <a:latin typeface="Arial" panose="020B0604020202020204" pitchFamily="34" charset="0"/>
                <a:cs typeface="Arial" panose="020B0604020202020204" pitchFamily="34" charset="0"/>
              </a:rPr>
              <a:t>External</a:t>
            </a:r>
            <a:r>
              <a:rPr lang="en-AU" altLang="en-US" sz="1600" b="1" dirty="0">
                <a:solidFill>
                  <a:srgbClr val="7030A0"/>
                </a:solidFill>
                <a:latin typeface="Arial" panose="020B0604020202020204" pitchFamily="34" charset="0"/>
                <a:cs typeface="Arial" panose="020B0604020202020204" pitchFamily="34" charset="0"/>
              </a:rPr>
              <a:t>)</a:t>
            </a:r>
          </a:p>
          <a:p>
            <a:pPr algn="ctr">
              <a:spcBef>
                <a:spcPct val="20000"/>
              </a:spcBef>
              <a:buClr>
                <a:schemeClr val="tx2"/>
              </a:buClr>
              <a:buSzPct val="70000"/>
              <a:buFont typeface="Wingdings" panose="05000000000000000000" pitchFamily="2" charset="2"/>
              <a:buNone/>
            </a:pPr>
            <a:endParaRPr lang="en-US" altLang="en-US" b="1" dirty="0">
              <a:solidFill>
                <a:schemeClr val="tx2"/>
              </a:solidFill>
              <a:latin typeface="Arial" panose="020B0604020202020204" pitchFamily="34" charset="0"/>
              <a:cs typeface="Arial" panose="020B0604020202020204" pitchFamily="34" charset="0"/>
            </a:endParaRPr>
          </a:p>
        </p:txBody>
      </p:sp>
      <p:sp>
        <p:nvSpPr>
          <p:cNvPr id="284714" name="Rectangle 42">
            <a:extLst>
              <a:ext uri="{FF2B5EF4-FFF2-40B4-BE49-F238E27FC236}">
                <a16:creationId xmlns:a16="http://schemas.microsoft.com/office/drawing/2014/main" id="{546F468C-5451-4B2D-8B71-034A1EA22302}"/>
              </a:ext>
            </a:extLst>
          </p:cNvPr>
          <p:cNvSpPr>
            <a:spLocks noChangeArrowheads="1"/>
          </p:cNvSpPr>
          <p:nvPr/>
        </p:nvSpPr>
        <p:spPr bwMode="auto">
          <a:xfrm>
            <a:off x="4578405" y="1412776"/>
            <a:ext cx="3078583" cy="1513284"/>
          </a:xfrm>
          <a:prstGeom prst="rect">
            <a:avLst/>
          </a:prstGeom>
          <a:solidFill>
            <a:schemeClr val="accent1"/>
          </a:solidFill>
          <a:ln w="9525">
            <a:solidFill>
              <a:schemeClr val="accent4">
                <a:lumMod val="75000"/>
                <a:lumOff val="25000"/>
              </a:schemeClr>
            </a:solidFill>
            <a:miter lim="800000"/>
            <a:headEnd/>
            <a:tailEnd/>
          </a:ln>
          <a:effectLst/>
        </p:spPr>
        <p:txBody>
          <a:bodyPr wrap="none" anchor="ctr"/>
          <a:lstStyle/>
          <a:p>
            <a:pPr algn="ctr"/>
            <a:r>
              <a:rPr lang="en-AU" altLang="en-US" sz="1600" b="1" dirty="0">
                <a:solidFill>
                  <a:srgbClr val="002060"/>
                </a:solidFill>
                <a:latin typeface="Arial" panose="020B0604020202020204" pitchFamily="34" charset="0"/>
                <a:cs typeface="Arial" panose="020B0604020202020204" pitchFamily="34" charset="0"/>
              </a:rPr>
              <a:t>What are our Weaknesses?</a:t>
            </a:r>
          </a:p>
          <a:p>
            <a:pPr algn="ctr"/>
            <a:r>
              <a:rPr lang="en-AU" altLang="en-US" sz="1600" b="1" dirty="0">
                <a:solidFill>
                  <a:srgbClr val="002060"/>
                </a:solidFill>
                <a:latin typeface="Arial" panose="020B0604020202020204" pitchFamily="34" charset="0"/>
                <a:cs typeface="Arial" panose="020B0604020202020204" pitchFamily="34" charset="0"/>
              </a:rPr>
              <a:t>(</a:t>
            </a:r>
            <a:r>
              <a:rPr lang="en-AU" altLang="en-US" sz="1600" i="1" dirty="0">
                <a:solidFill>
                  <a:srgbClr val="002060"/>
                </a:solidFill>
                <a:latin typeface="Arial" panose="020B0604020202020204" pitchFamily="34" charset="0"/>
                <a:cs typeface="Arial" panose="020B0604020202020204" pitchFamily="34" charset="0"/>
              </a:rPr>
              <a:t>Internal</a:t>
            </a:r>
            <a:r>
              <a:rPr lang="en-AU" altLang="en-US" sz="1600" b="1" dirty="0">
                <a:solidFill>
                  <a:srgbClr val="002060"/>
                </a:solidFill>
                <a:latin typeface="Arial" panose="020B0604020202020204" pitchFamily="34" charset="0"/>
                <a:cs typeface="Arial" panose="020B0604020202020204" pitchFamily="34" charset="0"/>
              </a:rPr>
              <a:t>)</a:t>
            </a:r>
            <a:endParaRPr lang="en-US" altLang="en-US" sz="1600" b="1" dirty="0">
              <a:solidFill>
                <a:srgbClr val="002060"/>
              </a:solidFill>
              <a:latin typeface="Arial" panose="020B0604020202020204" pitchFamily="34" charset="0"/>
              <a:cs typeface="Arial" panose="020B0604020202020204" pitchFamily="34" charset="0"/>
            </a:endParaRPr>
          </a:p>
        </p:txBody>
      </p:sp>
      <p:sp>
        <p:nvSpPr>
          <p:cNvPr id="284715" name="AutoShape 43">
            <a:extLst>
              <a:ext uri="{FF2B5EF4-FFF2-40B4-BE49-F238E27FC236}">
                <a16:creationId xmlns:a16="http://schemas.microsoft.com/office/drawing/2014/main" id="{31FBC948-E0E6-4293-9698-4C9241E4F6FE}"/>
              </a:ext>
            </a:extLst>
          </p:cNvPr>
          <p:cNvSpPr>
            <a:spLocks noChangeArrowheads="1"/>
          </p:cNvSpPr>
          <p:nvPr/>
        </p:nvSpPr>
        <p:spPr bwMode="auto">
          <a:xfrm>
            <a:off x="505622" y="2926060"/>
            <a:ext cx="809327" cy="1457325"/>
          </a:xfrm>
          <a:prstGeom prst="upArrow">
            <a:avLst>
              <a:gd name="adj1" fmla="val 50000"/>
              <a:gd name="adj2" fmla="val 52255"/>
            </a:avLst>
          </a:prstGeom>
          <a:solidFill>
            <a:srgbClr val="92D050"/>
          </a:solidFill>
          <a:ln w="9525">
            <a:solidFill>
              <a:schemeClr val="tx1"/>
            </a:solidFill>
            <a:miter lim="800000"/>
            <a:headEnd/>
            <a:tailEnd/>
          </a:ln>
          <a:effectLst/>
        </p:spPr>
        <p:txBody>
          <a:bodyPr vert="eaVert" wrap="none" anchor="ctr"/>
          <a:lstStyle/>
          <a:p>
            <a:pPr algn="ctr"/>
            <a:r>
              <a:rPr lang="en-AU" altLang="en-US" b="1" dirty="0">
                <a:solidFill>
                  <a:schemeClr val="accent6">
                    <a:lumMod val="50000"/>
                  </a:schemeClr>
                </a:solidFill>
                <a:latin typeface="Arial" panose="020B0604020202020204" pitchFamily="34" charset="0"/>
                <a:cs typeface="Arial" panose="020B0604020202020204" pitchFamily="34" charset="0"/>
              </a:rPr>
              <a:t>Maximise</a:t>
            </a:r>
            <a:endParaRPr lang="en-US" altLang="en-US" b="1" dirty="0">
              <a:solidFill>
                <a:schemeClr val="accent6">
                  <a:lumMod val="50000"/>
                </a:schemeClr>
              </a:solidFill>
              <a:latin typeface="Arial" panose="020B0604020202020204" pitchFamily="34" charset="0"/>
              <a:cs typeface="Arial" panose="020B0604020202020204" pitchFamily="34" charset="0"/>
            </a:endParaRPr>
          </a:p>
        </p:txBody>
      </p:sp>
      <p:sp>
        <p:nvSpPr>
          <p:cNvPr id="284716" name="AutoShape 44">
            <a:extLst>
              <a:ext uri="{FF2B5EF4-FFF2-40B4-BE49-F238E27FC236}">
                <a16:creationId xmlns:a16="http://schemas.microsoft.com/office/drawing/2014/main" id="{C03A1819-6B3E-4E5B-877A-CC327EA9D79D}"/>
              </a:ext>
            </a:extLst>
          </p:cNvPr>
          <p:cNvSpPr>
            <a:spLocks noChangeArrowheads="1"/>
          </p:cNvSpPr>
          <p:nvPr/>
        </p:nvSpPr>
        <p:spPr bwMode="auto">
          <a:xfrm>
            <a:off x="505622" y="1349090"/>
            <a:ext cx="809327" cy="1467432"/>
          </a:xfrm>
          <a:prstGeom prst="upArrow">
            <a:avLst>
              <a:gd name="adj1" fmla="val 50000"/>
              <a:gd name="adj2" fmla="val 49950"/>
            </a:avLst>
          </a:prstGeom>
          <a:solidFill>
            <a:srgbClr val="FFFF00"/>
          </a:solidFill>
          <a:ln w="9525">
            <a:solidFill>
              <a:srgbClr val="FFFF00"/>
            </a:solidFill>
            <a:miter lim="800000"/>
            <a:headEnd/>
            <a:tailEnd/>
          </a:ln>
          <a:effectLst/>
        </p:spPr>
        <p:txBody>
          <a:bodyPr vert="eaVert" wrap="none" anchor="ctr"/>
          <a:lstStyle/>
          <a:p>
            <a:pPr algn="ctr"/>
            <a:r>
              <a:rPr lang="en-AU" altLang="en-US" b="1" dirty="0">
                <a:solidFill>
                  <a:schemeClr val="accent6">
                    <a:lumMod val="50000"/>
                  </a:schemeClr>
                </a:solidFill>
                <a:latin typeface="Arial" panose="020B0604020202020204" pitchFamily="34" charset="0"/>
                <a:cs typeface="Arial" panose="020B0604020202020204" pitchFamily="34" charset="0"/>
              </a:rPr>
              <a:t>Build</a:t>
            </a:r>
            <a:endParaRPr lang="en-US" altLang="en-US" b="1" dirty="0">
              <a:solidFill>
                <a:schemeClr val="accent6">
                  <a:lumMod val="50000"/>
                </a:schemeClr>
              </a:solidFill>
              <a:latin typeface="Arial" panose="020B0604020202020204" pitchFamily="34" charset="0"/>
              <a:cs typeface="Arial" panose="020B0604020202020204" pitchFamily="34" charset="0"/>
            </a:endParaRPr>
          </a:p>
        </p:txBody>
      </p:sp>
      <p:sp>
        <p:nvSpPr>
          <p:cNvPr id="284717" name="AutoShape 45">
            <a:extLst>
              <a:ext uri="{FF2B5EF4-FFF2-40B4-BE49-F238E27FC236}">
                <a16:creationId xmlns:a16="http://schemas.microsoft.com/office/drawing/2014/main" id="{47149239-4F6E-4882-B8B9-1D4D5A4511E7}"/>
              </a:ext>
            </a:extLst>
          </p:cNvPr>
          <p:cNvSpPr>
            <a:spLocks noChangeArrowheads="1"/>
          </p:cNvSpPr>
          <p:nvPr/>
        </p:nvSpPr>
        <p:spPr bwMode="auto">
          <a:xfrm>
            <a:off x="7812360" y="1445593"/>
            <a:ext cx="899395" cy="1370929"/>
          </a:xfrm>
          <a:prstGeom prst="downArrow">
            <a:avLst>
              <a:gd name="adj1" fmla="val 50000"/>
              <a:gd name="adj2" fmla="val 50000"/>
            </a:avLst>
          </a:prstGeom>
          <a:solidFill>
            <a:srgbClr val="FAB636"/>
          </a:solidFill>
          <a:ln w="9525">
            <a:solidFill>
              <a:schemeClr val="tx2"/>
            </a:solidFill>
            <a:miter lim="800000"/>
            <a:headEnd/>
            <a:tailEnd/>
          </a:ln>
          <a:effectLst/>
        </p:spPr>
        <p:txBody>
          <a:bodyPr vert="eaVert" wrap="none" anchor="ctr"/>
          <a:lstStyle/>
          <a:p>
            <a:pPr algn="ctr"/>
            <a:r>
              <a:rPr lang="en-AU" altLang="en-US" b="1" dirty="0">
                <a:solidFill>
                  <a:srgbClr val="002060"/>
                </a:solidFill>
                <a:latin typeface="Arial" panose="020B0604020202020204" pitchFamily="34" charset="0"/>
                <a:cs typeface="Arial" panose="020B0604020202020204" pitchFamily="34" charset="0"/>
              </a:rPr>
              <a:t>Reduce</a:t>
            </a:r>
            <a:endParaRPr lang="en-US" altLang="en-US" b="1" dirty="0">
              <a:solidFill>
                <a:srgbClr val="002060"/>
              </a:solidFill>
              <a:latin typeface="Arial" panose="020B0604020202020204" pitchFamily="34" charset="0"/>
              <a:cs typeface="Arial" panose="020B0604020202020204" pitchFamily="34" charset="0"/>
            </a:endParaRPr>
          </a:p>
        </p:txBody>
      </p:sp>
      <p:sp>
        <p:nvSpPr>
          <p:cNvPr id="284718" name="AutoShape 46">
            <a:extLst>
              <a:ext uri="{FF2B5EF4-FFF2-40B4-BE49-F238E27FC236}">
                <a16:creationId xmlns:a16="http://schemas.microsoft.com/office/drawing/2014/main" id="{364EE598-551B-4AD5-8A9E-4B770B5BAB69}"/>
              </a:ext>
            </a:extLst>
          </p:cNvPr>
          <p:cNvSpPr>
            <a:spLocks noChangeArrowheads="1"/>
          </p:cNvSpPr>
          <p:nvPr/>
        </p:nvSpPr>
        <p:spPr bwMode="auto">
          <a:xfrm>
            <a:off x="7791640" y="2926060"/>
            <a:ext cx="899395" cy="1414126"/>
          </a:xfrm>
          <a:prstGeom prst="downArrow">
            <a:avLst>
              <a:gd name="adj1" fmla="val 50000"/>
              <a:gd name="adj2" fmla="val 50000"/>
            </a:avLst>
          </a:prstGeom>
          <a:solidFill>
            <a:srgbClr val="00B0F0"/>
          </a:solidFill>
          <a:ln w="9525">
            <a:solidFill>
              <a:schemeClr val="tx2"/>
            </a:solidFill>
            <a:miter lim="800000"/>
            <a:headEnd/>
            <a:tailEnd/>
          </a:ln>
          <a:effectLst/>
        </p:spPr>
        <p:txBody>
          <a:bodyPr vert="eaVert" wrap="none" anchor="ctr"/>
          <a:lstStyle/>
          <a:p>
            <a:pPr algn="ctr"/>
            <a:r>
              <a:rPr lang="en-AU" altLang="en-US" b="1" dirty="0">
                <a:solidFill>
                  <a:srgbClr val="002060"/>
                </a:solidFill>
                <a:latin typeface="Arial" panose="020B0604020202020204" pitchFamily="34" charset="0"/>
                <a:cs typeface="Arial" panose="020B0604020202020204" pitchFamily="34" charset="0"/>
              </a:rPr>
              <a:t>Minimise</a:t>
            </a:r>
            <a:endParaRPr lang="en-US" altLang="en-US" b="1" dirty="0">
              <a:solidFill>
                <a:srgbClr val="002060"/>
              </a:solidFill>
              <a:latin typeface="Arial" panose="020B0604020202020204" pitchFamily="34" charset="0"/>
              <a:cs typeface="Arial" panose="020B0604020202020204" pitchFamily="34" charset="0"/>
            </a:endParaRPr>
          </a:p>
        </p:txBody>
      </p:sp>
      <p:sp>
        <p:nvSpPr>
          <p:cNvPr id="284719" name="Rectangle 47">
            <a:extLst>
              <a:ext uri="{FF2B5EF4-FFF2-40B4-BE49-F238E27FC236}">
                <a16:creationId xmlns:a16="http://schemas.microsoft.com/office/drawing/2014/main" id="{5126718E-62A1-4274-B39A-3A92B18924EE}"/>
              </a:ext>
            </a:extLst>
          </p:cNvPr>
          <p:cNvSpPr>
            <a:spLocks noChangeArrowheads="1"/>
          </p:cNvSpPr>
          <p:nvPr/>
        </p:nvSpPr>
        <p:spPr bwMode="auto">
          <a:xfrm>
            <a:off x="1493417" y="4797152"/>
            <a:ext cx="6157165" cy="935507"/>
          </a:xfrm>
          <a:prstGeom prst="rect">
            <a:avLst/>
          </a:prstGeom>
          <a:solidFill>
            <a:srgbClr val="FFFF99"/>
          </a:solidFill>
          <a:ln w="9525">
            <a:solidFill>
              <a:schemeClr val="tx2"/>
            </a:solidFill>
            <a:miter lim="800000"/>
            <a:headEnd/>
            <a:tailEnd/>
          </a:ln>
          <a:effectLst/>
        </p:spPr>
        <p:txBody>
          <a:bodyPr wrap="none" anchor="ctr"/>
          <a:lstStyle/>
          <a:p>
            <a:pPr algn="ctr"/>
            <a:r>
              <a:rPr lang="en-AU" altLang="en-US" sz="2000" b="1" dirty="0">
                <a:solidFill>
                  <a:srgbClr val="E65400"/>
                </a:solidFill>
                <a:latin typeface="Arial" panose="020B0604020202020204" pitchFamily="34" charset="0"/>
                <a:cs typeface="Arial" panose="020B0604020202020204" pitchFamily="34" charset="0"/>
              </a:rPr>
              <a:t>Once identified develop strategies/actions to </a:t>
            </a:r>
          </a:p>
          <a:p>
            <a:pPr algn="ctr"/>
            <a:r>
              <a:rPr lang="en-AU" altLang="en-US" sz="2000" b="1" dirty="0">
                <a:solidFill>
                  <a:srgbClr val="E65400"/>
                </a:solidFill>
                <a:latin typeface="Arial" panose="020B0604020202020204" pitchFamily="34" charset="0"/>
                <a:cs typeface="Arial" panose="020B0604020202020204" pitchFamily="34" charset="0"/>
              </a:rPr>
              <a:t>achieve the desired outcomes</a:t>
            </a:r>
            <a:r>
              <a:rPr lang="en-AU" altLang="en-US" sz="2000" dirty="0">
                <a:solidFill>
                  <a:srgbClr val="E65400"/>
                </a:solidFill>
                <a:latin typeface="Arial" panose="020B0604020202020204" pitchFamily="34" charset="0"/>
                <a:cs typeface="Arial" panose="020B0604020202020204" pitchFamily="34" charset="0"/>
              </a:rPr>
              <a:t> </a:t>
            </a:r>
            <a:endParaRPr lang="en-US" altLang="en-US" sz="2000" dirty="0">
              <a:solidFill>
                <a:srgbClr val="E654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4711"/>
                                        </p:tgtEl>
                                        <p:attrNameLst>
                                          <p:attrName>style.visibility</p:attrName>
                                        </p:attrNameLst>
                                      </p:cBhvr>
                                      <p:to>
                                        <p:strVal val="visible"/>
                                      </p:to>
                                    </p:set>
                                    <p:animEffect transition="in" filter="blinds(horizontal)">
                                      <p:cBhvr>
                                        <p:cTn id="7" dur="500"/>
                                        <p:tgtEl>
                                          <p:spTgt spid="2847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4714"/>
                                        </p:tgtEl>
                                        <p:attrNameLst>
                                          <p:attrName>style.visibility</p:attrName>
                                        </p:attrNameLst>
                                      </p:cBhvr>
                                      <p:to>
                                        <p:strVal val="visible"/>
                                      </p:to>
                                    </p:set>
                                    <p:animEffect transition="in" filter="blinds(horizontal)">
                                      <p:cBhvr>
                                        <p:cTn id="10" dur="500"/>
                                        <p:tgtEl>
                                          <p:spTgt spid="2847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84713"/>
                                        </p:tgtEl>
                                        <p:attrNameLst>
                                          <p:attrName>style.visibility</p:attrName>
                                        </p:attrNameLst>
                                      </p:cBhvr>
                                      <p:to>
                                        <p:strVal val="visible"/>
                                      </p:to>
                                    </p:set>
                                    <p:animEffect transition="in" filter="blinds(horizontal)">
                                      <p:cBhvr>
                                        <p:cTn id="13" dur="500"/>
                                        <p:tgtEl>
                                          <p:spTgt spid="2847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84712"/>
                                        </p:tgtEl>
                                        <p:attrNameLst>
                                          <p:attrName>style.visibility</p:attrName>
                                        </p:attrNameLst>
                                      </p:cBhvr>
                                      <p:to>
                                        <p:strVal val="visible"/>
                                      </p:to>
                                    </p:set>
                                    <p:animEffect transition="in" filter="blinds(horizontal)">
                                      <p:cBhvr>
                                        <p:cTn id="16" dur="500"/>
                                        <p:tgtEl>
                                          <p:spTgt spid="2847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4716"/>
                                        </p:tgtEl>
                                        <p:attrNameLst>
                                          <p:attrName>style.visibility</p:attrName>
                                        </p:attrNameLst>
                                      </p:cBhvr>
                                      <p:to>
                                        <p:strVal val="visible"/>
                                      </p:to>
                                    </p:set>
                                    <p:animEffect transition="in" filter="blinds(horizontal)">
                                      <p:cBhvr>
                                        <p:cTn id="21" dur="500"/>
                                        <p:tgtEl>
                                          <p:spTgt spid="2847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84717"/>
                                        </p:tgtEl>
                                        <p:attrNameLst>
                                          <p:attrName>style.visibility</p:attrName>
                                        </p:attrNameLst>
                                      </p:cBhvr>
                                      <p:to>
                                        <p:strVal val="visible"/>
                                      </p:to>
                                    </p:set>
                                    <p:animEffect transition="in" filter="blinds(horizontal)">
                                      <p:cBhvr>
                                        <p:cTn id="26" dur="500"/>
                                        <p:tgtEl>
                                          <p:spTgt spid="2847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84715"/>
                                        </p:tgtEl>
                                        <p:attrNameLst>
                                          <p:attrName>style.visibility</p:attrName>
                                        </p:attrNameLst>
                                      </p:cBhvr>
                                      <p:to>
                                        <p:strVal val="visible"/>
                                      </p:to>
                                    </p:set>
                                    <p:animEffect transition="in" filter="blinds(horizontal)">
                                      <p:cBhvr>
                                        <p:cTn id="31" dur="500"/>
                                        <p:tgtEl>
                                          <p:spTgt spid="2847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4718"/>
                                        </p:tgtEl>
                                        <p:attrNameLst>
                                          <p:attrName>style.visibility</p:attrName>
                                        </p:attrNameLst>
                                      </p:cBhvr>
                                      <p:to>
                                        <p:strVal val="visible"/>
                                      </p:to>
                                    </p:set>
                                    <p:animEffect transition="in" filter="blinds(horizontal)">
                                      <p:cBhvr>
                                        <p:cTn id="36" dur="500"/>
                                        <p:tgtEl>
                                          <p:spTgt spid="2847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84719"/>
                                        </p:tgtEl>
                                        <p:attrNameLst>
                                          <p:attrName>style.visibility</p:attrName>
                                        </p:attrNameLst>
                                      </p:cBhvr>
                                      <p:to>
                                        <p:strVal val="visible"/>
                                      </p:to>
                                    </p:set>
                                    <p:animEffect transition="in" filter="blinds(horizontal)">
                                      <p:cBhvr>
                                        <p:cTn id="41" dur="500"/>
                                        <p:tgtEl>
                                          <p:spTgt spid="284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11" grpId="0" animBg="1"/>
      <p:bldP spid="284712" grpId="0" animBg="1"/>
      <p:bldP spid="284713" grpId="0" animBg="1"/>
      <p:bldP spid="284714" grpId="0" animBg="1"/>
      <p:bldP spid="284715" grpId="0" animBg="1"/>
      <p:bldP spid="284716" grpId="0" animBg="1"/>
      <p:bldP spid="284717" grpId="0" animBg="1"/>
      <p:bldP spid="284718" grpId="0" animBg="1"/>
      <p:bldP spid="28471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535" y="188441"/>
            <a:ext cx="7920037" cy="576263"/>
          </a:xfrm>
        </p:spPr>
        <p:txBody>
          <a:bodyPr/>
          <a:lstStyle/>
          <a:p>
            <a:pPr algn="l" eaLnBrk="1" hangingPunct="1"/>
            <a:r>
              <a:rPr lang="en-AU" altLang="en-US" sz="2700" dirty="0">
                <a:solidFill>
                  <a:schemeClr val="tx1">
                    <a:lumMod val="50000"/>
                    <a:lumOff val="50000"/>
                  </a:schemeClr>
                </a:solidFill>
                <a:latin typeface="Adobe Fan Heiti Std B" panose="020B0700000000000000" pitchFamily="34" charset="-128"/>
                <a:ea typeface="Adobe Fan Heiti Std B" panose="020B0700000000000000" pitchFamily="34" charset="-128"/>
              </a:rPr>
              <a:t>Key stages in engagement</a:t>
            </a:r>
          </a:p>
        </p:txBody>
      </p:sp>
      <p:sp>
        <p:nvSpPr>
          <p:cNvPr id="51203" name="Rectangle 3"/>
          <p:cNvSpPr>
            <a:spLocks noGrp="1" noChangeArrowheads="1"/>
          </p:cNvSpPr>
          <p:nvPr>
            <p:ph type="body" idx="1"/>
          </p:nvPr>
        </p:nvSpPr>
        <p:spPr>
          <a:xfrm>
            <a:off x="179634" y="837666"/>
            <a:ext cx="8351838" cy="6067586"/>
          </a:xfrm>
        </p:spPr>
        <p:txBody>
          <a:bodyPr/>
          <a:lstStyle/>
          <a:p>
            <a:pPr marL="179388" lvl="1" indent="6350" algn="just" defTabSz="900113" eaLnBrk="1" hangingPunct="1">
              <a:lnSpc>
                <a:spcPct val="80000"/>
              </a:lnSpc>
              <a:spcBef>
                <a:spcPct val="0"/>
              </a:spcBef>
              <a:buFontTx/>
              <a:buNone/>
            </a:pPr>
            <a:r>
              <a:rPr lang="en-US" altLang="en-US" sz="2400" dirty="0">
                <a:solidFill>
                  <a:srgbClr val="7030A0"/>
                </a:solidFill>
                <a:latin typeface="Arial Narrow" panose="020B0606020202030204" pitchFamily="34" charset="0"/>
              </a:rPr>
              <a:t>Establish the Relationship</a:t>
            </a:r>
          </a:p>
          <a:p>
            <a:pPr marL="179388" lvl="1" indent="6350" algn="just" defTabSz="900113" eaLnBrk="1" hangingPunct="1">
              <a:lnSpc>
                <a:spcPct val="80000"/>
              </a:lnSpc>
              <a:spcBef>
                <a:spcPct val="0"/>
              </a:spcBef>
              <a:buFontTx/>
              <a:buNone/>
            </a:pPr>
            <a:endParaRPr lang="en-US" altLang="en-US" sz="800" b="1" dirty="0">
              <a:solidFill>
                <a:srgbClr val="000066"/>
              </a:solidFill>
              <a:latin typeface="Arial Narrow" panose="020B0606020202030204" pitchFamily="34" charset="0"/>
            </a:endParaRPr>
          </a:p>
          <a:p>
            <a:pPr marL="179388" lvl="1" indent="6350" defTabSz="900113" eaLnBrk="1" hangingPunct="1">
              <a:lnSpc>
                <a:spcPct val="80000"/>
              </a:lnSpc>
              <a:buClr>
                <a:srgbClr val="669900"/>
              </a:buClr>
              <a:buSzPct val="85000"/>
              <a:buFontTx/>
              <a:buNone/>
            </a:pPr>
            <a:r>
              <a:rPr lang="en-US" altLang="en-US" sz="2200" dirty="0">
                <a:solidFill>
                  <a:schemeClr val="bg2"/>
                </a:solidFill>
                <a:latin typeface="Arial Narrow" panose="020B0606020202030204" pitchFamily="34" charset="0"/>
              </a:rPr>
              <a:t>Know who you are dealing with – whose country, history, issues, challenges and aspirations</a:t>
            </a:r>
          </a:p>
          <a:p>
            <a:pPr marL="179388" lvl="1" indent="6350" algn="just" defTabSz="900113" eaLnBrk="1" hangingPunct="1">
              <a:lnSpc>
                <a:spcPct val="80000"/>
              </a:lnSpc>
              <a:spcBef>
                <a:spcPct val="0"/>
              </a:spcBef>
              <a:buFontTx/>
              <a:buNone/>
            </a:pPr>
            <a:endParaRPr lang="en-AU" altLang="en-US" sz="800" dirty="0">
              <a:solidFill>
                <a:schemeClr val="bg2"/>
              </a:solidFill>
              <a:latin typeface="Arial Narrow" panose="020B0606020202030204" pitchFamily="34" charset="0"/>
            </a:endParaRPr>
          </a:p>
          <a:p>
            <a:pPr marL="179388" lvl="1" indent="6350" algn="just" defTabSz="900113" eaLnBrk="1" hangingPunct="1">
              <a:lnSpc>
                <a:spcPct val="80000"/>
              </a:lnSpc>
              <a:spcBef>
                <a:spcPct val="0"/>
              </a:spcBef>
              <a:buFontTx/>
              <a:buNone/>
            </a:pPr>
            <a:r>
              <a:rPr lang="en-AU" altLang="en-US" sz="2400" dirty="0">
                <a:solidFill>
                  <a:srgbClr val="FF0000"/>
                </a:solidFill>
                <a:latin typeface="Arial Narrow" panose="020B0606020202030204" pitchFamily="34" charset="0"/>
              </a:rPr>
              <a:t>Build the Relationship</a:t>
            </a:r>
          </a:p>
          <a:p>
            <a:pPr marL="179388" lvl="1" indent="6350" algn="just" defTabSz="900113" eaLnBrk="1" hangingPunct="1">
              <a:buFontTx/>
              <a:buNone/>
            </a:pPr>
            <a:r>
              <a:rPr lang="en-US" altLang="en-US" sz="2200" dirty="0">
                <a:solidFill>
                  <a:schemeClr val="bg2"/>
                </a:solidFill>
                <a:latin typeface="Arial Narrow" panose="020B0606020202030204" pitchFamily="34" charset="0"/>
              </a:rPr>
              <a:t>Be clear about Why, How, What you are doing and When things will get done – and be genuine and authentic in everything you do.  </a:t>
            </a:r>
          </a:p>
          <a:p>
            <a:pPr marL="179388" lvl="1" indent="6350" algn="just" defTabSz="900113" eaLnBrk="1" hangingPunct="1">
              <a:lnSpc>
                <a:spcPct val="80000"/>
              </a:lnSpc>
              <a:spcBef>
                <a:spcPct val="0"/>
              </a:spcBef>
              <a:buFontTx/>
              <a:buNone/>
            </a:pPr>
            <a:endParaRPr lang="en-AU" altLang="en-US" sz="800" b="1" dirty="0">
              <a:solidFill>
                <a:schemeClr val="bg2"/>
              </a:solidFill>
              <a:latin typeface="Arial Narrow" panose="020B0606020202030204" pitchFamily="34" charset="0"/>
            </a:endParaRPr>
          </a:p>
          <a:p>
            <a:pPr marL="179388" lvl="1" indent="6350" algn="just" defTabSz="900113" eaLnBrk="1" hangingPunct="1">
              <a:lnSpc>
                <a:spcPct val="80000"/>
              </a:lnSpc>
              <a:spcBef>
                <a:spcPct val="0"/>
              </a:spcBef>
              <a:buFontTx/>
              <a:buNone/>
            </a:pPr>
            <a:r>
              <a:rPr lang="en-AU" altLang="en-US" sz="2400" dirty="0">
                <a:solidFill>
                  <a:srgbClr val="92D050"/>
                </a:solidFill>
                <a:latin typeface="Arial Narrow" panose="020B0606020202030204" pitchFamily="34" charset="0"/>
              </a:rPr>
              <a:t>Nurture the Relationship</a:t>
            </a:r>
          </a:p>
          <a:p>
            <a:pPr marL="179388" lvl="1" indent="6350" algn="just" defTabSz="900113" eaLnBrk="1" hangingPunct="1">
              <a:lnSpc>
                <a:spcPct val="80000"/>
              </a:lnSpc>
              <a:spcBef>
                <a:spcPct val="0"/>
              </a:spcBef>
              <a:buFontTx/>
              <a:buNone/>
            </a:pPr>
            <a:endParaRPr lang="en-AU" altLang="en-US" sz="800" dirty="0">
              <a:solidFill>
                <a:srgbClr val="009900"/>
              </a:solidFill>
              <a:latin typeface="Arial Narrow" panose="020B0606020202030204" pitchFamily="34" charset="0"/>
            </a:endParaRPr>
          </a:p>
          <a:p>
            <a:pPr marL="179388" lvl="1" indent="6350" algn="just" defTabSz="900113" eaLnBrk="1" hangingPunct="1">
              <a:lnSpc>
                <a:spcPct val="80000"/>
              </a:lnSpc>
              <a:buFontTx/>
              <a:buNone/>
            </a:pPr>
            <a:r>
              <a:rPr lang="en-US" altLang="en-US" sz="2200" dirty="0">
                <a:solidFill>
                  <a:schemeClr val="bg2"/>
                </a:solidFill>
                <a:latin typeface="Arial Narrow" panose="020B0606020202030204" pitchFamily="34" charset="0"/>
              </a:rPr>
              <a:t>Work through factions, maintain project management focus and assess and respond to your own SWOT. </a:t>
            </a:r>
          </a:p>
          <a:p>
            <a:pPr marL="179388" lvl="1" indent="6350" algn="just" defTabSz="900113" eaLnBrk="1" hangingPunct="1">
              <a:lnSpc>
                <a:spcPct val="80000"/>
              </a:lnSpc>
              <a:spcBef>
                <a:spcPct val="0"/>
              </a:spcBef>
              <a:buFontTx/>
              <a:buNone/>
            </a:pPr>
            <a:endParaRPr lang="en-AU" altLang="en-US" sz="800" dirty="0">
              <a:solidFill>
                <a:schemeClr val="bg2"/>
              </a:solidFill>
              <a:latin typeface="Arial Narrow" panose="020B0606020202030204" pitchFamily="34" charset="0"/>
            </a:endParaRPr>
          </a:p>
          <a:p>
            <a:pPr marL="179388" lvl="1" indent="6350" algn="just" defTabSz="900113" eaLnBrk="1" hangingPunct="1">
              <a:lnSpc>
                <a:spcPct val="80000"/>
              </a:lnSpc>
              <a:spcBef>
                <a:spcPct val="0"/>
              </a:spcBef>
              <a:buFontTx/>
              <a:buNone/>
            </a:pPr>
            <a:r>
              <a:rPr lang="en-AU" altLang="en-US" sz="2400" dirty="0">
                <a:solidFill>
                  <a:schemeClr val="accent1">
                    <a:lumMod val="75000"/>
                  </a:schemeClr>
                </a:solidFill>
                <a:latin typeface="Arial Narrow" panose="020B0606020202030204" pitchFamily="34" charset="0"/>
              </a:rPr>
              <a:t>Sustain the Relationship </a:t>
            </a:r>
          </a:p>
          <a:p>
            <a:pPr marL="179388" lvl="1" indent="6350" algn="just" defTabSz="900113" eaLnBrk="1" hangingPunct="1">
              <a:lnSpc>
                <a:spcPct val="80000"/>
              </a:lnSpc>
              <a:buFontTx/>
              <a:buNone/>
            </a:pPr>
            <a:r>
              <a:rPr lang="en-US" altLang="en-US" sz="2200" dirty="0">
                <a:solidFill>
                  <a:schemeClr val="bg2"/>
                </a:solidFill>
                <a:latin typeface="Arial Narrow" panose="020B0606020202030204" pitchFamily="34" charset="0"/>
              </a:rPr>
              <a:t>Be you, be real, focused, committed, honest and don’t promise what you can’t deliver.</a:t>
            </a:r>
            <a:endParaRPr lang="en-AU" altLang="en-US" sz="2200" dirty="0">
              <a:solidFill>
                <a:schemeClr val="bg2"/>
              </a:solidFill>
              <a:latin typeface="Arial Narrow" panose="020B0606020202030204" pitchFamily="34" charset="0"/>
            </a:endParaRPr>
          </a:p>
          <a:p>
            <a:pPr marL="179388" lvl="1" indent="6350" algn="just" defTabSz="900113" eaLnBrk="1" hangingPunct="1">
              <a:lnSpc>
                <a:spcPct val="80000"/>
              </a:lnSpc>
              <a:spcBef>
                <a:spcPct val="0"/>
              </a:spcBef>
              <a:buFontTx/>
              <a:buNone/>
            </a:pPr>
            <a:endParaRPr lang="en-AU" altLang="en-US" sz="800" dirty="0">
              <a:solidFill>
                <a:schemeClr val="bg2"/>
              </a:solidFill>
              <a:latin typeface="Arial Narrow" panose="020B0606020202030204" pitchFamily="34" charset="0"/>
            </a:endParaRPr>
          </a:p>
          <a:p>
            <a:pPr marL="179388" lvl="1" indent="6350" algn="just" defTabSz="900113" eaLnBrk="1" hangingPunct="1">
              <a:lnSpc>
                <a:spcPct val="80000"/>
              </a:lnSpc>
              <a:spcBef>
                <a:spcPct val="0"/>
              </a:spcBef>
              <a:buFontTx/>
              <a:buNone/>
            </a:pPr>
            <a:r>
              <a:rPr lang="en-AU" altLang="en-US" sz="2400" dirty="0">
                <a:solidFill>
                  <a:srgbClr val="FFC000"/>
                </a:solidFill>
                <a:latin typeface="Arial Narrow" panose="020B0606020202030204" pitchFamily="34" charset="0"/>
              </a:rPr>
              <a:t>Value the Relationship</a:t>
            </a:r>
          </a:p>
          <a:p>
            <a:pPr marL="179388" lvl="1" indent="6350" algn="just" defTabSz="900113" eaLnBrk="1" hangingPunct="1">
              <a:buFontTx/>
              <a:buNone/>
            </a:pPr>
            <a:r>
              <a:rPr lang="en-US" altLang="en-US" sz="2200" dirty="0">
                <a:solidFill>
                  <a:schemeClr val="bg2"/>
                </a:solidFill>
                <a:latin typeface="Arial Narrow" panose="020B0606020202030204" pitchFamily="34" charset="0"/>
              </a:rPr>
              <a:t>Walk away knowing that you have done the very best you can, by the community and by you – this is where your credibility and reputation really means something.</a:t>
            </a:r>
            <a:endParaRPr lang="en-AU" altLang="en-US" sz="2200" dirty="0">
              <a:solidFill>
                <a:schemeClr val="bg2"/>
              </a:solidFill>
              <a:latin typeface="Arial Narrow" panose="020B0606020202030204" pitchFamily="34" charset="0"/>
            </a:endParaRPr>
          </a:p>
        </p:txBody>
      </p:sp>
    </p:spTree>
    <p:extLst>
      <p:ext uri="{BB962C8B-B14F-4D97-AF65-F5344CB8AC3E}">
        <p14:creationId xmlns:p14="http://schemas.microsoft.com/office/powerpoint/2010/main" val="2284377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99341" y="188640"/>
            <a:ext cx="7920037" cy="576262"/>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Rules of Engagement</a:t>
            </a:r>
          </a:p>
        </p:txBody>
      </p:sp>
      <p:sp>
        <p:nvSpPr>
          <p:cNvPr id="52227" name="Rectangle 3"/>
          <p:cNvSpPr>
            <a:spLocks noGrp="1" noChangeArrowheads="1"/>
          </p:cNvSpPr>
          <p:nvPr>
            <p:ph type="body" idx="1"/>
          </p:nvPr>
        </p:nvSpPr>
        <p:spPr>
          <a:xfrm>
            <a:off x="183440" y="908720"/>
            <a:ext cx="8351838" cy="5400675"/>
          </a:xfrm>
        </p:spPr>
        <p:txBody>
          <a:bodyPr/>
          <a:lstStyle/>
          <a:p>
            <a:pPr marL="179388" lvl="1" indent="6350" defTabSz="900113" eaLnBrk="1" hangingPunct="1">
              <a:lnSpc>
                <a:spcPct val="90000"/>
              </a:lnSpc>
              <a:buFontTx/>
              <a:buNone/>
            </a:pPr>
            <a:r>
              <a:rPr lang="en-US" altLang="en-US" dirty="0">
                <a:solidFill>
                  <a:srgbClr val="FFC000"/>
                </a:solidFill>
                <a:latin typeface="Arial Narrow" panose="020B0606020202030204" pitchFamily="34" charset="0"/>
              </a:rPr>
              <a:t>Embrace your Honour </a:t>
            </a:r>
            <a:r>
              <a:rPr lang="en-US" altLang="en-US" sz="2400" dirty="0">
                <a:solidFill>
                  <a:srgbClr val="009900"/>
                </a:solidFill>
                <a:latin typeface="Arial Narrow" panose="020B0606020202030204" pitchFamily="34" charset="0"/>
              </a:rPr>
              <a:t>- </a:t>
            </a:r>
            <a:r>
              <a:rPr lang="en-US" altLang="en-US" sz="2500" dirty="0">
                <a:solidFill>
                  <a:schemeClr val="bg2"/>
                </a:solidFill>
                <a:latin typeface="Arial Narrow" panose="020B0606020202030204" pitchFamily="34" charset="0"/>
              </a:rPr>
              <a:t>possess or be characterised by high principle and honourable intentions</a:t>
            </a:r>
            <a:r>
              <a:rPr lang="en-US" altLang="en-US" sz="2400" dirty="0">
                <a:solidFill>
                  <a:schemeClr val="bg2"/>
                </a:solidFill>
                <a:latin typeface="Arial Narrow" panose="020B0606020202030204" pitchFamily="34" charset="0"/>
              </a:rPr>
              <a:t>.</a:t>
            </a:r>
          </a:p>
          <a:p>
            <a:pPr marL="179388" lvl="1" indent="6350" algn="just" defTabSz="900113" eaLnBrk="1" hangingPunct="1">
              <a:lnSpc>
                <a:spcPct val="90000"/>
              </a:lnSpc>
              <a:spcBef>
                <a:spcPct val="0"/>
              </a:spcBef>
              <a:buFontTx/>
              <a:buNone/>
            </a:pPr>
            <a:endParaRPr lang="en-AU" altLang="en-US" sz="1200" dirty="0">
              <a:solidFill>
                <a:schemeClr val="bg2"/>
              </a:solidFill>
              <a:latin typeface="Arial Narrow" panose="020B0606020202030204" pitchFamily="34" charset="0"/>
            </a:endParaRPr>
          </a:p>
          <a:p>
            <a:pPr marL="179388" lvl="1" indent="6350" defTabSz="900113" eaLnBrk="1" hangingPunct="1">
              <a:lnSpc>
                <a:spcPct val="90000"/>
              </a:lnSpc>
              <a:buNone/>
            </a:pPr>
            <a:r>
              <a:rPr lang="en-AU" altLang="en-US" sz="2800" dirty="0">
                <a:solidFill>
                  <a:srgbClr val="92D050"/>
                </a:solidFill>
                <a:latin typeface="Arial Narrow" panose="020B0606020202030204" pitchFamily="34" charset="0"/>
              </a:rPr>
              <a:t>Embrace your Integrity </a:t>
            </a:r>
            <a:r>
              <a:rPr lang="en-AU" altLang="en-US" dirty="0">
                <a:solidFill>
                  <a:srgbClr val="009900"/>
                </a:solidFill>
                <a:latin typeface="Arial Narrow" panose="020B0606020202030204" pitchFamily="34" charset="0"/>
              </a:rPr>
              <a:t>- </a:t>
            </a:r>
            <a:r>
              <a:rPr lang="en-US" altLang="en-US" sz="2500" dirty="0">
                <a:solidFill>
                  <a:schemeClr val="bg2"/>
                </a:solidFill>
                <a:latin typeface="Arial Narrow" panose="020B0606020202030204" pitchFamily="34" charset="0"/>
              </a:rPr>
              <a:t>be honest and have strong moral principles and values.</a:t>
            </a:r>
            <a:endParaRPr lang="en-AU" altLang="en-US" sz="2500" dirty="0">
              <a:solidFill>
                <a:schemeClr val="bg2"/>
              </a:solidFill>
              <a:latin typeface="Arial Narrow" panose="020B0606020202030204" pitchFamily="34" charset="0"/>
            </a:endParaRPr>
          </a:p>
          <a:p>
            <a:pPr marL="179388" lvl="1" indent="6350" defTabSz="900113" eaLnBrk="1" hangingPunct="1">
              <a:lnSpc>
                <a:spcPct val="90000"/>
              </a:lnSpc>
              <a:buFontTx/>
              <a:buNone/>
            </a:pPr>
            <a:endParaRPr lang="en-AU" altLang="en-US" sz="1200" dirty="0">
              <a:solidFill>
                <a:schemeClr val="accent1">
                  <a:lumMod val="75000"/>
                </a:schemeClr>
              </a:solidFill>
              <a:latin typeface="Arial Narrow" panose="020B0606020202030204" pitchFamily="34" charset="0"/>
            </a:endParaRPr>
          </a:p>
          <a:p>
            <a:pPr marL="179388" lvl="1" indent="6350" defTabSz="900113" eaLnBrk="1" hangingPunct="1">
              <a:lnSpc>
                <a:spcPct val="90000"/>
              </a:lnSpc>
              <a:buFontTx/>
              <a:buNone/>
            </a:pPr>
            <a:r>
              <a:rPr lang="en-AU" altLang="en-US" dirty="0">
                <a:solidFill>
                  <a:schemeClr val="accent1">
                    <a:lumMod val="75000"/>
                  </a:schemeClr>
                </a:solidFill>
                <a:latin typeface="Arial Narrow" panose="020B0606020202030204" pitchFamily="34" charset="0"/>
              </a:rPr>
              <a:t>Embrace your Dignity </a:t>
            </a:r>
            <a:r>
              <a:rPr lang="en-AU" altLang="en-US" sz="2400" dirty="0">
                <a:solidFill>
                  <a:srgbClr val="009900"/>
                </a:solidFill>
                <a:latin typeface="Arial Narrow" panose="020B0606020202030204" pitchFamily="34" charset="0"/>
              </a:rPr>
              <a:t>- </a:t>
            </a:r>
            <a:r>
              <a:rPr lang="en-US" altLang="en-US" sz="2500" dirty="0">
                <a:solidFill>
                  <a:schemeClr val="bg2"/>
                </a:solidFill>
                <a:latin typeface="Arial Narrow" panose="020B0606020202030204" pitchFamily="34" charset="0"/>
              </a:rPr>
              <a:t>be worthy of honour and respect the dignity of others. </a:t>
            </a:r>
          </a:p>
          <a:p>
            <a:pPr marL="179388" lvl="1" indent="6350" algn="just" defTabSz="900113" eaLnBrk="1" hangingPunct="1">
              <a:lnSpc>
                <a:spcPct val="90000"/>
              </a:lnSpc>
              <a:spcBef>
                <a:spcPct val="0"/>
              </a:spcBef>
              <a:buFontTx/>
              <a:buNone/>
            </a:pPr>
            <a:endParaRPr lang="en-AU" altLang="en-US" sz="1200" dirty="0">
              <a:solidFill>
                <a:schemeClr val="bg2"/>
              </a:solidFill>
              <a:latin typeface="Arial Narrow" panose="020B0606020202030204" pitchFamily="34" charset="0"/>
            </a:endParaRPr>
          </a:p>
          <a:p>
            <a:pPr marL="179388" lvl="1" indent="6350" algn="just" defTabSz="900113" eaLnBrk="1" hangingPunct="1">
              <a:lnSpc>
                <a:spcPct val="90000"/>
              </a:lnSpc>
              <a:spcBef>
                <a:spcPct val="0"/>
              </a:spcBef>
              <a:buFontTx/>
              <a:buNone/>
            </a:pPr>
            <a:r>
              <a:rPr lang="en-AU" altLang="en-US" sz="2400" dirty="0">
                <a:solidFill>
                  <a:srgbClr val="FF0000"/>
                </a:solidFill>
                <a:latin typeface="Arial Narrow" panose="020B0606020202030204" pitchFamily="34" charset="0"/>
              </a:rPr>
              <a:t>Embrace your Humility </a:t>
            </a:r>
            <a:r>
              <a:rPr lang="en-AU" altLang="en-US" sz="2400" dirty="0">
                <a:solidFill>
                  <a:srgbClr val="009900"/>
                </a:solidFill>
                <a:latin typeface="Arial Narrow" panose="020B0606020202030204" pitchFamily="34" charset="0"/>
              </a:rPr>
              <a:t>- </a:t>
            </a:r>
            <a:r>
              <a:rPr lang="en-US" altLang="en-US" sz="2500" dirty="0">
                <a:solidFill>
                  <a:schemeClr val="bg2"/>
                </a:solidFill>
                <a:latin typeface="Arial Narrow" panose="020B0606020202030204" pitchFamily="34" charset="0"/>
              </a:rPr>
              <a:t>achieve quality outcomes but stay humble in the presence of others.</a:t>
            </a:r>
          </a:p>
          <a:p>
            <a:pPr marL="179388" lvl="1" indent="6350" algn="just" defTabSz="900113" eaLnBrk="1" hangingPunct="1">
              <a:lnSpc>
                <a:spcPct val="90000"/>
              </a:lnSpc>
              <a:spcBef>
                <a:spcPct val="0"/>
              </a:spcBef>
              <a:buFontTx/>
              <a:buNone/>
            </a:pPr>
            <a:endParaRPr lang="en-AU" altLang="en-US" sz="1200" dirty="0">
              <a:solidFill>
                <a:schemeClr val="bg2"/>
              </a:solidFill>
              <a:latin typeface="Arial Narrow" panose="020B0606020202030204" pitchFamily="34" charset="0"/>
            </a:endParaRPr>
          </a:p>
          <a:p>
            <a:pPr marL="179388" lvl="1" indent="6350" algn="just" defTabSz="900113" eaLnBrk="1" hangingPunct="1">
              <a:lnSpc>
                <a:spcPct val="90000"/>
              </a:lnSpc>
              <a:spcBef>
                <a:spcPct val="0"/>
              </a:spcBef>
              <a:buFontTx/>
              <a:buNone/>
            </a:pPr>
            <a:r>
              <a:rPr lang="en-AU" altLang="en-US" sz="2400" dirty="0">
                <a:solidFill>
                  <a:srgbClr val="006666"/>
                </a:solidFill>
                <a:latin typeface="Arial Narrow" panose="020B0606020202030204" pitchFamily="34" charset="0"/>
              </a:rPr>
              <a:t>Have a sense of Humour </a:t>
            </a:r>
            <a:r>
              <a:rPr lang="en-AU" altLang="en-US" sz="2400" dirty="0">
                <a:solidFill>
                  <a:srgbClr val="009900"/>
                </a:solidFill>
                <a:latin typeface="Arial Narrow" panose="020B0606020202030204" pitchFamily="34" charset="0"/>
              </a:rPr>
              <a:t>- </a:t>
            </a:r>
            <a:r>
              <a:rPr lang="en-US" altLang="en-US" sz="2500" dirty="0">
                <a:solidFill>
                  <a:schemeClr val="bg2"/>
                </a:solidFill>
                <a:latin typeface="Arial Narrow" panose="020B0606020202030204" pitchFamily="34" charset="0"/>
              </a:rPr>
              <a:t>Laugh with each other, not at each other</a:t>
            </a:r>
          </a:p>
          <a:p>
            <a:pPr marL="179388" lvl="1" indent="6350" algn="just" defTabSz="900113" eaLnBrk="1" hangingPunct="1">
              <a:lnSpc>
                <a:spcPct val="90000"/>
              </a:lnSpc>
              <a:spcBef>
                <a:spcPct val="0"/>
              </a:spcBef>
              <a:buFontTx/>
              <a:buNone/>
            </a:pPr>
            <a:endParaRPr lang="en-AU" altLang="en-US" sz="1200" dirty="0">
              <a:solidFill>
                <a:schemeClr val="bg2"/>
              </a:solidFill>
              <a:latin typeface="Arial Narrow" panose="020B0606020202030204" pitchFamily="34" charset="0"/>
            </a:endParaRPr>
          </a:p>
          <a:p>
            <a:pPr marL="179388" lvl="1" indent="6350" algn="just" defTabSz="900113" eaLnBrk="1" hangingPunct="1">
              <a:lnSpc>
                <a:spcPct val="90000"/>
              </a:lnSpc>
              <a:spcBef>
                <a:spcPct val="0"/>
              </a:spcBef>
              <a:buFontTx/>
              <a:buNone/>
            </a:pPr>
            <a:r>
              <a:rPr lang="en-AU" altLang="en-US" sz="2400" dirty="0">
                <a:solidFill>
                  <a:srgbClr val="7030A0"/>
                </a:solidFill>
                <a:latin typeface="Arial Narrow" panose="020B0606020202030204" pitchFamily="34" charset="0"/>
              </a:rPr>
              <a:t>Embrace your Vulnerability </a:t>
            </a:r>
            <a:r>
              <a:rPr lang="en-AU" altLang="en-US" sz="2400" dirty="0">
                <a:solidFill>
                  <a:srgbClr val="009900"/>
                </a:solidFill>
                <a:latin typeface="Arial Narrow" panose="020B0606020202030204" pitchFamily="34" charset="0"/>
              </a:rPr>
              <a:t>- </a:t>
            </a:r>
            <a:r>
              <a:rPr lang="en-US" altLang="en-US" sz="2500" dirty="0">
                <a:solidFill>
                  <a:schemeClr val="bg2"/>
                </a:solidFill>
                <a:latin typeface="Arial Narrow" panose="020B0606020202030204" pitchFamily="34" charset="0"/>
              </a:rPr>
              <a:t>The moment you think or feel you are invulnerable is the moment you are most vulnerable </a:t>
            </a:r>
          </a:p>
          <a:p>
            <a:pPr marL="179388" lvl="1" indent="6350" algn="just" defTabSz="900113" eaLnBrk="1" hangingPunct="1">
              <a:lnSpc>
                <a:spcPct val="90000"/>
              </a:lnSpc>
              <a:buFontTx/>
              <a:buNone/>
            </a:pPr>
            <a:endParaRPr lang="en-AU" altLang="en-US" sz="2400" dirty="0">
              <a:solidFill>
                <a:schemeClr val="bg2"/>
              </a:solidFill>
              <a:latin typeface="Arial Narrow" panose="020B0606020202030204" pitchFamily="34" charset="0"/>
            </a:endParaRPr>
          </a:p>
        </p:txBody>
      </p:sp>
    </p:spTree>
    <p:extLst>
      <p:ext uri="{BB962C8B-B14F-4D97-AF65-F5344CB8AC3E}">
        <p14:creationId xmlns:p14="http://schemas.microsoft.com/office/powerpoint/2010/main" val="4099649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79388" y="509673"/>
            <a:ext cx="84613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339850" algn="l"/>
              </a:tabLst>
              <a:defRPr sz="3200">
                <a:solidFill>
                  <a:schemeClr val="tx1"/>
                </a:solidFill>
                <a:latin typeface="Arial" panose="020B0604020202020204" pitchFamily="34" charset="0"/>
              </a:defRPr>
            </a:lvl1pPr>
            <a:lvl2pPr marL="742950" indent="-285750">
              <a:spcBef>
                <a:spcPct val="20000"/>
              </a:spcBef>
              <a:buChar char="–"/>
              <a:tabLst>
                <a:tab pos="-1339850" algn="l"/>
              </a:tabLst>
              <a:defRPr sz="2800">
                <a:solidFill>
                  <a:schemeClr val="tx1"/>
                </a:solidFill>
                <a:latin typeface="Arial" panose="020B0604020202020204" pitchFamily="34" charset="0"/>
              </a:defRPr>
            </a:lvl2pPr>
            <a:lvl3pPr marL="1143000" indent="-228600">
              <a:spcBef>
                <a:spcPct val="20000"/>
              </a:spcBef>
              <a:buChar char="•"/>
              <a:tabLst>
                <a:tab pos="-1339850" algn="l"/>
              </a:tabLst>
              <a:defRPr sz="2400">
                <a:solidFill>
                  <a:schemeClr val="tx1"/>
                </a:solidFill>
                <a:latin typeface="Arial" panose="020B0604020202020204" pitchFamily="34" charset="0"/>
              </a:defRPr>
            </a:lvl3pPr>
            <a:lvl4pPr marL="1600200" indent="-228600">
              <a:spcBef>
                <a:spcPct val="20000"/>
              </a:spcBef>
              <a:buChar char="–"/>
              <a:tabLst>
                <a:tab pos="-1339850" algn="l"/>
              </a:tabLst>
              <a:defRPr sz="2000">
                <a:solidFill>
                  <a:schemeClr val="tx1"/>
                </a:solidFill>
                <a:latin typeface="Arial" panose="020B0604020202020204" pitchFamily="34" charset="0"/>
              </a:defRPr>
            </a:lvl4pPr>
            <a:lvl5pPr marL="2057400" indent="-228600">
              <a:spcBef>
                <a:spcPct val="20000"/>
              </a:spcBef>
              <a:buChar char="»"/>
              <a:tabLst>
                <a:tab pos="-13398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3398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3398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3398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339850" algn="l"/>
              </a:tabLst>
              <a:defRPr sz="2000">
                <a:solidFill>
                  <a:schemeClr val="tx1"/>
                </a:solidFill>
                <a:latin typeface="Arial" panose="020B0604020202020204" pitchFamily="34" charset="0"/>
              </a:defRPr>
            </a:lvl9pPr>
          </a:lstStyle>
          <a:p>
            <a:pPr eaLnBrk="1" hangingPunct="1">
              <a:spcBef>
                <a:spcPct val="0"/>
              </a:spcBef>
              <a:buFontTx/>
              <a:buNone/>
            </a:pPr>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Arial" panose="020B0604020202020204" pitchFamily="34" charset="0"/>
              </a:rPr>
              <a:t>Styles of Communication and Behaviour</a:t>
            </a:r>
          </a:p>
        </p:txBody>
      </p:sp>
      <p:graphicFrame>
        <p:nvGraphicFramePr>
          <p:cNvPr id="583683" name="Group 3"/>
          <p:cNvGraphicFramePr>
            <a:graphicFrameLocks noGrp="1"/>
          </p:cNvGraphicFramePr>
          <p:nvPr>
            <p:extLst>
              <p:ext uri="{D42A27DB-BD31-4B8C-83A1-F6EECF244321}">
                <p14:modId xmlns:p14="http://schemas.microsoft.com/office/powerpoint/2010/main" val="3093787930"/>
              </p:ext>
            </p:extLst>
          </p:nvPr>
        </p:nvGraphicFramePr>
        <p:xfrm>
          <a:off x="323850" y="1340768"/>
          <a:ext cx="8424863" cy="4194845"/>
        </p:xfrm>
        <a:graphic>
          <a:graphicData uri="http://schemas.openxmlformats.org/drawingml/2006/table">
            <a:tbl>
              <a:tblPr/>
              <a:tblGrid>
                <a:gridCol w="2237047">
                  <a:extLst>
                    <a:ext uri="{9D8B030D-6E8A-4147-A177-3AD203B41FA5}">
                      <a16:colId xmlns:a16="http://schemas.microsoft.com/office/drawing/2014/main" val="656075001"/>
                    </a:ext>
                  </a:extLst>
                </a:gridCol>
                <a:gridCol w="1993152">
                  <a:extLst>
                    <a:ext uri="{9D8B030D-6E8A-4147-A177-3AD203B41FA5}">
                      <a16:colId xmlns:a16="http://schemas.microsoft.com/office/drawing/2014/main" val="928373326"/>
                    </a:ext>
                  </a:extLst>
                </a:gridCol>
                <a:gridCol w="2289994">
                  <a:extLst>
                    <a:ext uri="{9D8B030D-6E8A-4147-A177-3AD203B41FA5}">
                      <a16:colId xmlns:a16="http://schemas.microsoft.com/office/drawing/2014/main" val="1502664253"/>
                    </a:ext>
                  </a:extLst>
                </a:gridCol>
                <a:gridCol w="1904670">
                  <a:extLst>
                    <a:ext uri="{9D8B030D-6E8A-4147-A177-3AD203B41FA5}">
                      <a16:colId xmlns:a16="http://schemas.microsoft.com/office/drawing/2014/main" val="3508561607"/>
                    </a:ext>
                  </a:extLst>
                </a:gridCol>
              </a:tblGrid>
              <a:tr h="82499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kern="1200" cap="none" normalizeH="0" baseline="0" dirty="0">
                          <a:ln>
                            <a:noFill/>
                          </a:ln>
                          <a:solidFill>
                            <a:srgbClr val="FFFF00"/>
                          </a:solidFill>
                          <a:effectLst/>
                          <a:latin typeface="Arial Narrow" panose="020B0606020202030204" pitchFamily="34" charset="0"/>
                          <a:ea typeface="Adobe Fan Heiti Std B" panose="020B0700000000000000" pitchFamily="34" charset="-128"/>
                          <a:cs typeface="Arial" panose="020B0604020202020204" pitchFamily="34" charset="0"/>
                        </a:rPr>
                        <a:t>Communication Style</a:t>
                      </a: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kern="1200" cap="none" normalizeH="0" baseline="0" dirty="0">
                          <a:ln>
                            <a:noFill/>
                          </a:ln>
                          <a:solidFill>
                            <a:srgbClr val="FFFF00"/>
                          </a:solidFill>
                          <a:effectLst/>
                          <a:latin typeface="Arial Narrow" panose="020B0606020202030204" pitchFamily="34" charset="0"/>
                          <a:ea typeface="Adobe Fan Heiti Std B" panose="020B0700000000000000" pitchFamily="34" charset="-128"/>
                          <a:cs typeface="Arial" panose="020B0604020202020204" pitchFamily="34" charset="0"/>
                        </a:rPr>
                        <a:t>Verbal Component</a:t>
                      </a: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kern="1200" cap="none" normalizeH="0" baseline="0" dirty="0">
                          <a:ln>
                            <a:noFill/>
                          </a:ln>
                          <a:solidFill>
                            <a:srgbClr val="FFFF00"/>
                          </a:solidFill>
                          <a:effectLst/>
                          <a:latin typeface="Arial Narrow" panose="020B0606020202030204" pitchFamily="34" charset="0"/>
                          <a:ea typeface="Adobe Fan Heiti Std B" panose="020B0700000000000000" pitchFamily="34" charset="-128"/>
                          <a:cs typeface="Arial" panose="020B0604020202020204" pitchFamily="34" charset="0"/>
                        </a:rPr>
                        <a:t>Non-Verbal Component</a:t>
                      </a: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kern="1200" cap="none" normalizeH="0" baseline="0" dirty="0">
                          <a:ln>
                            <a:noFill/>
                          </a:ln>
                          <a:solidFill>
                            <a:srgbClr val="FFFF00"/>
                          </a:solidFill>
                          <a:effectLst/>
                          <a:latin typeface="Arial Narrow" panose="020B0606020202030204" pitchFamily="34" charset="0"/>
                          <a:ea typeface="Adobe Fan Heiti Std B" panose="020B0700000000000000" pitchFamily="34" charset="-128"/>
                          <a:cs typeface="Arial" panose="020B0604020202020204" pitchFamily="34" charset="0"/>
                        </a:rPr>
                        <a:t>Effectiveness</a:t>
                      </a: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311DC9"/>
                    </a:solidFill>
                  </a:tcPr>
                </a:tc>
                <a:extLst>
                  <a:ext uri="{0D108BD9-81ED-4DB2-BD59-A6C34878D82A}">
                    <a16:rowId xmlns:a16="http://schemas.microsoft.com/office/drawing/2014/main" val="3111415834"/>
                  </a:ext>
                </a:extLst>
              </a:tr>
              <a:tr h="110794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000066"/>
                          </a:solidFill>
                          <a:effectLst/>
                          <a:latin typeface="Arial Narrow" panose="020B0606020202030204" pitchFamily="34" charset="0"/>
                          <a:ea typeface="Times New Roman" panose="02020603050405020304" pitchFamily="18" charset="0"/>
                          <a:cs typeface="Arial" panose="020B0604020202020204" pitchFamily="34" charset="0"/>
                        </a:rPr>
                        <a:t>ASSERTIVE</a:t>
                      </a:r>
                      <a:endParaRPr kumimoji="0" lang="en-AU" altLang="en-US" sz="1800" b="0" i="0" u="none" strike="noStrike" cap="none" normalizeH="0" baseline="0" dirty="0">
                        <a:ln>
                          <a:noFill/>
                        </a:ln>
                        <a:solidFill>
                          <a:srgbClr val="000066"/>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53988" algn="l"/>
                        </a:tabLst>
                        <a:defRPr sz="2800">
                          <a:solidFill>
                            <a:schemeClr val="tx1"/>
                          </a:solidFill>
                          <a:latin typeface="Arial" panose="020B0604020202020204" pitchFamily="34" charset="0"/>
                        </a:defRPr>
                      </a:lvl1pPr>
                      <a:lvl2pPr>
                        <a:spcBef>
                          <a:spcPct val="20000"/>
                        </a:spcBef>
                        <a:tabLst>
                          <a:tab pos="153988" algn="l"/>
                        </a:tabLst>
                        <a:defRPr sz="2400">
                          <a:solidFill>
                            <a:schemeClr val="tx1"/>
                          </a:solidFill>
                          <a:latin typeface="Arial" panose="020B0604020202020204" pitchFamily="34" charset="0"/>
                        </a:defRPr>
                      </a:lvl2pPr>
                      <a:lvl3pPr>
                        <a:spcBef>
                          <a:spcPct val="20000"/>
                        </a:spcBef>
                        <a:tabLst>
                          <a:tab pos="153988" algn="l"/>
                        </a:tabLst>
                        <a:defRPr sz="2000">
                          <a:solidFill>
                            <a:schemeClr val="tx1"/>
                          </a:solidFill>
                          <a:latin typeface="Arial" panose="020B0604020202020204" pitchFamily="34" charset="0"/>
                        </a:defRPr>
                      </a:lvl3pPr>
                      <a:lvl4pPr>
                        <a:spcBef>
                          <a:spcPct val="20000"/>
                        </a:spcBef>
                        <a:tabLst>
                          <a:tab pos="153988" algn="l"/>
                        </a:tabLst>
                        <a:defRPr>
                          <a:solidFill>
                            <a:schemeClr val="tx1"/>
                          </a:solidFill>
                          <a:latin typeface="Arial" panose="020B0604020202020204" pitchFamily="34" charset="0"/>
                        </a:defRPr>
                      </a:lvl4pPr>
                      <a:lvl5pPr>
                        <a:spcBef>
                          <a:spcPct val="20000"/>
                        </a:spcBef>
                        <a:tabLst>
                          <a:tab pos="153988" algn="l"/>
                        </a:tabLst>
                        <a:defRPr>
                          <a:solidFill>
                            <a:schemeClr val="tx1"/>
                          </a:solidFill>
                          <a:latin typeface="Arial" panose="020B0604020202020204" pitchFamily="34" charset="0"/>
                        </a:defRPr>
                      </a:lvl5pPr>
                      <a:lvl6pPr fontAlgn="base">
                        <a:spcBef>
                          <a:spcPct val="20000"/>
                        </a:spcBef>
                        <a:spcAft>
                          <a:spcPct val="0"/>
                        </a:spcAft>
                        <a:tabLst>
                          <a:tab pos="153988" algn="l"/>
                        </a:tabLst>
                        <a:defRPr>
                          <a:solidFill>
                            <a:schemeClr val="tx1"/>
                          </a:solidFill>
                          <a:latin typeface="Arial" panose="020B0604020202020204" pitchFamily="34" charset="0"/>
                        </a:defRPr>
                      </a:lvl6pPr>
                      <a:lvl7pPr fontAlgn="base">
                        <a:spcBef>
                          <a:spcPct val="20000"/>
                        </a:spcBef>
                        <a:spcAft>
                          <a:spcPct val="0"/>
                        </a:spcAft>
                        <a:tabLst>
                          <a:tab pos="153988" algn="l"/>
                        </a:tabLst>
                        <a:defRPr>
                          <a:solidFill>
                            <a:schemeClr val="tx1"/>
                          </a:solidFill>
                          <a:latin typeface="Arial" panose="020B0604020202020204" pitchFamily="34" charset="0"/>
                        </a:defRPr>
                      </a:lvl7pPr>
                      <a:lvl8pPr fontAlgn="base">
                        <a:spcBef>
                          <a:spcPct val="20000"/>
                        </a:spcBef>
                        <a:spcAft>
                          <a:spcPct val="0"/>
                        </a:spcAft>
                        <a:tabLst>
                          <a:tab pos="153988" algn="l"/>
                        </a:tabLst>
                        <a:defRPr>
                          <a:solidFill>
                            <a:schemeClr val="tx1"/>
                          </a:solidFill>
                          <a:latin typeface="Arial" panose="020B0604020202020204" pitchFamily="34" charset="0"/>
                        </a:defRPr>
                      </a:lvl8pPr>
                      <a:lvl9pPr fontAlgn="base">
                        <a:spcBef>
                          <a:spcPct val="20000"/>
                        </a:spcBef>
                        <a:spcAft>
                          <a:spcPct val="0"/>
                        </a:spcAft>
                        <a:tabLst>
                          <a:tab pos="15398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Clear dialogue</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Active Listening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Calm and respectful</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79388" algn="l"/>
                        </a:tabLst>
                        <a:defRPr sz="2800">
                          <a:solidFill>
                            <a:schemeClr val="tx1"/>
                          </a:solidFill>
                          <a:latin typeface="Arial" panose="020B0604020202020204" pitchFamily="34" charset="0"/>
                        </a:defRPr>
                      </a:lvl1pPr>
                      <a:lvl2pPr>
                        <a:spcBef>
                          <a:spcPct val="20000"/>
                        </a:spcBef>
                        <a:tabLst>
                          <a:tab pos="179388" algn="l"/>
                        </a:tabLst>
                        <a:defRPr sz="2400">
                          <a:solidFill>
                            <a:schemeClr val="tx1"/>
                          </a:solidFill>
                          <a:latin typeface="Arial" panose="020B0604020202020204" pitchFamily="34" charset="0"/>
                        </a:defRPr>
                      </a:lvl2pPr>
                      <a:lvl3pPr>
                        <a:spcBef>
                          <a:spcPct val="20000"/>
                        </a:spcBef>
                        <a:tabLst>
                          <a:tab pos="179388" algn="l"/>
                        </a:tabLst>
                        <a:defRPr sz="2000">
                          <a:solidFill>
                            <a:schemeClr val="tx1"/>
                          </a:solidFill>
                          <a:latin typeface="Arial" panose="020B0604020202020204" pitchFamily="34" charset="0"/>
                        </a:defRPr>
                      </a:lvl3pPr>
                      <a:lvl4pPr>
                        <a:spcBef>
                          <a:spcPct val="20000"/>
                        </a:spcBef>
                        <a:tabLst>
                          <a:tab pos="179388" algn="l"/>
                        </a:tabLst>
                        <a:defRPr>
                          <a:solidFill>
                            <a:schemeClr val="tx1"/>
                          </a:solidFill>
                          <a:latin typeface="Arial" panose="020B0604020202020204" pitchFamily="34" charset="0"/>
                        </a:defRPr>
                      </a:lvl4pPr>
                      <a:lvl5pPr>
                        <a:spcBef>
                          <a:spcPct val="20000"/>
                        </a:spcBef>
                        <a:tabLst>
                          <a:tab pos="179388" algn="l"/>
                        </a:tabLst>
                        <a:defRPr>
                          <a:solidFill>
                            <a:schemeClr val="tx1"/>
                          </a:solidFill>
                          <a:latin typeface="Arial" panose="020B0604020202020204" pitchFamily="34" charset="0"/>
                        </a:defRPr>
                      </a:lvl5pPr>
                      <a:lvl6pPr fontAlgn="base">
                        <a:spcBef>
                          <a:spcPct val="20000"/>
                        </a:spcBef>
                        <a:spcAft>
                          <a:spcPct val="0"/>
                        </a:spcAft>
                        <a:tabLst>
                          <a:tab pos="179388" algn="l"/>
                        </a:tabLst>
                        <a:defRPr>
                          <a:solidFill>
                            <a:schemeClr val="tx1"/>
                          </a:solidFill>
                          <a:latin typeface="Arial" panose="020B0604020202020204" pitchFamily="34" charset="0"/>
                        </a:defRPr>
                      </a:lvl6pPr>
                      <a:lvl7pPr fontAlgn="base">
                        <a:spcBef>
                          <a:spcPct val="20000"/>
                        </a:spcBef>
                        <a:spcAft>
                          <a:spcPct val="0"/>
                        </a:spcAft>
                        <a:tabLst>
                          <a:tab pos="179388" algn="l"/>
                        </a:tabLst>
                        <a:defRPr>
                          <a:solidFill>
                            <a:schemeClr val="tx1"/>
                          </a:solidFill>
                          <a:latin typeface="Arial" panose="020B0604020202020204" pitchFamily="34" charset="0"/>
                        </a:defRPr>
                      </a:lvl7pPr>
                      <a:lvl8pPr fontAlgn="base">
                        <a:spcBef>
                          <a:spcPct val="20000"/>
                        </a:spcBef>
                        <a:spcAft>
                          <a:spcPct val="0"/>
                        </a:spcAft>
                        <a:tabLst>
                          <a:tab pos="179388" algn="l"/>
                        </a:tabLst>
                        <a:defRPr>
                          <a:solidFill>
                            <a:schemeClr val="tx1"/>
                          </a:solidFill>
                          <a:latin typeface="Arial" panose="020B0604020202020204" pitchFamily="34" charset="0"/>
                        </a:defRPr>
                      </a:lvl8pPr>
                      <a:lvl9pPr fontAlgn="base">
                        <a:spcBef>
                          <a:spcPct val="20000"/>
                        </a:spcBef>
                        <a:spcAft>
                          <a:spcPct val="0"/>
                        </a:spcAft>
                        <a:tabLst>
                          <a:tab pos="17938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Non-threatening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Open and relaxed</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Mirror and confirm</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69863" algn="l"/>
                        </a:tabLst>
                        <a:defRPr sz="2800">
                          <a:solidFill>
                            <a:schemeClr val="tx1"/>
                          </a:solidFill>
                          <a:latin typeface="Arial" panose="020B0604020202020204" pitchFamily="34" charset="0"/>
                        </a:defRPr>
                      </a:lvl1pPr>
                      <a:lvl2pPr>
                        <a:spcBef>
                          <a:spcPct val="20000"/>
                        </a:spcBef>
                        <a:tabLst>
                          <a:tab pos="169863" algn="l"/>
                        </a:tabLst>
                        <a:defRPr sz="2400">
                          <a:solidFill>
                            <a:schemeClr val="tx1"/>
                          </a:solidFill>
                          <a:latin typeface="Arial" panose="020B0604020202020204" pitchFamily="34" charset="0"/>
                        </a:defRPr>
                      </a:lvl2pPr>
                      <a:lvl3pPr>
                        <a:spcBef>
                          <a:spcPct val="20000"/>
                        </a:spcBef>
                        <a:tabLst>
                          <a:tab pos="169863" algn="l"/>
                        </a:tabLst>
                        <a:defRPr sz="2000">
                          <a:solidFill>
                            <a:schemeClr val="tx1"/>
                          </a:solidFill>
                          <a:latin typeface="Arial" panose="020B0604020202020204" pitchFamily="34" charset="0"/>
                        </a:defRPr>
                      </a:lvl3pPr>
                      <a:lvl4pPr>
                        <a:spcBef>
                          <a:spcPct val="20000"/>
                        </a:spcBef>
                        <a:tabLst>
                          <a:tab pos="169863" algn="l"/>
                        </a:tabLst>
                        <a:defRPr>
                          <a:solidFill>
                            <a:schemeClr val="tx1"/>
                          </a:solidFill>
                          <a:latin typeface="Arial" panose="020B0604020202020204" pitchFamily="34" charset="0"/>
                        </a:defRPr>
                      </a:lvl4pPr>
                      <a:lvl5pPr>
                        <a:spcBef>
                          <a:spcPct val="20000"/>
                        </a:spcBef>
                        <a:tabLst>
                          <a:tab pos="169863" algn="l"/>
                        </a:tabLst>
                        <a:defRPr>
                          <a:solidFill>
                            <a:schemeClr val="tx1"/>
                          </a:solidFill>
                          <a:latin typeface="Arial" panose="020B0604020202020204" pitchFamily="34" charset="0"/>
                        </a:defRPr>
                      </a:lvl5pPr>
                      <a:lvl6pPr fontAlgn="base">
                        <a:spcBef>
                          <a:spcPct val="20000"/>
                        </a:spcBef>
                        <a:spcAft>
                          <a:spcPct val="0"/>
                        </a:spcAft>
                        <a:tabLst>
                          <a:tab pos="169863" algn="l"/>
                        </a:tabLst>
                        <a:defRPr>
                          <a:solidFill>
                            <a:schemeClr val="tx1"/>
                          </a:solidFill>
                          <a:latin typeface="Arial" panose="020B0604020202020204" pitchFamily="34" charset="0"/>
                        </a:defRPr>
                      </a:lvl6pPr>
                      <a:lvl7pPr fontAlgn="base">
                        <a:spcBef>
                          <a:spcPct val="20000"/>
                        </a:spcBef>
                        <a:spcAft>
                          <a:spcPct val="0"/>
                        </a:spcAft>
                        <a:tabLst>
                          <a:tab pos="169863" algn="l"/>
                        </a:tabLst>
                        <a:defRPr>
                          <a:solidFill>
                            <a:schemeClr val="tx1"/>
                          </a:solidFill>
                          <a:latin typeface="Arial" panose="020B0604020202020204" pitchFamily="34" charset="0"/>
                        </a:defRPr>
                      </a:lvl7pPr>
                      <a:lvl8pPr fontAlgn="base">
                        <a:spcBef>
                          <a:spcPct val="20000"/>
                        </a:spcBef>
                        <a:spcAft>
                          <a:spcPct val="0"/>
                        </a:spcAft>
                        <a:tabLst>
                          <a:tab pos="169863" algn="l"/>
                        </a:tabLst>
                        <a:defRPr>
                          <a:solidFill>
                            <a:schemeClr val="tx1"/>
                          </a:solidFill>
                          <a:latin typeface="Arial" panose="020B0604020202020204" pitchFamily="34" charset="0"/>
                        </a:defRPr>
                      </a:lvl8pPr>
                      <a:lvl9pPr fontAlgn="base">
                        <a:spcBef>
                          <a:spcPct val="20000"/>
                        </a:spcBef>
                        <a:spcAft>
                          <a:spcPct val="0"/>
                        </a:spcAft>
                        <a:tabLst>
                          <a:tab pos="169863"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69863"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Most effective</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69863"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Two way process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69863"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Win-Win outcome </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3423030"/>
                  </a:ext>
                </a:extLst>
              </a:tr>
              <a:tr h="108237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92D050"/>
                          </a:solidFill>
                          <a:effectLst/>
                          <a:latin typeface="Arial Narrow" panose="020B0606020202030204" pitchFamily="34" charset="0"/>
                          <a:ea typeface="Times New Roman" panose="02020603050405020304" pitchFamily="18" charset="0"/>
                          <a:cs typeface="Arial" panose="020B0604020202020204" pitchFamily="34" charset="0"/>
                        </a:rPr>
                        <a:t>AGGRESSIVE</a:t>
                      </a:r>
                      <a:endParaRPr kumimoji="0" lang="en-AU" altLang="en-US" sz="1800" b="0" i="0" u="none" strike="noStrike" cap="none" normalizeH="0" baseline="0" dirty="0">
                        <a:ln>
                          <a:noFill/>
                        </a:ln>
                        <a:solidFill>
                          <a:srgbClr val="92D050"/>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53988" algn="l"/>
                        </a:tabLst>
                        <a:defRPr sz="2800">
                          <a:solidFill>
                            <a:schemeClr val="tx1"/>
                          </a:solidFill>
                          <a:latin typeface="Arial" panose="020B0604020202020204" pitchFamily="34" charset="0"/>
                        </a:defRPr>
                      </a:lvl1pPr>
                      <a:lvl2pPr>
                        <a:spcBef>
                          <a:spcPct val="20000"/>
                        </a:spcBef>
                        <a:tabLst>
                          <a:tab pos="153988" algn="l"/>
                        </a:tabLst>
                        <a:defRPr sz="2400">
                          <a:solidFill>
                            <a:schemeClr val="tx1"/>
                          </a:solidFill>
                          <a:latin typeface="Arial" panose="020B0604020202020204" pitchFamily="34" charset="0"/>
                        </a:defRPr>
                      </a:lvl2pPr>
                      <a:lvl3pPr>
                        <a:spcBef>
                          <a:spcPct val="20000"/>
                        </a:spcBef>
                        <a:tabLst>
                          <a:tab pos="153988" algn="l"/>
                        </a:tabLst>
                        <a:defRPr sz="2000">
                          <a:solidFill>
                            <a:schemeClr val="tx1"/>
                          </a:solidFill>
                          <a:latin typeface="Arial" panose="020B0604020202020204" pitchFamily="34" charset="0"/>
                        </a:defRPr>
                      </a:lvl3pPr>
                      <a:lvl4pPr>
                        <a:spcBef>
                          <a:spcPct val="20000"/>
                        </a:spcBef>
                        <a:tabLst>
                          <a:tab pos="153988" algn="l"/>
                        </a:tabLst>
                        <a:defRPr>
                          <a:solidFill>
                            <a:schemeClr val="tx1"/>
                          </a:solidFill>
                          <a:latin typeface="Arial" panose="020B0604020202020204" pitchFamily="34" charset="0"/>
                        </a:defRPr>
                      </a:lvl4pPr>
                      <a:lvl5pPr>
                        <a:spcBef>
                          <a:spcPct val="20000"/>
                        </a:spcBef>
                        <a:tabLst>
                          <a:tab pos="153988" algn="l"/>
                        </a:tabLst>
                        <a:defRPr>
                          <a:solidFill>
                            <a:schemeClr val="tx1"/>
                          </a:solidFill>
                          <a:latin typeface="Arial" panose="020B0604020202020204" pitchFamily="34" charset="0"/>
                        </a:defRPr>
                      </a:lvl5pPr>
                      <a:lvl6pPr fontAlgn="base">
                        <a:spcBef>
                          <a:spcPct val="20000"/>
                        </a:spcBef>
                        <a:spcAft>
                          <a:spcPct val="0"/>
                        </a:spcAft>
                        <a:tabLst>
                          <a:tab pos="153988" algn="l"/>
                        </a:tabLst>
                        <a:defRPr>
                          <a:solidFill>
                            <a:schemeClr val="tx1"/>
                          </a:solidFill>
                          <a:latin typeface="Arial" panose="020B0604020202020204" pitchFamily="34" charset="0"/>
                        </a:defRPr>
                      </a:lvl6pPr>
                      <a:lvl7pPr fontAlgn="base">
                        <a:spcBef>
                          <a:spcPct val="20000"/>
                        </a:spcBef>
                        <a:spcAft>
                          <a:spcPct val="0"/>
                        </a:spcAft>
                        <a:tabLst>
                          <a:tab pos="153988" algn="l"/>
                        </a:tabLst>
                        <a:defRPr>
                          <a:solidFill>
                            <a:schemeClr val="tx1"/>
                          </a:solidFill>
                          <a:latin typeface="Arial" panose="020B0604020202020204" pitchFamily="34" charset="0"/>
                        </a:defRPr>
                      </a:lvl7pPr>
                      <a:lvl8pPr fontAlgn="base">
                        <a:spcBef>
                          <a:spcPct val="20000"/>
                        </a:spcBef>
                        <a:spcAft>
                          <a:spcPct val="0"/>
                        </a:spcAft>
                        <a:tabLst>
                          <a:tab pos="153988" algn="l"/>
                        </a:tabLst>
                        <a:defRPr>
                          <a:solidFill>
                            <a:schemeClr val="tx1"/>
                          </a:solidFill>
                          <a:latin typeface="Arial" panose="020B0604020202020204" pitchFamily="34" charset="0"/>
                        </a:defRPr>
                      </a:lvl8pPr>
                      <a:lvl9pPr fontAlgn="base">
                        <a:spcBef>
                          <a:spcPct val="20000"/>
                        </a:spcBef>
                        <a:spcAft>
                          <a:spcPct val="0"/>
                        </a:spcAft>
                        <a:tabLst>
                          <a:tab pos="15398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Abrupt and loud</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Not listening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Own interests</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79388" algn="l"/>
                        </a:tabLst>
                        <a:defRPr sz="2800">
                          <a:solidFill>
                            <a:schemeClr val="tx1"/>
                          </a:solidFill>
                          <a:latin typeface="Arial" panose="020B0604020202020204" pitchFamily="34" charset="0"/>
                        </a:defRPr>
                      </a:lvl1pPr>
                      <a:lvl2pPr>
                        <a:spcBef>
                          <a:spcPct val="20000"/>
                        </a:spcBef>
                        <a:tabLst>
                          <a:tab pos="179388" algn="l"/>
                        </a:tabLst>
                        <a:defRPr sz="2400">
                          <a:solidFill>
                            <a:schemeClr val="tx1"/>
                          </a:solidFill>
                          <a:latin typeface="Arial" panose="020B0604020202020204" pitchFamily="34" charset="0"/>
                        </a:defRPr>
                      </a:lvl2pPr>
                      <a:lvl3pPr>
                        <a:spcBef>
                          <a:spcPct val="20000"/>
                        </a:spcBef>
                        <a:tabLst>
                          <a:tab pos="179388" algn="l"/>
                        </a:tabLst>
                        <a:defRPr sz="2000">
                          <a:solidFill>
                            <a:schemeClr val="tx1"/>
                          </a:solidFill>
                          <a:latin typeface="Arial" panose="020B0604020202020204" pitchFamily="34" charset="0"/>
                        </a:defRPr>
                      </a:lvl3pPr>
                      <a:lvl4pPr>
                        <a:spcBef>
                          <a:spcPct val="20000"/>
                        </a:spcBef>
                        <a:tabLst>
                          <a:tab pos="179388" algn="l"/>
                        </a:tabLst>
                        <a:defRPr>
                          <a:solidFill>
                            <a:schemeClr val="tx1"/>
                          </a:solidFill>
                          <a:latin typeface="Arial" panose="020B0604020202020204" pitchFamily="34" charset="0"/>
                        </a:defRPr>
                      </a:lvl4pPr>
                      <a:lvl5pPr>
                        <a:spcBef>
                          <a:spcPct val="20000"/>
                        </a:spcBef>
                        <a:tabLst>
                          <a:tab pos="179388" algn="l"/>
                        </a:tabLst>
                        <a:defRPr>
                          <a:solidFill>
                            <a:schemeClr val="tx1"/>
                          </a:solidFill>
                          <a:latin typeface="Arial" panose="020B0604020202020204" pitchFamily="34" charset="0"/>
                        </a:defRPr>
                      </a:lvl5pPr>
                      <a:lvl6pPr fontAlgn="base">
                        <a:spcBef>
                          <a:spcPct val="20000"/>
                        </a:spcBef>
                        <a:spcAft>
                          <a:spcPct val="0"/>
                        </a:spcAft>
                        <a:tabLst>
                          <a:tab pos="179388" algn="l"/>
                        </a:tabLst>
                        <a:defRPr>
                          <a:solidFill>
                            <a:schemeClr val="tx1"/>
                          </a:solidFill>
                          <a:latin typeface="Arial" panose="020B0604020202020204" pitchFamily="34" charset="0"/>
                        </a:defRPr>
                      </a:lvl6pPr>
                      <a:lvl7pPr fontAlgn="base">
                        <a:spcBef>
                          <a:spcPct val="20000"/>
                        </a:spcBef>
                        <a:spcAft>
                          <a:spcPct val="0"/>
                        </a:spcAft>
                        <a:tabLst>
                          <a:tab pos="179388" algn="l"/>
                        </a:tabLst>
                        <a:defRPr>
                          <a:solidFill>
                            <a:schemeClr val="tx1"/>
                          </a:solidFill>
                          <a:latin typeface="Arial" panose="020B0604020202020204" pitchFamily="34" charset="0"/>
                        </a:defRPr>
                      </a:lvl7pPr>
                      <a:lvl8pPr fontAlgn="base">
                        <a:spcBef>
                          <a:spcPct val="20000"/>
                        </a:spcBef>
                        <a:spcAft>
                          <a:spcPct val="0"/>
                        </a:spcAft>
                        <a:tabLst>
                          <a:tab pos="179388" algn="l"/>
                        </a:tabLst>
                        <a:defRPr>
                          <a:solidFill>
                            <a:schemeClr val="tx1"/>
                          </a:solidFill>
                          <a:latin typeface="Arial" panose="020B0604020202020204" pitchFamily="34" charset="0"/>
                        </a:defRPr>
                      </a:lvl8pPr>
                      <a:lvl9pPr fontAlgn="base">
                        <a:spcBef>
                          <a:spcPct val="20000"/>
                        </a:spcBef>
                        <a:spcAft>
                          <a:spcPct val="0"/>
                        </a:spcAft>
                        <a:tabLst>
                          <a:tab pos="17938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Threatening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Stand over/ close</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Intimidate</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69863" algn="l"/>
                        </a:tabLst>
                        <a:defRPr sz="2800">
                          <a:solidFill>
                            <a:schemeClr val="tx1"/>
                          </a:solidFill>
                          <a:latin typeface="Arial" panose="020B0604020202020204" pitchFamily="34" charset="0"/>
                        </a:defRPr>
                      </a:lvl1pPr>
                      <a:lvl2pPr>
                        <a:spcBef>
                          <a:spcPct val="20000"/>
                        </a:spcBef>
                        <a:tabLst>
                          <a:tab pos="169863" algn="l"/>
                        </a:tabLst>
                        <a:defRPr sz="2400">
                          <a:solidFill>
                            <a:schemeClr val="tx1"/>
                          </a:solidFill>
                          <a:latin typeface="Arial" panose="020B0604020202020204" pitchFamily="34" charset="0"/>
                        </a:defRPr>
                      </a:lvl2pPr>
                      <a:lvl3pPr>
                        <a:spcBef>
                          <a:spcPct val="20000"/>
                        </a:spcBef>
                        <a:tabLst>
                          <a:tab pos="169863" algn="l"/>
                        </a:tabLst>
                        <a:defRPr sz="2000">
                          <a:solidFill>
                            <a:schemeClr val="tx1"/>
                          </a:solidFill>
                          <a:latin typeface="Arial" panose="020B0604020202020204" pitchFamily="34" charset="0"/>
                        </a:defRPr>
                      </a:lvl3pPr>
                      <a:lvl4pPr>
                        <a:spcBef>
                          <a:spcPct val="20000"/>
                        </a:spcBef>
                        <a:tabLst>
                          <a:tab pos="169863" algn="l"/>
                        </a:tabLst>
                        <a:defRPr>
                          <a:solidFill>
                            <a:schemeClr val="tx1"/>
                          </a:solidFill>
                          <a:latin typeface="Arial" panose="020B0604020202020204" pitchFamily="34" charset="0"/>
                        </a:defRPr>
                      </a:lvl4pPr>
                      <a:lvl5pPr>
                        <a:spcBef>
                          <a:spcPct val="20000"/>
                        </a:spcBef>
                        <a:tabLst>
                          <a:tab pos="169863" algn="l"/>
                        </a:tabLst>
                        <a:defRPr>
                          <a:solidFill>
                            <a:schemeClr val="tx1"/>
                          </a:solidFill>
                          <a:latin typeface="Arial" panose="020B0604020202020204" pitchFamily="34" charset="0"/>
                        </a:defRPr>
                      </a:lvl5pPr>
                      <a:lvl6pPr fontAlgn="base">
                        <a:spcBef>
                          <a:spcPct val="20000"/>
                        </a:spcBef>
                        <a:spcAft>
                          <a:spcPct val="0"/>
                        </a:spcAft>
                        <a:tabLst>
                          <a:tab pos="169863" algn="l"/>
                        </a:tabLst>
                        <a:defRPr>
                          <a:solidFill>
                            <a:schemeClr val="tx1"/>
                          </a:solidFill>
                          <a:latin typeface="Arial" panose="020B0604020202020204" pitchFamily="34" charset="0"/>
                        </a:defRPr>
                      </a:lvl6pPr>
                      <a:lvl7pPr fontAlgn="base">
                        <a:spcBef>
                          <a:spcPct val="20000"/>
                        </a:spcBef>
                        <a:spcAft>
                          <a:spcPct val="0"/>
                        </a:spcAft>
                        <a:tabLst>
                          <a:tab pos="169863" algn="l"/>
                        </a:tabLst>
                        <a:defRPr>
                          <a:solidFill>
                            <a:schemeClr val="tx1"/>
                          </a:solidFill>
                          <a:latin typeface="Arial" panose="020B0604020202020204" pitchFamily="34" charset="0"/>
                        </a:defRPr>
                      </a:lvl7pPr>
                      <a:lvl8pPr fontAlgn="base">
                        <a:spcBef>
                          <a:spcPct val="20000"/>
                        </a:spcBef>
                        <a:spcAft>
                          <a:spcPct val="0"/>
                        </a:spcAft>
                        <a:tabLst>
                          <a:tab pos="169863" algn="l"/>
                        </a:tabLst>
                        <a:defRPr>
                          <a:solidFill>
                            <a:schemeClr val="tx1"/>
                          </a:solidFill>
                          <a:latin typeface="Arial" panose="020B0604020202020204" pitchFamily="34" charset="0"/>
                        </a:defRPr>
                      </a:lvl8pPr>
                      <a:lvl9pPr fontAlgn="base">
                        <a:spcBef>
                          <a:spcPct val="20000"/>
                        </a:spcBef>
                        <a:spcAft>
                          <a:spcPct val="0"/>
                        </a:spcAft>
                        <a:tabLst>
                          <a:tab pos="169863"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69863"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Aggressor usually wins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69863"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Others wounded</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2350144"/>
                  </a:ext>
                </a:extLst>
              </a:tr>
              <a:tr h="117953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800080"/>
                          </a:solidFill>
                          <a:effectLst/>
                          <a:latin typeface="Arial Narrow" panose="020B0606020202030204" pitchFamily="34" charset="0"/>
                          <a:ea typeface="Times New Roman" panose="02020603050405020304" pitchFamily="18" charset="0"/>
                          <a:cs typeface="Arial" panose="020B0604020202020204" pitchFamily="34" charset="0"/>
                        </a:rPr>
                        <a:t>PASSIVE</a:t>
                      </a:r>
                      <a:endParaRPr kumimoji="0" lang="en-AU" altLang="en-US" sz="1800" b="0" i="0" u="none" strike="noStrike" cap="none" normalizeH="0" baseline="0" dirty="0">
                        <a:ln>
                          <a:noFill/>
                        </a:ln>
                        <a:solidFill>
                          <a:srgbClr val="800080"/>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91443" marR="91443"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53988" algn="l"/>
                        </a:tabLst>
                        <a:defRPr sz="2800">
                          <a:solidFill>
                            <a:schemeClr val="tx1"/>
                          </a:solidFill>
                          <a:latin typeface="Arial" panose="020B0604020202020204" pitchFamily="34" charset="0"/>
                        </a:defRPr>
                      </a:lvl1pPr>
                      <a:lvl2pPr>
                        <a:spcBef>
                          <a:spcPct val="20000"/>
                        </a:spcBef>
                        <a:tabLst>
                          <a:tab pos="153988" algn="l"/>
                        </a:tabLst>
                        <a:defRPr sz="2400">
                          <a:solidFill>
                            <a:schemeClr val="tx1"/>
                          </a:solidFill>
                          <a:latin typeface="Arial" panose="020B0604020202020204" pitchFamily="34" charset="0"/>
                        </a:defRPr>
                      </a:lvl2pPr>
                      <a:lvl3pPr>
                        <a:spcBef>
                          <a:spcPct val="20000"/>
                        </a:spcBef>
                        <a:tabLst>
                          <a:tab pos="153988" algn="l"/>
                        </a:tabLst>
                        <a:defRPr sz="2000">
                          <a:solidFill>
                            <a:schemeClr val="tx1"/>
                          </a:solidFill>
                          <a:latin typeface="Arial" panose="020B0604020202020204" pitchFamily="34" charset="0"/>
                        </a:defRPr>
                      </a:lvl3pPr>
                      <a:lvl4pPr>
                        <a:spcBef>
                          <a:spcPct val="20000"/>
                        </a:spcBef>
                        <a:tabLst>
                          <a:tab pos="153988" algn="l"/>
                        </a:tabLst>
                        <a:defRPr>
                          <a:solidFill>
                            <a:schemeClr val="tx1"/>
                          </a:solidFill>
                          <a:latin typeface="Arial" panose="020B0604020202020204" pitchFamily="34" charset="0"/>
                        </a:defRPr>
                      </a:lvl4pPr>
                      <a:lvl5pPr>
                        <a:spcBef>
                          <a:spcPct val="20000"/>
                        </a:spcBef>
                        <a:tabLst>
                          <a:tab pos="153988" algn="l"/>
                        </a:tabLst>
                        <a:defRPr>
                          <a:solidFill>
                            <a:schemeClr val="tx1"/>
                          </a:solidFill>
                          <a:latin typeface="Arial" panose="020B0604020202020204" pitchFamily="34" charset="0"/>
                        </a:defRPr>
                      </a:lvl5pPr>
                      <a:lvl6pPr fontAlgn="base">
                        <a:spcBef>
                          <a:spcPct val="20000"/>
                        </a:spcBef>
                        <a:spcAft>
                          <a:spcPct val="0"/>
                        </a:spcAft>
                        <a:tabLst>
                          <a:tab pos="153988" algn="l"/>
                        </a:tabLst>
                        <a:defRPr>
                          <a:solidFill>
                            <a:schemeClr val="tx1"/>
                          </a:solidFill>
                          <a:latin typeface="Arial" panose="020B0604020202020204" pitchFamily="34" charset="0"/>
                        </a:defRPr>
                      </a:lvl6pPr>
                      <a:lvl7pPr fontAlgn="base">
                        <a:spcBef>
                          <a:spcPct val="20000"/>
                        </a:spcBef>
                        <a:spcAft>
                          <a:spcPct val="0"/>
                        </a:spcAft>
                        <a:tabLst>
                          <a:tab pos="153988" algn="l"/>
                        </a:tabLst>
                        <a:defRPr>
                          <a:solidFill>
                            <a:schemeClr val="tx1"/>
                          </a:solidFill>
                          <a:latin typeface="Arial" panose="020B0604020202020204" pitchFamily="34" charset="0"/>
                        </a:defRPr>
                      </a:lvl7pPr>
                      <a:lvl8pPr fontAlgn="base">
                        <a:spcBef>
                          <a:spcPct val="20000"/>
                        </a:spcBef>
                        <a:spcAft>
                          <a:spcPct val="0"/>
                        </a:spcAft>
                        <a:tabLst>
                          <a:tab pos="153988" algn="l"/>
                        </a:tabLst>
                        <a:defRPr>
                          <a:solidFill>
                            <a:schemeClr val="tx1"/>
                          </a:solidFill>
                          <a:latin typeface="Arial" panose="020B0604020202020204" pitchFamily="34" charset="0"/>
                        </a:defRPr>
                      </a:lvl8pPr>
                      <a:lvl9pPr fontAlgn="base">
                        <a:spcBef>
                          <a:spcPct val="20000"/>
                        </a:spcBef>
                        <a:spcAft>
                          <a:spcPct val="0"/>
                        </a:spcAft>
                        <a:tabLst>
                          <a:tab pos="15398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Stay silent</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Unsure how to talk</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539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Always agree </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79388" algn="l"/>
                        </a:tabLst>
                        <a:defRPr sz="2800">
                          <a:solidFill>
                            <a:schemeClr val="tx1"/>
                          </a:solidFill>
                          <a:latin typeface="Arial" panose="020B0604020202020204" pitchFamily="34" charset="0"/>
                        </a:defRPr>
                      </a:lvl1pPr>
                      <a:lvl2pPr>
                        <a:spcBef>
                          <a:spcPct val="20000"/>
                        </a:spcBef>
                        <a:tabLst>
                          <a:tab pos="179388" algn="l"/>
                        </a:tabLst>
                        <a:defRPr sz="2400">
                          <a:solidFill>
                            <a:schemeClr val="tx1"/>
                          </a:solidFill>
                          <a:latin typeface="Arial" panose="020B0604020202020204" pitchFamily="34" charset="0"/>
                        </a:defRPr>
                      </a:lvl2pPr>
                      <a:lvl3pPr>
                        <a:spcBef>
                          <a:spcPct val="20000"/>
                        </a:spcBef>
                        <a:tabLst>
                          <a:tab pos="179388" algn="l"/>
                        </a:tabLst>
                        <a:defRPr sz="2000">
                          <a:solidFill>
                            <a:schemeClr val="tx1"/>
                          </a:solidFill>
                          <a:latin typeface="Arial" panose="020B0604020202020204" pitchFamily="34" charset="0"/>
                        </a:defRPr>
                      </a:lvl3pPr>
                      <a:lvl4pPr>
                        <a:spcBef>
                          <a:spcPct val="20000"/>
                        </a:spcBef>
                        <a:tabLst>
                          <a:tab pos="179388" algn="l"/>
                        </a:tabLst>
                        <a:defRPr>
                          <a:solidFill>
                            <a:schemeClr val="tx1"/>
                          </a:solidFill>
                          <a:latin typeface="Arial" panose="020B0604020202020204" pitchFamily="34" charset="0"/>
                        </a:defRPr>
                      </a:lvl4pPr>
                      <a:lvl5pPr>
                        <a:spcBef>
                          <a:spcPct val="20000"/>
                        </a:spcBef>
                        <a:tabLst>
                          <a:tab pos="179388" algn="l"/>
                        </a:tabLst>
                        <a:defRPr>
                          <a:solidFill>
                            <a:schemeClr val="tx1"/>
                          </a:solidFill>
                          <a:latin typeface="Arial" panose="020B0604020202020204" pitchFamily="34" charset="0"/>
                        </a:defRPr>
                      </a:lvl5pPr>
                      <a:lvl6pPr fontAlgn="base">
                        <a:spcBef>
                          <a:spcPct val="20000"/>
                        </a:spcBef>
                        <a:spcAft>
                          <a:spcPct val="0"/>
                        </a:spcAft>
                        <a:tabLst>
                          <a:tab pos="179388" algn="l"/>
                        </a:tabLst>
                        <a:defRPr>
                          <a:solidFill>
                            <a:schemeClr val="tx1"/>
                          </a:solidFill>
                          <a:latin typeface="Arial" panose="020B0604020202020204" pitchFamily="34" charset="0"/>
                        </a:defRPr>
                      </a:lvl6pPr>
                      <a:lvl7pPr fontAlgn="base">
                        <a:spcBef>
                          <a:spcPct val="20000"/>
                        </a:spcBef>
                        <a:spcAft>
                          <a:spcPct val="0"/>
                        </a:spcAft>
                        <a:tabLst>
                          <a:tab pos="179388" algn="l"/>
                        </a:tabLst>
                        <a:defRPr>
                          <a:solidFill>
                            <a:schemeClr val="tx1"/>
                          </a:solidFill>
                          <a:latin typeface="Arial" panose="020B0604020202020204" pitchFamily="34" charset="0"/>
                        </a:defRPr>
                      </a:lvl7pPr>
                      <a:lvl8pPr fontAlgn="base">
                        <a:spcBef>
                          <a:spcPct val="20000"/>
                        </a:spcBef>
                        <a:spcAft>
                          <a:spcPct val="0"/>
                        </a:spcAft>
                        <a:tabLst>
                          <a:tab pos="179388" algn="l"/>
                        </a:tabLst>
                        <a:defRPr>
                          <a:solidFill>
                            <a:schemeClr val="tx1"/>
                          </a:solidFill>
                          <a:latin typeface="Arial" panose="020B0604020202020204" pitchFamily="34" charset="0"/>
                        </a:defRPr>
                      </a:lvl8pPr>
                      <a:lvl9pPr fontAlgn="base">
                        <a:spcBef>
                          <a:spcPct val="20000"/>
                        </a:spcBef>
                        <a:spcAft>
                          <a:spcPct val="0"/>
                        </a:spcAft>
                        <a:tabLst>
                          <a:tab pos="17938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Retreat, arms crossed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Avoid eye contact</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79388"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Intimidated</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tabLst>
                          <a:tab pos="169863" algn="l"/>
                          <a:tab pos="228600" algn="l"/>
                        </a:tabLst>
                        <a:defRPr sz="2800">
                          <a:solidFill>
                            <a:schemeClr val="tx1"/>
                          </a:solidFill>
                          <a:latin typeface="Arial" panose="020B0604020202020204" pitchFamily="34" charset="0"/>
                        </a:defRPr>
                      </a:lvl1pPr>
                      <a:lvl2pPr>
                        <a:spcBef>
                          <a:spcPct val="20000"/>
                        </a:spcBef>
                        <a:tabLst>
                          <a:tab pos="169863" algn="l"/>
                          <a:tab pos="228600" algn="l"/>
                        </a:tabLst>
                        <a:defRPr sz="2400">
                          <a:solidFill>
                            <a:schemeClr val="tx1"/>
                          </a:solidFill>
                          <a:latin typeface="Arial" panose="020B0604020202020204" pitchFamily="34" charset="0"/>
                        </a:defRPr>
                      </a:lvl2pPr>
                      <a:lvl3pPr>
                        <a:spcBef>
                          <a:spcPct val="20000"/>
                        </a:spcBef>
                        <a:tabLst>
                          <a:tab pos="169863" algn="l"/>
                          <a:tab pos="228600" algn="l"/>
                        </a:tabLst>
                        <a:defRPr sz="2000">
                          <a:solidFill>
                            <a:schemeClr val="tx1"/>
                          </a:solidFill>
                          <a:latin typeface="Arial" panose="020B0604020202020204" pitchFamily="34" charset="0"/>
                        </a:defRPr>
                      </a:lvl3pPr>
                      <a:lvl4pPr>
                        <a:spcBef>
                          <a:spcPct val="20000"/>
                        </a:spcBef>
                        <a:tabLst>
                          <a:tab pos="169863" algn="l"/>
                          <a:tab pos="228600" algn="l"/>
                        </a:tabLst>
                        <a:defRPr>
                          <a:solidFill>
                            <a:schemeClr val="tx1"/>
                          </a:solidFill>
                          <a:latin typeface="Arial" panose="020B0604020202020204" pitchFamily="34" charset="0"/>
                        </a:defRPr>
                      </a:lvl4pPr>
                      <a:lvl5pPr>
                        <a:spcBef>
                          <a:spcPct val="20000"/>
                        </a:spcBef>
                        <a:tabLst>
                          <a:tab pos="169863" algn="l"/>
                          <a:tab pos="228600" algn="l"/>
                        </a:tabLst>
                        <a:defRPr>
                          <a:solidFill>
                            <a:schemeClr val="tx1"/>
                          </a:solidFill>
                          <a:latin typeface="Arial" panose="020B0604020202020204" pitchFamily="34" charset="0"/>
                        </a:defRPr>
                      </a:lvl5pPr>
                      <a:lvl6pPr fontAlgn="base">
                        <a:spcBef>
                          <a:spcPct val="20000"/>
                        </a:spcBef>
                        <a:spcAft>
                          <a:spcPct val="0"/>
                        </a:spcAft>
                        <a:tabLst>
                          <a:tab pos="169863" algn="l"/>
                          <a:tab pos="228600" algn="l"/>
                        </a:tabLst>
                        <a:defRPr>
                          <a:solidFill>
                            <a:schemeClr val="tx1"/>
                          </a:solidFill>
                          <a:latin typeface="Arial" panose="020B0604020202020204" pitchFamily="34" charset="0"/>
                        </a:defRPr>
                      </a:lvl6pPr>
                      <a:lvl7pPr fontAlgn="base">
                        <a:spcBef>
                          <a:spcPct val="20000"/>
                        </a:spcBef>
                        <a:spcAft>
                          <a:spcPct val="0"/>
                        </a:spcAft>
                        <a:tabLst>
                          <a:tab pos="169863" algn="l"/>
                          <a:tab pos="228600" algn="l"/>
                        </a:tabLst>
                        <a:defRPr>
                          <a:solidFill>
                            <a:schemeClr val="tx1"/>
                          </a:solidFill>
                          <a:latin typeface="Arial" panose="020B0604020202020204" pitchFamily="34" charset="0"/>
                        </a:defRPr>
                      </a:lvl7pPr>
                      <a:lvl8pPr fontAlgn="base">
                        <a:spcBef>
                          <a:spcPct val="20000"/>
                        </a:spcBef>
                        <a:spcAft>
                          <a:spcPct val="0"/>
                        </a:spcAft>
                        <a:tabLst>
                          <a:tab pos="169863" algn="l"/>
                          <a:tab pos="228600" algn="l"/>
                        </a:tabLst>
                        <a:defRPr>
                          <a:solidFill>
                            <a:schemeClr val="tx1"/>
                          </a:solidFill>
                          <a:latin typeface="Arial" panose="020B0604020202020204" pitchFamily="34" charset="0"/>
                        </a:defRPr>
                      </a:lvl8pPr>
                      <a:lvl9pPr fontAlgn="base">
                        <a:spcBef>
                          <a:spcPct val="20000"/>
                        </a:spcBef>
                        <a:spcAft>
                          <a:spcPct val="0"/>
                        </a:spcAft>
                        <a:tabLst>
                          <a:tab pos="169863" algn="l"/>
                          <a:tab pos="2286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169863" algn="l"/>
                          <a:tab pos="228600"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Passive looses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69863" algn="l"/>
                          <a:tab pos="228600"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Avoids the fight</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169863" algn="l"/>
                          <a:tab pos="228600" algn="l"/>
                        </a:tabLst>
                      </a:pPr>
                      <a:r>
                        <a:rPr kumimoji="0" lang="en-AU" altLang="en-US" sz="1800" b="0" i="0" u="none" strike="noStrike" cap="none" normalizeH="0" baseline="0" dirty="0">
                          <a:ln>
                            <a:noFill/>
                          </a:ln>
                          <a:solidFill>
                            <a:schemeClr val="bg2"/>
                          </a:solidFill>
                          <a:effectLst/>
                          <a:latin typeface="Arial Narrow" panose="020B0606020202030204" pitchFamily="34" charset="0"/>
                          <a:ea typeface="Times New Roman" panose="02020603050405020304" pitchFamily="18" charset="0"/>
                          <a:cs typeface="Arial" panose="020B0604020202020204" pitchFamily="34" charset="0"/>
                        </a:rPr>
                        <a:t>Self wounded</a:t>
                      </a:r>
                    </a:p>
                  </a:txBody>
                  <a:tcPr marL="91443" marR="91443"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3496880"/>
                  </a:ext>
                </a:extLst>
              </a:tr>
            </a:tbl>
          </a:graphicData>
        </a:graphic>
      </p:graphicFrame>
    </p:spTree>
    <p:extLst>
      <p:ext uri="{BB962C8B-B14F-4D97-AF65-F5344CB8AC3E}">
        <p14:creationId xmlns:p14="http://schemas.microsoft.com/office/powerpoint/2010/main" val="2691351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389560" y="1052736"/>
            <a:ext cx="3096344" cy="2762397"/>
          </a:xfrm>
          <a:noFill/>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Empathy</a:t>
            </a:r>
            <a:r>
              <a:rPr lang="en-AU" altLang="en-US" sz="2700" dirty="0">
                <a:solidFill>
                  <a:srgbClr val="92D050"/>
                </a:solidFill>
                <a:latin typeface="Adobe Fan Heiti Std B" panose="020B0700000000000000" pitchFamily="34" charset="-128"/>
                <a:ea typeface="Adobe Fan Heiti Std B" panose="020B0700000000000000" pitchFamily="34" charset="-128"/>
              </a:rPr>
              <a:t>???</a:t>
            </a:r>
            <a:endParaRPr lang="en-US" altLang="en-US" sz="2700" dirty="0">
              <a:solidFill>
                <a:srgbClr val="92D050"/>
              </a:solidFill>
              <a:latin typeface="Adobe Fan Heiti Std B" panose="020B0700000000000000" pitchFamily="34" charset="-128"/>
              <a:ea typeface="Adobe Fan Heiti Std B" panose="020B0700000000000000" pitchFamily="34" charset="-128"/>
            </a:endParaRPr>
          </a:p>
        </p:txBody>
      </p:sp>
      <p:pic>
        <p:nvPicPr>
          <p:cNvPr id="4" name="Picture 3">
            <a:extLst>
              <a:ext uri="{FF2B5EF4-FFF2-40B4-BE49-F238E27FC236}">
                <a16:creationId xmlns:a16="http://schemas.microsoft.com/office/drawing/2014/main" id="{CE4F2CE0-5CE1-4A46-8299-487C74709C7D}"/>
              </a:ext>
            </a:extLst>
          </p:cNvPr>
          <p:cNvPicPr>
            <a:picLocks noChangeAspect="1"/>
          </p:cNvPicPr>
          <p:nvPr/>
        </p:nvPicPr>
        <p:blipFill>
          <a:blip r:embed="rId2"/>
          <a:stretch>
            <a:fillRect/>
          </a:stretch>
        </p:blipFill>
        <p:spPr>
          <a:xfrm>
            <a:off x="3059832" y="620688"/>
            <a:ext cx="5563018" cy="5184576"/>
          </a:xfrm>
          <a:prstGeom prst="rect">
            <a:avLst/>
          </a:prstGeom>
        </p:spPr>
      </p:pic>
      <p:sp>
        <p:nvSpPr>
          <p:cNvPr id="8" name="TextBox 7">
            <a:extLst>
              <a:ext uri="{FF2B5EF4-FFF2-40B4-BE49-F238E27FC236}">
                <a16:creationId xmlns:a16="http://schemas.microsoft.com/office/drawing/2014/main" id="{B5DE02A2-3D11-458F-87C6-67F666146317}"/>
              </a:ext>
            </a:extLst>
          </p:cNvPr>
          <p:cNvSpPr txBox="1"/>
          <p:nvPr/>
        </p:nvSpPr>
        <p:spPr>
          <a:xfrm>
            <a:off x="416748" y="6237312"/>
            <a:ext cx="8366292" cy="276999"/>
          </a:xfrm>
          <a:prstGeom prst="rect">
            <a:avLst/>
          </a:prstGeom>
          <a:noFill/>
        </p:spPr>
        <p:txBody>
          <a:bodyPr wrap="square">
            <a:spAutoFit/>
          </a:bodyPr>
          <a:lstStyle/>
          <a:p>
            <a:r>
              <a:rPr lang="en-AU" sz="1200" dirty="0">
                <a:hlinkClick r:id="rId3"/>
              </a:rPr>
              <a:t>https://www.google.com/url?sa=i&amp;url=https%3A%2F%2Fwww.pinterest.com</a:t>
            </a:r>
            <a:r>
              <a:rPr lang="en-AU" sz="1200" dirty="0"/>
              <a:t> </a:t>
            </a:r>
          </a:p>
        </p:txBody>
      </p:sp>
    </p:spTree>
    <p:extLst>
      <p:ext uri="{BB962C8B-B14F-4D97-AF65-F5344CB8AC3E}">
        <p14:creationId xmlns:p14="http://schemas.microsoft.com/office/powerpoint/2010/main" val="129497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899592" y="528395"/>
            <a:ext cx="7848872" cy="1964502"/>
          </a:xfrm>
        </p:spPr>
        <p:txBody>
          <a:bodyPr anchor="ctr">
            <a:normAutofit/>
          </a:bodyPr>
          <a:lstStyle/>
          <a:p>
            <a:pPr algn="l" eaLnBrk="1" hangingPunct="1">
              <a:lnSpc>
                <a:spcPct val="114000"/>
              </a:lnSpc>
            </a:pPr>
            <a:r>
              <a:rPr lang="en-AU"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rPr>
              <a:t>What do we know about Aboriginal or Torres Strait Islander people, history, culture and society?</a:t>
            </a:r>
          </a:p>
        </p:txBody>
      </p:sp>
      <p:sp>
        <p:nvSpPr>
          <p:cNvPr id="14" name="TextBox 13">
            <a:extLst>
              <a:ext uri="{FF2B5EF4-FFF2-40B4-BE49-F238E27FC236}">
                <a16:creationId xmlns:a16="http://schemas.microsoft.com/office/drawing/2014/main" id="{E32491C6-CB23-4A0D-BF7F-2B4184D81812}"/>
              </a:ext>
            </a:extLst>
          </p:cNvPr>
          <p:cNvSpPr txBox="1"/>
          <p:nvPr/>
        </p:nvSpPr>
        <p:spPr>
          <a:xfrm>
            <a:off x="899592" y="2904658"/>
            <a:ext cx="7560840" cy="1893532"/>
          </a:xfrm>
          <a:prstGeom prst="rect">
            <a:avLst/>
          </a:prstGeom>
          <a:noFill/>
        </p:spPr>
        <p:txBody>
          <a:bodyPr wrap="square" rtlCol="0">
            <a:spAutoFit/>
          </a:bodyPr>
          <a:lstStyle/>
          <a:p>
            <a:pPr>
              <a:lnSpc>
                <a:spcPct val="114000"/>
              </a:lnSpc>
            </a:pPr>
            <a:r>
              <a:rPr lang="en-AU" altLang="en-US" sz="2600" dirty="0">
                <a:solidFill>
                  <a:srgbClr val="92D050"/>
                </a:solidFill>
                <a:latin typeface="Adobe Fan Heiti Std B" panose="020B0700000000000000" pitchFamily="34" charset="-128"/>
                <a:ea typeface="Adobe Fan Heiti Std B" panose="020B0700000000000000" pitchFamily="34" charset="-128"/>
              </a:rPr>
              <a:t>From a Community Legal Centre perspective – what are the problems, issues or challenges you face when dealing with Aboriginal or Torres Strait Islander clients and their families?</a:t>
            </a:r>
          </a:p>
        </p:txBody>
      </p:sp>
    </p:spTree>
    <p:extLst>
      <p:ext uri="{BB962C8B-B14F-4D97-AF65-F5344CB8AC3E}">
        <p14:creationId xmlns:p14="http://schemas.microsoft.com/office/powerpoint/2010/main" val="325678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395536" y="260648"/>
            <a:ext cx="7704856" cy="1340768"/>
          </a:xfrm>
          <a:noFill/>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Embrace and Celebrate Diversity and Inclusion in the CLC workplace </a:t>
            </a:r>
            <a:endParaRPr lang="en-US"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endParaRPr>
          </a:p>
        </p:txBody>
      </p:sp>
      <p:sp>
        <p:nvSpPr>
          <p:cNvPr id="516102" name="Rectangle 6"/>
          <p:cNvSpPr>
            <a:spLocks noChangeArrowheads="1"/>
          </p:cNvSpPr>
          <p:nvPr/>
        </p:nvSpPr>
        <p:spPr bwMode="auto">
          <a:xfrm>
            <a:off x="971600" y="1988840"/>
            <a:ext cx="73270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altLang="en-US" sz="2800" b="1" dirty="0">
                <a:solidFill>
                  <a:srgbClr val="92D050"/>
                </a:solidFill>
                <a:latin typeface="Arial Narrow" panose="020B0606020202030204" pitchFamily="34" charset="0"/>
              </a:rPr>
              <a:t>Diversity and Inclusion </a:t>
            </a:r>
            <a:r>
              <a:rPr lang="en-AU" altLang="en-US" sz="2800" dirty="0">
                <a:solidFill>
                  <a:schemeClr val="bg2"/>
                </a:solidFill>
                <a:latin typeface="Arial Narrow" panose="020B0606020202030204" pitchFamily="34" charset="0"/>
              </a:rPr>
              <a:t>are about giving value to every human being no matter our differences.</a:t>
            </a:r>
          </a:p>
        </p:txBody>
      </p:sp>
    </p:spTree>
    <p:extLst>
      <p:ext uri="{BB962C8B-B14F-4D97-AF65-F5344CB8AC3E}">
        <p14:creationId xmlns:p14="http://schemas.microsoft.com/office/powerpoint/2010/main" val="496805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6102"/>
                                        </p:tgtEl>
                                        <p:attrNameLst>
                                          <p:attrName>style.visibility</p:attrName>
                                        </p:attrNameLst>
                                      </p:cBhvr>
                                      <p:to>
                                        <p:strVal val="visible"/>
                                      </p:to>
                                    </p:set>
                                    <p:animEffect transition="in" filter="box(in)">
                                      <p:cBhvr>
                                        <p:cTn id="7" dur="500"/>
                                        <p:tgtEl>
                                          <p:spTgt spid="51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323528" y="404664"/>
            <a:ext cx="7056784" cy="936104"/>
          </a:xfrm>
          <a:noFill/>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Cultural Safety in the CLC Workplace</a:t>
            </a:r>
            <a:endParaRPr lang="en-US"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endParaRPr>
          </a:p>
        </p:txBody>
      </p:sp>
      <p:sp>
        <p:nvSpPr>
          <p:cNvPr id="516102" name="Rectangle 6"/>
          <p:cNvSpPr>
            <a:spLocks noChangeArrowheads="1"/>
          </p:cNvSpPr>
          <p:nvPr/>
        </p:nvSpPr>
        <p:spPr bwMode="auto">
          <a:xfrm>
            <a:off x="755576" y="1772816"/>
            <a:ext cx="763284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AU" sz="2800" dirty="0">
                <a:solidFill>
                  <a:schemeClr val="bg2"/>
                </a:solidFill>
                <a:latin typeface="Arial Narrow" panose="020B0606020202030204" pitchFamily="34" charset="0"/>
              </a:rPr>
              <a:t>A </a:t>
            </a:r>
            <a:r>
              <a:rPr lang="en-AU" sz="2800" dirty="0">
                <a:solidFill>
                  <a:srgbClr val="92D050"/>
                </a:solidFill>
                <a:latin typeface="Arial Narrow" panose="020B0606020202030204" pitchFamily="34" charset="0"/>
              </a:rPr>
              <a:t>culturally safe workplace </a:t>
            </a:r>
            <a:r>
              <a:rPr lang="en-AU" sz="2800" dirty="0">
                <a:solidFill>
                  <a:schemeClr val="bg2"/>
                </a:solidFill>
                <a:latin typeface="Arial Narrow" panose="020B0606020202030204" pitchFamily="34" charset="0"/>
              </a:rPr>
              <a:t>has a defined set of values and principles, and demonstrates behaviours, attitudes, policies, and structures that enable all workers to work effectively cross-culturally. </a:t>
            </a:r>
          </a:p>
          <a:p>
            <a:pPr algn="just" eaLnBrk="1" hangingPunct="1"/>
            <a:endParaRPr lang="en-AU" sz="2800" dirty="0">
              <a:solidFill>
                <a:schemeClr val="bg2"/>
              </a:solidFill>
              <a:latin typeface="Arial Narrow" panose="020B0606020202030204" pitchFamily="34" charset="0"/>
            </a:endParaRPr>
          </a:p>
          <a:p>
            <a:pPr algn="just" eaLnBrk="1" hangingPunct="1"/>
            <a:r>
              <a:rPr lang="en-AU" sz="2800" dirty="0">
                <a:solidFill>
                  <a:schemeClr val="bg2"/>
                </a:solidFill>
                <a:latin typeface="Arial Narrow" panose="020B0606020202030204" pitchFamily="34" charset="0"/>
              </a:rPr>
              <a:t>In a culturally safe workplace all workers feel comfortable, supported and respected</a:t>
            </a:r>
            <a:endParaRPr lang="en-AU" altLang="en-US" sz="2800" dirty="0">
              <a:solidFill>
                <a:schemeClr val="bg2"/>
              </a:solidFill>
              <a:latin typeface="Arial Narrow" panose="020B0606020202030204" pitchFamily="34" charset="0"/>
            </a:endParaRPr>
          </a:p>
        </p:txBody>
      </p:sp>
    </p:spTree>
    <p:extLst>
      <p:ext uri="{BB962C8B-B14F-4D97-AF65-F5344CB8AC3E}">
        <p14:creationId xmlns:p14="http://schemas.microsoft.com/office/powerpoint/2010/main" val="3839481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6102"/>
                                        </p:tgtEl>
                                        <p:attrNameLst>
                                          <p:attrName>style.visibility</p:attrName>
                                        </p:attrNameLst>
                                      </p:cBhvr>
                                      <p:to>
                                        <p:strVal val="visible"/>
                                      </p:to>
                                    </p:set>
                                    <p:animEffect transition="in" filter="box(in)">
                                      <p:cBhvr>
                                        <p:cTn id="7" dur="500"/>
                                        <p:tgtEl>
                                          <p:spTgt spid="51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xfrm>
            <a:off x="468313" y="333375"/>
            <a:ext cx="7920037" cy="576263"/>
          </a:xfrm>
          <a:noFill/>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Arial" panose="020B0604020202020204" pitchFamily="34" charset="0"/>
              </a:rPr>
              <a:t>Being a good Ally in the Compass Diversity and Inclusion space</a:t>
            </a:r>
          </a:p>
        </p:txBody>
      </p:sp>
      <p:pic>
        <p:nvPicPr>
          <p:cNvPr id="1030" name="Picture 6" descr="Being an ally is a journey — circle with hands holding up 5 ideas to start">
            <a:extLst>
              <a:ext uri="{FF2B5EF4-FFF2-40B4-BE49-F238E27FC236}">
                <a16:creationId xmlns:a16="http://schemas.microsoft.com/office/drawing/2014/main" id="{D8482AE1-A6A2-4279-A505-C477F848D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056784" cy="48245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70D028-6352-442D-B89C-EA32A7CB65B4}"/>
              </a:ext>
            </a:extLst>
          </p:cNvPr>
          <p:cNvSpPr txBox="1"/>
          <p:nvPr/>
        </p:nvSpPr>
        <p:spPr>
          <a:xfrm>
            <a:off x="468313" y="6339959"/>
            <a:ext cx="7416055" cy="276999"/>
          </a:xfrm>
          <a:prstGeom prst="rect">
            <a:avLst/>
          </a:prstGeom>
          <a:noFill/>
        </p:spPr>
        <p:txBody>
          <a:bodyPr wrap="square">
            <a:spAutoFit/>
          </a:bodyPr>
          <a:lstStyle/>
          <a:p>
            <a:r>
              <a:rPr lang="en-AU" sz="1200" dirty="0">
                <a:solidFill>
                  <a:schemeClr val="accent2">
                    <a:lumMod val="75000"/>
                  </a:schemeClr>
                </a:solidFill>
              </a:rPr>
              <a:t>https://code.likeagirl.io/being-an-ally-is-a-journey</a:t>
            </a:r>
          </a:p>
        </p:txBody>
      </p:sp>
    </p:spTree>
    <p:extLst>
      <p:ext uri="{BB962C8B-B14F-4D97-AF65-F5344CB8AC3E}">
        <p14:creationId xmlns:p14="http://schemas.microsoft.com/office/powerpoint/2010/main" val="3043366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9511" y="188640"/>
            <a:ext cx="8568953" cy="6480720"/>
          </a:xfrm>
        </p:spPr>
        <p:txBody>
          <a:bodyPr/>
          <a:lstStyle/>
          <a:p>
            <a:br>
              <a:rPr lang="en-US" sz="1400" b="1" dirty="0">
                <a:latin typeface="Arial Narrow" panose="020B0606020202030204" pitchFamily="34" charset="0"/>
              </a:rPr>
            </a:br>
            <a:br>
              <a:rPr lang="en-US" sz="1400" b="1" dirty="0">
                <a:latin typeface="Arial Narrow" panose="020B0606020202030204" pitchFamily="34" charset="0"/>
              </a:rPr>
            </a:br>
            <a:br>
              <a:rPr lang="en-US" sz="1400" b="1" dirty="0">
                <a:latin typeface="Arial Narrow" panose="020B0606020202030204" pitchFamily="34" charset="0"/>
              </a:rPr>
            </a:br>
            <a:br>
              <a:rPr lang="en-US" sz="1400" b="1" dirty="0">
                <a:latin typeface="Arial Narrow" panose="020B0606020202030204" pitchFamily="34" charset="0"/>
              </a:rPr>
            </a:br>
            <a:br>
              <a:rPr lang="en-US" sz="1400" b="1" dirty="0">
                <a:latin typeface="Arial Narrow" panose="020B0606020202030204" pitchFamily="34" charset="0"/>
              </a:rPr>
            </a:br>
            <a:r>
              <a:rPr 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Arial" panose="020B0604020202020204" pitchFamily="34" charset="0"/>
              </a:rPr>
              <a:t>DESIDERATA</a:t>
            </a:r>
            <a:br>
              <a:rPr lang="en-US" sz="1800" b="1" dirty="0">
                <a:solidFill>
                  <a:srgbClr val="009900"/>
                </a:solidFill>
                <a:latin typeface="Arial Narrow" panose="020B0606020202030204" pitchFamily="34" charset="0"/>
              </a:rPr>
            </a:br>
            <a:br>
              <a:rPr lang="en-US" sz="1800" b="1" dirty="0">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Go placidly amid the noise and haste,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and remember what peace there may be in silence.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As far as possible, without surrender, be on good terms with all persons.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Speak your truth quietly and clearly; and listen to others,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even to the dull and ignorant; they too have their story.</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Avoid loud and aggressive persons; they are vexations to the spirit.</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If you compare yourself with others, you may become vain or bitter,</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for always there will be greater and lesser persons than yourself.</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Enjoy your achievements as well as your plans.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Keep interested in your own career, however humble,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it's a real possession in the changing fortunes of time.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Exercise caution in your business affairs, for the world is full of trickery.</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But let this not blind you to what virtue there is;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many persons strive for high ideals, and everywhere life is full of heroism.</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Be yourself.</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Especially do not feign affection. Neither be cynical about love;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for in the face of all aridity and disenchantment,</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it is as perennial as the grass.</a:t>
            </a:r>
            <a:br>
              <a:rPr lang="en-AU" sz="2000" dirty="0">
                <a:solidFill>
                  <a:schemeClr val="tx2">
                    <a:lumMod val="50000"/>
                    <a:lumOff val="50000"/>
                  </a:schemeClr>
                </a:solidFill>
                <a:latin typeface="Arial Narrow" panose="020B0606020202030204" pitchFamily="34" charset="0"/>
              </a:rPr>
            </a:br>
            <a:r>
              <a:rPr lang="en-US" sz="2000" b="1" dirty="0">
                <a:solidFill>
                  <a:schemeClr val="tx2">
                    <a:lumMod val="50000"/>
                    <a:lumOff val="50000"/>
                  </a:schemeClr>
                </a:solidFill>
                <a:latin typeface="Arial Narrow" panose="020B0606020202030204" pitchFamily="34" charset="0"/>
              </a:rPr>
              <a:t>.</a:t>
            </a:r>
            <a:br>
              <a:rPr lang="en-AU" sz="1400" dirty="0">
                <a:latin typeface="Arial Narrow" panose="020B0606020202030204" pitchFamily="34" charset="0"/>
              </a:rPr>
            </a:br>
            <a:br>
              <a:rPr lang="en-AU" dirty="0"/>
            </a:br>
            <a:endParaRPr lang="en-AU" altLang="en-US" sz="2800" dirty="0">
              <a:solidFill>
                <a:srgbClr val="E65400"/>
              </a:solidFill>
              <a:latin typeface="Arial Narrow" panose="020B060602020203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9512" y="116632"/>
            <a:ext cx="8568953" cy="6381328"/>
          </a:xfrm>
        </p:spPr>
        <p:txBody>
          <a:bodyPr/>
          <a:lstStyle/>
          <a:p>
            <a:br>
              <a:rPr lang="en-US" sz="2000" b="1" dirty="0">
                <a:solidFill>
                  <a:schemeClr val="tx2">
                    <a:lumMod val="50000"/>
                    <a:lumOff val="50000"/>
                  </a:schemeClr>
                </a:solidFill>
                <a:latin typeface="Arial Narrow" panose="020B0606020202030204" pitchFamily="34" charset="0"/>
              </a:rPr>
            </a:br>
            <a:br>
              <a:rPr lang="en-US" sz="2000" b="1" dirty="0">
                <a:solidFill>
                  <a:schemeClr val="tx2">
                    <a:lumMod val="50000"/>
                    <a:lumOff val="50000"/>
                  </a:schemeClr>
                </a:solidFill>
                <a:latin typeface="Arial Narrow" panose="020B0606020202030204" pitchFamily="34" charset="0"/>
              </a:rPr>
            </a:br>
            <a:br>
              <a:rPr lang="en-US" sz="2000" b="1" dirty="0">
                <a:solidFill>
                  <a:schemeClr val="tx2">
                    <a:lumMod val="50000"/>
                    <a:lumOff val="50000"/>
                  </a:schemeClr>
                </a:solidFill>
                <a:latin typeface="Arial Narrow" panose="020B0606020202030204" pitchFamily="34" charset="0"/>
              </a:rPr>
            </a:br>
            <a:br>
              <a:rPr lang="en-US" sz="2000" b="1"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Take kindly the counsel of the years,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gracefully surrendering the things of youth.</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Nurture strength of spirit to shield you in sudden misfortune</a:t>
            </a:r>
            <a:br>
              <a:rPr lang="en-US"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But do not distress yourself with dark imaginings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Many fears are born of fatigue and loneliness.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Beyond a wholesome discipline, be gentle with yourself.</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You are a child of the universe no less than the trees and the stars;</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you have a right to be here.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And whether or not it is clear to you,</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no doubt the universe is unfolding as it should.</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Therefore be at peace with God, whatever you conceive him to be.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And whatever your labors and aspirations, in the noisy confusion of life,</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keep peace in your soul.</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With all its sham, drudgery and broken dreams, it is still a beautiful world.</a:t>
            </a:r>
            <a:br>
              <a:rPr lang="en-AU" sz="2000" dirty="0">
                <a:solidFill>
                  <a:schemeClr val="tx2">
                    <a:lumMod val="50000"/>
                    <a:lumOff val="50000"/>
                  </a:schemeClr>
                </a:solidFill>
                <a:latin typeface="Arial Narrow" panose="020B0606020202030204" pitchFamily="34" charset="0"/>
              </a:rPr>
            </a:br>
            <a:r>
              <a:rPr lang="en-US" sz="2000" dirty="0">
                <a:solidFill>
                  <a:schemeClr val="tx2">
                    <a:lumMod val="50000"/>
                    <a:lumOff val="50000"/>
                  </a:schemeClr>
                </a:solidFill>
                <a:latin typeface="Arial Narrow" panose="020B0606020202030204" pitchFamily="34" charset="0"/>
              </a:rPr>
              <a:t>Be cheerful. Strive to be happy.</a:t>
            </a:r>
            <a:br>
              <a:rPr lang="en-US" sz="2000" dirty="0">
                <a:solidFill>
                  <a:schemeClr val="tx2">
                    <a:lumMod val="50000"/>
                    <a:lumOff val="50000"/>
                  </a:schemeClr>
                </a:solidFill>
                <a:latin typeface="Arial Narrow" panose="020B0606020202030204" pitchFamily="34" charset="0"/>
              </a:rPr>
            </a:br>
            <a:br>
              <a:rPr lang="en-US" sz="2000" b="1" dirty="0">
                <a:latin typeface="Arial Narrow" panose="020B0606020202030204" pitchFamily="34" charset="0"/>
              </a:rPr>
            </a:br>
            <a:r>
              <a:rPr lang="en-US" sz="1400" b="1" dirty="0">
                <a:solidFill>
                  <a:srgbClr val="009900"/>
                </a:solidFill>
                <a:latin typeface="Arial Narrow" panose="020B0606020202030204" pitchFamily="34" charset="0"/>
              </a:rPr>
              <a:t>Max Ehrmann was an attorney turned philosopher-poet who live in Terre Haute, Ind. He spent his life wrestling with the realities of making a living and following his personal calling to a life of poetry, literature, and thought. He wrote A Prayer, which became a message of hope for thousands, but he is best known for Desiderata, which he wrote for himself, "because it counsels those virtues I felt myself most in need of." Max included this work as part of a personal Christmas greeting in 1933, and Desiderata's power and appeal have continued to reach out to and significantly affect readers ever since. He died in 1945.</a:t>
            </a:r>
            <a:br>
              <a:rPr lang="en-AU" dirty="0"/>
            </a:br>
            <a:endParaRPr lang="en-AU" altLang="en-US" sz="2800" dirty="0">
              <a:solidFill>
                <a:srgbClr val="E6540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425767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828F-1B19-47DE-89AC-51B7EDAB04D4}"/>
              </a:ext>
            </a:extLst>
          </p:cNvPr>
          <p:cNvSpPr>
            <a:spLocks noGrp="1"/>
          </p:cNvSpPr>
          <p:nvPr>
            <p:ph type="title"/>
          </p:nvPr>
        </p:nvSpPr>
        <p:spPr>
          <a:xfrm>
            <a:off x="323528" y="260648"/>
            <a:ext cx="8229600" cy="634082"/>
          </a:xfrm>
        </p:spPr>
        <p:txBody>
          <a:bodyPr vert="horz" lIns="91440" tIns="45720" rIns="91440" bIns="45720" rtlCol="0" anchor="ctr">
            <a:normAutofit/>
          </a:bodyPr>
          <a:lstStyle/>
          <a:p>
            <a:pPr algn="l" eaLnBrk="1" hangingPunct="1">
              <a:lnSpc>
                <a:spcPct val="90000"/>
              </a:lnSpc>
            </a:pPr>
            <a:r>
              <a:rPr 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Closing thoughts</a:t>
            </a:r>
          </a:p>
        </p:txBody>
      </p:sp>
      <p:sp>
        <p:nvSpPr>
          <p:cNvPr id="4" name="Text Placeholder 3">
            <a:extLst>
              <a:ext uri="{FF2B5EF4-FFF2-40B4-BE49-F238E27FC236}">
                <a16:creationId xmlns:a16="http://schemas.microsoft.com/office/drawing/2014/main" id="{7A0E7FB2-3336-4CFB-8857-3C9C7C038A02}"/>
              </a:ext>
            </a:extLst>
          </p:cNvPr>
          <p:cNvSpPr>
            <a:spLocks noGrp="1"/>
          </p:cNvSpPr>
          <p:nvPr>
            <p:ph type="body" sz="half" idx="4294967295"/>
          </p:nvPr>
        </p:nvSpPr>
        <p:spPr>
          <a:xfrm>
            <a:off x="5364088" y="1417638"/>
            <a:ext cx="3456383" cy="3379514"/>
          </a:xfrm>
        </p:spPr>
        <p:txBody>
          <a:bodyPr vert="horz" lIns="91440" tIns="45720" rIns="91440" bIns="45720" rtlCol="0" anchor="ctr">
            <a:noAutofit/>
          </a:bodyPr>
          <a:lstStyle/>
          <a:p>
            <a:pPr marL="0" indent="0" eaLnBrk="1" hangingPunct="1">
              <a:lnSpc>
                <a:spcPct val="90000"/>
              </a:lnSpc>
              <a:spcBef>
                <a:spcPts val="0"/>
              </a:spcBef>
              <a:buNone/>
            </a:pPr>
            <a:r>
              <a:rPr lang="en-US" sz="2600" dirty="0">
                <a:solidFill>
                  <a:srgbClr val="92D050"/>
                </a:solidFill>
              </a:rPr>
              <a:t>We are all unique and special - none of us are perfect!</a:t>
            </a:r>
          </a:p>
          <a:p>
            <a:pPr marL="0" indent="0" eaLnBrk="1" hangingPunct="1">
              <a:lnSpc>
                <a:spcPct val="90000"/>
              </a:lnSpc>
              <a:spcBef>
                <a:spcPts val="0"/>
              </a:spcBef>
              <a:buNone/>
            </a:pPr>
            <a:endParaRPr lang="en-US" sz="2600" dirty="0">
              <a:solidFill>
                <a:srgbClr val="92D050"/>
              </a:solidFill>
            </a:endParaRPr>
          </a:p>
          <a:p>
            <a:pPr marL="0" indent="0" eaLnBrk="1" hangingPunct="1">
              <a:lnSpc>
                <a:spcPct val="90000"/>
              </a:lnSpc>
              <a:spcBef>
                <a:spcPts val="0"/>
              </a:spcBef>
              <a:buNone/>
            </a:pPr>
            <a:r>
              <a:rPr lang="en-US" sz="2600" dirty="0">
                <a:solidFill>
                  <a:srgbClr val="92D050"/>
                </a:solidFill>
              </a:rPr>
              <a:t>We should never feel we have a right to judge others!</a:t>
            </a:r>
          </a:p>
        </p:txBody>
      </p:sp>
      <p:pic>
        <p:nvPicPr>
          <p:cNvPr id="2051" name="Picture 3" descr="Image result for first keep peace within yourself">
            <a:extLst>
              <a:ext uri="{FF2B5EF4-FFF2-40B4-BE49-F238E27FC236}">
                <a16:creationId xmlns:a16="http://schemas.microsoft.com/office/drawing/2014/main" id="{3BEAA6F1-86E1-49C0-8160-5F45FC008B90}"/>
              </a:ext>
            </a:extLst>
          </p:cNvPr>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l="26771" r="1670" b="1"/>
          <a:stretch/>
        </p:blipFill>
        <p:spPr bwMode="auto">
          <a:xfrm>
            <a:off x="323529" y="1196752"/>
            <a:ext cx="4248472" cy="493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10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260350"/>
            <a:ext cx="7920037" cy="720725"/>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cs typeface="Arial" panose="020B0604020202020204" pitchFamily="34" charset="0"/>
              </a:rPr>
              <a:t>Further Reading</a:t>
            </a:r>
          </a:p>
        </p:txBody>
      </p:sp>
      <p:sp>
        <p:nvSpPr>
          <p:cNvPr id="60419" name="Rectangle 3"/>
          <p:cNvSpPr>
            <a:spLocks noGrp="1" noChangeArrowheads="1"/>
          </p:cNvSpPr>
          <p:nvPr>
            <p:ph type="body" idx="1"/>
          </p:nvPr>
        </p:nvSpPr>
        <p:spPr>
          <a:xfrm>
            <a:off x="466725" y="1052513"/>
            <a:ext cx="7858125" cy="431800"/>
          </a:xfrm>
        </p:spPr>
        <p:txBody>
          <a:bodyPr/>
          <a:lstStyle/>
          <a:p>
            <a:pPr marL="0" indent="0" eaLnBrk="1" hangingPunct="1">
              <a:lnSpc>
                <a:spcPct val="80000"/>
              </a:lnSpc>
              <a:buFontTx/>
              <a:buNone/>
            </a:pPr>
            <a:r>
              <a:rPr lang="en-AU" altLang="en-US" sz="2000" dirty="0">
                <a:solidFill>
                  <a:schemeClr val="bg2"/>
                </a:solidFill>
                <a:latin typeface="Arial Narrow" panose="020B0606020202030204" pitchFamily="34" charset="0"/>
              </a:rPr>
              <a:t>The </a:t>
            </a:r>
            <a:r>
              <a:rPr lang="en-AU" altLang="en-US" sz="2000" b="1" dirty="0">
                <a:solidFill>
                  <a:schemeClr val="bg2"/>
                </a:solidFill>
                <a:latin typeface="Arial Narrow" panose="020B0606020202030204" pitchFamily="34" charset="0"/>
              </a:rPr>
              <a:t>Secret Country</a:t>
            </a:r>
            <a:r>
              <a:rPr lang="en-AU" altLang="en-US" sz="2000" dirty="0">
                <a:solidFill>
                  <a:schemeClr val="bg2"/>
                </a:solidFill>
                <a:latin typeface="Arial Narrow" panose="020B0606020202030204" pitchFamily="34" charset="0"/>
              </a:rPr>
              <a:t> (Book or Video), John Pilger.</a:t>
            </a:r>
          </a:p>
        </p:txBody>
      </p:sp>
      <p:sp>
        <p:nvSpPr>
          <p:cNvPr id="60420" name="Rectangle 4"/>
          <p:cNvSpPr>
            <a:spLocks noChangeArrowheads="1"/>
          </p:cNvSpPr>
          <p:nvPr/>
        </p:nvSpPr>
        <p:spPr bwMode="auto">
          <a:xfrm>
            <a:off x="466725" y="1557338"/>
            <a:ext cx="83169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350" indent="-6350">
              <a:spcBef>
                <a:spcPct val="20000"/>
              </a:spcBef>
              <a:buChar char="•"/>
              <a:defRPr sz="3200">
                <a:solidFill>
                  <a:schemeClr val="tx1"/>
                </a:solidFill>
                <a:latin typeface="Arial" panose="020B0604020202020204" pitchFamily="34" charset="0"/>
              </a:defRPr>
            </a:lvl1pPr>
            <a:lvl2pPr marL="869950" indent="-325438">
              <a:spcBef>
                <a:spcPct val="20000"/>
              </a:spcBef>
              <a:buChar char="–"/>
              <a:defRPr sz="2800">
                <a:solidFill>
                  <a:schemeClr val="tx1"/>
                </a:solidFill>
                <a:latin typeface="Arial" panose="020B0604020202020204" pitchFamily="34" charset="0"/>
              </a:defRPr>
            </a:lvl2pPr>
            <a:lvl3pPr marL="1400175" indent="-350838">
              <a:spcBef>
                <a:spcPct val="20000"/>
              </a:spcBef>
              <a:buChar char="•"/>
              <a:defRPr sz="2400">
                <a:solidFill>
                  <a:schemeClr val="tx1"/>
                </a:solidFill>
                <a:latin typeface="Arial" panose="020B0604020202020204" pitchFamily="34" charset="0"/>
              </a:defRPr>
            </a:lvl3pPr>
            <a:lvl4pPr marL="1895475" indent="-315913">
              <a:spcBef>
                <a:spcPct val="20000"/>
              </a:spcBef>
              <a:buChar char="–"/>
              <a:defRPr sz="2000">
                <a:solidFill>
                  <a:schemeClr val="tx1"/>
                </a:solidFill>
                <a:latin typeface="Arial" panose="020B0604020202020204" pitchFamily="34" charset="0"/>
              </a:defRPr>
            </a:lvl4pPr>
            <a:lvl5pPr marL="2414588" indent="-339725">
              <a:spcBef>
                <a:spcPct val="20000"/>
              </a:spcBef>
              <a:buChar char="»"/>
              <a:defRPr sz="2000">
                <a:solidFill>
                  <a:schemeClr val="tx1"/>
                </a:solidFill>
                <a:latin typeface="Arial" panose="020B0604020202020204" pitchFamily="34" charset="0"/>
              </a:defRPr>
            </a:lvl5pPr>
            <a:lvl6pPr marL="287178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2898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8618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338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Kakadu Man - Bill Neidjie</a:t>
            </a:r>
            <a:r>
              <a:rPr lang="en-AU" altLang="en-US" sz="2000" dirty="0">
                <a:solidFill>
                  <a:schemeClr val="bg2"/>
                </a:solidFill>
                <a:latin typeface="Arial Narrow" panose="020B0606020202030204" pitchFamily="34" charset="0"/>
              </a:rPr>
              <a:t>, Big Bill Neidjie, Stephen Davis and Allan Fox, Mybrood P/L Inc in NSW (Allan Fox and Associates), 1986.</a:t>
            </a:r>
          </a:p>
        </p:txBody>
      </p:sp>
      <p:sp>
        <p:nvSpPr>
          <p:cNvPr id="60421" name="Rectangle 5"/>
          <p:cNvSpPr>
            <a:spLocks noChangeArrowheads="1"/>
          </p:cNvSpPr>
          <p:nvPr/>
        </p:nvSpPr>
        <p:spPr bwMode="auto">
          <a:xfrm>
            <a:off x="468313" y="2349500"/>
            <a:ext cx="806608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350" indent="-6350">
              <a:spcBef>
                <a:spcPct val="20000"/>
              </a:spcBef>
              <a:buChar char="•"/>
              <a:defRPr sz="3200">
                <a:solidFill>
                  <a:schemeClr val="tx1"/>
                </a:solidFill>
                <a:latin typeface="Arial" panose="020B0604020202020204" pitchFamily="34" charset="0"/>
              </a:defRPr>
            </a:lvl1pPr>
            <a:lvl2pPr marL="884238" indent="-325438">
              <a:spcBef>
                <a:spcPct val="20000"/>
              </a:spcBef>
              <a:buChar char="–"/>
              <a:defRPr sz="2800">
                <a:solidFill>
                  <a:schemeClr val="tx1"/>
                </a:solidFill>
                <a:latin typeface="Arial" panose="020B0604020202020204" pitchFamily="34" charset="0"/>
              </a:defRPr>
            </a:lvl2pPr>
            <a:lvl3pPr marL="1414463" indent="-350838">
              <a:spcBef>
                <a:spcPct val="20000"/>
              </a:spcBef>
              <a:buChar char="•"/>
              <a:defRPr sz="2400">
                <a:solidFill>
                  <a:schemeClr val="tx1"/>
                </a:solidFill>
                <a:latin typeface="Arial" panose="020B0604020202020204" pitchFamily="34" charset="0"/>
              </a:defRPr>
            </a:lvl3pPr>
            <a:lvl4pPr marL="1909763" indent="-315913">
              <a:spcBef>
                <a:spcPct val="20000"/>
              </a:spcBef>
              <a:buChar char="–"/>
              <a:defRPr sz="2000">
                <a:solidFill>
                  <a:schemeClr val="tx1"/>
                </a:solidFill>
                <a:latin typeface="Arial" panose="020B0604020202020204" pitchFamily="34" charset="0"/>
              </a:defRPr>
            </a:lvl4pPr>
            <a:lvl5pPr marL="2428875" indent="-339725">
              <a:spcBef>
                <a:spcPct val="20000"/>
              </a:spcBef>
              <a:buChar char="»"/>
              <a:defRPr sz="2000">
                <a:solidFill>
                  <a:schemeClr val="tx1"/>
                </a:solidFill>
                <a:latin typeface="Arial" panose="020B0604020202020204" pitchFamily="34" charset="0"/>
              </a:defRPr>
            </a:lvl5pPr>
            <a:lvl6pPr marL="2886075"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43275"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800475"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57675"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US" altLang="en-US" sz="2000" b="1" dirty="0">
                <a:solidFill>
                  <a:schemeClr val="bg2"/>
                </a:solidFill>
                <a:latin typeface="Arial Narrow" panose="020B0606020202030204" pitchFamily="34" charset="0"/>
              </a:rPr>
              <a:t>A History of Australia</a:t>
            </a:r>
            <a:r>
              <a:rPr lang="en-US" altLang="en-US" sz="2000" dirty="0">
                <a:solidFill>
                  <a:schemeClr val="bg2"/>
                </a:solidFill>
                <a:latin typeface="Arial Narrow" panose="020B0606020202030204" pitchFamily="34" charset="0"/>
              </a:rPr>
              <a:t> Vol 1-5, C.M.H. Clark, Melbourne University Press, 1977.</a:t>
            </a:r>
            <a:endParaRPr lang="en-AU" altLang="en-US" sz="2000" dirty="0">
              <a:solidFill>
                <a:schemeClr val="bg2"/>
              </a:solidFill>
              <a:latin typeface="Arial Narrow" panose="020B0606020202030204" pitchFamily="34" charset="0"/>
            </a:endParaRPr>
          </a:p>
        </p:txBody>
      </p:sp>
      <p:sp>
        <p:nvSpPr>
          <p:cNvPr id="60422" name="Rectangle 6"/>
          <p:cNvSpPr>
            <a:spLocks noChangeArrowheads="1"/>
          </p:cNvSpPr>
          <p:nvPr/>
        </p:nvSpPr>
        <p:spPr bwMode="auto">
          <a:xfrm>
            <a:off x="469900" y="2781300"/>
            <a:ext cx="8316913"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76300" indent="-325438">
              <a:spcBef>
                <a:spcPct val="20000"/>
              </a:spcBef>
              <a:buChar char="–"/>
              <a:defRPr sz="2800">
                <a:solidFill>
                  <a:schemeClr val="tx1"/>
                </a:solidFill>
                <a:latin typeface="Arial" panose="020B0604020202020204" pitchFamily="34" charset="0"/>
              </a:defRPr>
            </a:lvl2pPr>
            <a:lvl3pPr marL="1406525" indent="-350838">
              <a:spcBef>
                <a:spcPct val="20000"/>
              </a:spcBef>
              <a:buChar char="•"/>
              <a:defRPr sz="2400">
                <a:solidFill>
                  <a:schemeClr val="tx1"/>
                </a:solidFill>
                <a:latin typeface="Arial" panose="020B0604020202020204" pitchFamily="34" charset="0"/>
              </a:defRPr>
            </a:lvl3pPr>
            <a:lvl4pPr marL="1901825" indent="-315913">
              <a:spcBef>
                <a:spcPct val="20000"/>
              </a:spcBef>
              <a:buChar char="–"/>
              <a:defRPr sz="2000">
                <a:solidFill>
                  <a:schemeClr val="tx1"/>
                </a:solidFill>
                <a:latin typeface="Arial" panose="020B0604020202020204" pitchFamily="34" charset="0"/>
              </a:defRPr>
            </a:lvl4pPr>
            <a:lvl5pPr marL="2420938" indent="-339725">
              <a:spcBef>
                <a:spcPct val="20000"/>
              </a:spcBef>
              <a:buChar char="»"/>
              <a:defRPr sz="2000">
                <a:solidFill>
                  <a:schemeClr val="tx1"/>
                </a:solidFill>
                <a:latin typeface="Arial" panose="020B0604020202020204" pitchFamily="34" charset="0"/>
              </a:defRPr>
            </a:lvl5pPr>
            <a:lvl6pPr marL="287813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3533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253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973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A Documentary History of Queensland</a:t>
            </a:r>
            <a:r>
              <a:rPr lang="en-AU" altLang="en-US" sz="2000" dirty="0">
                <a:solidFill>
                  <a:schemeClr val="bg2"/>
                </a:solidFill>
                <a:latin typeface="Arial Narrow" panose="020B0606020202030204" pitchFamily="34" charset="0"/>
              </a:rPr>
              <a:t>,  from reminiscences, diaries, parliamentary papers, newspapers, letters and photographs, W. Ross. Johnson. </a:t>
            </a:r>
          </a:p>
        </p:txBody>
      </p:sp>
      <p:sp>
        <p:nvSpPr>
          <p:cNvPr id="60423" name="Rectangle 7"/>
          <p:cNvSpPr>
            <a:spLocks noChangeArrowheads="1"/>
          </p:cNvSpPr>
          <p:nvPr/>
        </p:nvSpPr>
        <p:spPr bwMode="auto">
          <a:xfrm>
            <a:off x="469900" y="3500438"/>
            <a:ext cx="83169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76300" indent="-325438">
              <a:spcBef>
                <a:spcPct val="20000"/>
              </a:spcBef>
              <a:buChar char="–"/>
              <a:defRPr sz="2800">
                <a:solidFill>
                  <a:schemeClr val="tx1"/>
                </a:solidFill>
                <a:latin typeface="Arial" panose="020B0604020202020204" pitchFamily="34" charset="0"/>
              </a:defRPr>
            </a:lvl2pPr>
            <a:lvl3pPr marL="1406525" indent="-350838">
              <a:spcBef>
                <a:spcPct val="20000"/>
              </a:spcBef>
              <a:buChar char="•"/>
              <a:defRPr sz="2400">
                <a:solidFill>
                  <a:schemeClr val="tx1"/>
                </a:solidFill>
                <a:latin typeface="Arial" panose="020B0604020202020204" pitchFamily="34" charset="0"/>
              </a:defRPr>
            </a:lvl3pPr>
            <a:lvl4pPr marL="1901825" indent="-315913">
              <a:spcBef>
                <a:spcPct val="20000"/>
              </a:spcBef>
              <a:buChar char="–"/>
              <a:defRPr sz="2000">
                <a:solidFill>
                  <a:schemeClr val="tx1"/>
                </a:solidFill>
                <a:latin typeface="Arial" panose="020B0604020202020204" pitchFamily="34" charset="0"/>
              </a:defRPr>
            </a:lvl4pPr>
            <a:lvl5pPr marL="2420938" indent="-339725">
              <a:spcBef>
                <a:spcPct val="20000"/>
              </a:spcBef>
              <a:buChar char="»"/>
              <a:defRPr sz="2000">
                <a:solidFill>
                  <a:schemeClr val="tx1"/>
                </a:solidFill>
                <a:latin typeface="Arial" panose="020B0604020202020204" pitchFamily="34" charset="0"/>
              </a:defRPr>
            </a:lvl5pPr>
            <a:lvl6pPr marL="287813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3533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253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973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The Way of The Owl</a:t>
            </a:r>
            <a:r>
              <a:rPr lang="en-AU" altLang="en-US" sz="2000" dirty="0">
                <a:solidFill>
                  <a:schemeClr val="bg2"/>
                </a:solidFill>
                <a:latin typeface="Arial Narrow" panose="020B0606020202030204" pitchFamily="34" charset="0"/>
              </a:rPr>
              <a:t>,  Succeeding with Integrity </a:t>
            </a:r>
            <a:r>
              <a:rPr lang="en-AU" altLang="en-US" sz="2000" i="1" dirty="0">
                <a:solidFill>
                  <a:schemeClr val="bg2"/>
                </a:solidFill>
                <a:latin typeface="Arial Narrow" panose="020B0606020202030204" pitchFamily="34" charset="0"/>
              </a:rPr>
              <a:t>in a Conflicted World</a:t>
            </a:r>
            <a:r>
              <a:rPr lang="en-AU" altLang="en-US" sz="2000" dirty="0">
                <a:solidFill>
                  <a:schemeClr val="bg2"/>
                </a:solidFill>
                <a:latin typeface="Arial Narrow" panose="020B0606020202030204" pitchFamily="34" charset="0"/>
              </a:rPr>
              <a:t>, Frank Rivers, 1964.</a:t>
            </a:r>
          </a:p>
        </p:txBody>
      </p:sp>
      <p:sp>
        <p:nvSpPr>
          <p:cNvPr id="60424" name="Rectangle 8"/>
          <p:cNvSpPr>
            <a:spLocks noChangeArrowheads="1"/>
          </p:cNvSpPr>
          <p:nvPr/>
        </p:nvSpPr>
        <p:spPr bwMode="auto">
          <a:xfrm>
            <a:off x="468313" y="4146550"/>
            <a:ext cx="8316912"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76300" indent="-325438">
              <a:spcBef>
                <a:spcPct val="20000"/>
              </a:spcBef>
              <a:buChar char="–"/>
              <a:defRPr sz="2800">
                <a:solidFill>
                  <a:schemeClr val="tx1"/>
                </a:solidFill>
                <a:latin typeface="Arial" panose="020B0604020202020204" pitchFamily="34" charset="0"/>
              </a:defRPr>
            </a:lvl2pPr>
            <a:lvl3pPr marL="1406525" indent="-350838">
              <a:spcBef>
                <a:spcPct val="20000"/>
              </a:spcBef>
              <a:buChar char="•"/>
              <a:defRPr sz="2400">
                <a:solidFill>
                  <a:schemeClr val="tx1"/>
                </a:solidFill>
                <a:latin typeface="Arial" panose="020B0604020202020204" pitchFamily="34" charset="0"/>
              </a:defRPr>
            </a:lvl3pPr>
            <a:lvl4pPr marL="1901825" indent="-315913">
              <a:spcBef>
                <a:spcPct val="20000"/>
              </a:spcBef>
              <a:buChar char="–"/>
              <a:defRPr sz="2000">
                <a:solidFill>
                  <a:schemeClr val="tx1"/>
                </a:solidFill>
                <a:latin typeface="Arial" panose="020B0604020202020204" pitchFamily="34" charset="0"/>
              </a:defRPr>
            </a:lvl4pPr>
            <a:lvl5pPr marL="2420938" indent="-339725">
              <a:spcBef>
                <a:spcPct val="20000"/>
              </a:spcBef>
              <a:buChar char="»"/>
              <a:defRPr sz="2000">
                <a:solidFill>
                  <a:schemeClr val="tx1"/>
                </a:solidFill>
                <a:latin typeface="Arial" panose="020B0604020202020204" pitchFamily="34" charset="0"/>
              </a:defRPr>
            </a:lvl5pPr>
            <a:lvl6pPr marL="287813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3533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253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973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Blood on the Wattle</a:t>
            </a:r>
            <a:r>
              <a:rPr lang="en-AU" altLang="en-US" sz="2000" dirty="0">
                <a:solidFill>
                  <a:schemeClr val="bg2"/>
                </a:solidFill>
                <a:latin typeface="Arial Narrow" panose="020B0606020202030204" pitchFamily="34" charset="0"/>
              </a:rPr>
              <a:t>,  Massacres and Maltreatment of Aboriginal Australians since 1788, Bruce Elder, 1988. </a:t>
            </a:r>
          </a:p>
        </p:txBody>
      </p:sp>
      <p:sp>
        <p:nvSpPr>
          <p:cNvPr id="60425" name="Rectangle 9"/>
          <p:cNvSpPr>
            <a:spLocks noChangeArrowheads="1"/>
          </p:cNvSpPr>
          <p:nvPr/>
        </p:nvSpPr>
        <p:spPr bwMode="auto">
          <a:xfrm>
            <a:off x="469900" y="4797425"/>
            <a:ext cx="8316913"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76300" indent="-325438">
              <a:spcBef>
                <a:spcPct val="20000"/>
              </a:spcBef>
              <a:buChar char="–"/>
              <a:defRPr sz="2800">
                <a:solidFill>
                  <a:schemeClr val="tx1"/>
                </a:solidFill>
                <a:latin typeface="Arial" panose="020B0604020202020204" pitchFamily="34" charset="0"/>
              </a:defRPr>
            </a:lvl2pPr>
            <a:lvl3pPr marL="1406525" indent="-350838">
              <a:spcBef>
                <a:spcPct val="20000"/>
              </a:spcBef>
              <a:buChar char="•"/>
              <a:defRPr sz="2400">
                <a:solidFill>
                  <a:schemeClr val="tx1"/>
                </a:solidFill>
                <a:latin typeface="Arial" panose="020B0604020202020204" pitchFamily="34" charset="0"/>
              </a:defRPr>
            </a:lvl3pPr>
            <a:lvl4pPr marL="1901825" indent="-315913">
              <a:spcBef>
                <a:spcPct val="20000"/>
              </a:spcBef>
              <a:buChar char="–"/>
              <a:defRPr sz="2000">
                <a:solidFill>
                  <a:schemeClr val="tx1"/>
                </a:solidFill>
                <a:latin typeface="Arial" panose="020B0604020202020204" pitchFamily="34" charset="0"/>
              </a:defRPr>
            </a:lvl4pPr>
            <a:lvl5pPr marL="2420938" indent="-339725">
              <a:spcBef>
                <a:spcPct val="20000"/>
              </a:spcBef>
              <a:buChar char="»"/>
              <a:defRPr sz="2000">
                <a:solidFill>
                  <a:schemeClr val="tx1"/>
                </a:solidFill>
                <a:latin typeface="Arial" panose="020B0604020202020204" pitchFamily="34" charset="0"/>
              </a:defRPr>
            </a:lvl5pPr>
            <a:lvl6pPr marL="287813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3533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253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973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The Tao of Personal Leadership</a:t>
            </a:r>
            <a:r>
              <a:rPr lang="en-AU" altLang="en-US" sz="2000" dirty="0">
                <a:solidFill>
                  <a:schemeClr val="bg2"/>
                </a:solidFill>
                <a:latin typeface="Arial Narrow" panose="020B0606020202030204" pitchFamily="34" charset="0"/>
              </a:rPr>
              <a:t>, Harper Collins publishers, Dreher, Diane, 1946.</a:t>
            </a:r>
          </a:p>
        </p:txBody>
      </p:sp>
      <p:sp>
        <p:nvSpPr>
          <p:cNvPr id="60426" name="Rectangle 10"/>
          <p:cNvSpPr>
            <a:spLocks noChangeArrowheads="1"/>
          </p:cNvSpPr>
          <p:nvPr/>
        </p:nvSpPr>
        <p:spPr bwMode="auto">
          <a:xfrm>
            <a:off x="469900" y="5156200"/>
            <a:ext cx="8316913"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76300" indent="-325438">
              <a:spcBef>
                <a:spcPct val="20000"/>
              </a:spcBef>
              <a:buChar char="–"/>
              <a:defRPr sz="2800">
                <a:solidFill>
                  <a:schemeClr val="tx1"/>
                </a:solidFill>
                <a:latin typeface="Arial" panose="020B0604020202020204" pitchFamily="34" charset="0"/>
              </a:defRPr>
            </a:lvl2pPr>
            <a:lvl3pPr marL="1406525" indent="-350838">
              <a:spcBef>
                <a:spcPct val="20000"/>
              </a:spcBef>
              <a:buChar char="•"/>
              <a:defRPr sz="2400">
                <a:solidFill>
                  <a:schemeClr val="tx1"/>
                </a:solidFill>
                <a:latin typeface="Arial" panose="020B0604020202020204" pitchFamily="34" charset="0"/>
              </a:defRPr>
            </a:lvl3pPr>
            <a:lvl4pPr marL="1901825" indent="-315913">
              <a:spcBef>
                <a:spcPct val="20000"/>
              </a:spcBef>
              <a:buChar char="–"/>
              <a:defRPr sz="2000">
                <a:solidFill>
                  <a:schemeClr val="tx1"/>
                </a:solidFill>
                <a:latin typeface="Arial" panose="020B0604020202020204" pitchFamily="34" charset="0"/>
              </a:defRPr>
            </a:lvl4pPr>
            <a:lvl5pPr marL="2420938" indent="-339725">
              <a:spcBef>
                <a:spcPct val="20000"/>
              </a:spcBef>
              <a:buChar char="»"/>
              <a:defRPr sz="2000">
                <a:solidFill>
                  <a:schemeClr val="tx1"/>
                </a:solidFill>
                <a:latin typeface="Arial" panose="020B0604020202020204" pitchFamily="34" charset="0"/>
              </a:defRPr>
            </a:lvl5pPr>
            <a:lvl6pPr marL="287813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3533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253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973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Being Whitefella</a:t>
            </a:r>
            <a:r>
              <a:rPr lang="en-AU" altLang="en-US" sz="2000" dirty="0">
                <a:solidFill>
                  <a:schemeClr val="bg2"/>
                </a:solidFill>
                <a:latin typeface="Arial Narrow" panose="020B0606020202030204" pitchFamily="34" charset="0"/>
              </a:rPr>
              <a:t>,  Fremantle Arts Centre Press, Edited by Duncan Graham, 1994. </a:t>
            </a:r>
          </a:p>
        </p:txBody>
      </p:sp>
      <p:sp>
        <p:nvSpPr>
          <p:cNvPr id="60427" name="Rectangle 11"/>
          <p:cNvSpPr>
            <a:spLocks noChangeArrowheads="1"/>
          </p:cNvSpPr>
          <p:nvPr/>
        </p:nvSpPr>
        <p:spPr bwMode="auto">
          <a:xfrm>
            <a:off x="471488" y="5561013"/>
            <a:ext cx="8316912"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876300" indent="-325438">
              <a:spcBef>
                <a:spcPct val="20000"/>
              </a:spcBef>
              <a:buChar char="–"/>
              <a:defRPr sz="2800">
                <a:solidFill>
                  <a:schemeClr val="tx1"/>
                </a:solidFill>
                <a:latin typeface="Arial" panose="020B0604020202020204" pitchFamily="34" charset="0"/>
              </a:defRPr>
            </a:lvl2pPr>
            <a:lvl3pPr marL="1406525" indent="-350838">
              <a:spcBef>
                <a:spcPct val="20000"/>
              </a:spcBef>
              <a:buChar char="•"/>
              <a:defRPr sz="2400">
                <a:solidFill>
                  <a:schemeClr val="tx1"/>
                </a:solidFill>
                <a:latin typeface="Arial" panose="020B0604020202020204" pitchFamily="34" charset="0"/>
              </a:defRPr>
            </a:lvl3pPr>
            <a:lvl4pPr marL="1901825" indent="-315913">
              <a:spcBef>
                <a:spcPct val="20000"/>
              </a:spcBef>
              <a:buChar char="–"/>
              <a:defRPr sz="2000">
                <a:solidFill>
                  <a:schemeClr val="tx1"/>
                </a:solidFill>
                <a:latin typeface="Arial" panose="020B0604020202020204" pitchFamily="34" charset="0"/>
              </a:defRPr>
            </a:lvl4pPr>
            <a:lvl5pPr marL="2420938" indent="-339725">
              <a:spcBef>
                <a:spcPct val="20000"/>
              </a:spcBef>
              <a:buChar char="»"/>
              <a:defRPr sz="2000">
                <a:solidFill>
                  <a:schemeClr val="tx1"/>
                </a:solidFill>
                <a:latin typeface="Arial" panose="020B0604020202020204" pitchFamily="34" charset="0"/>
              </a:defRPr>
            </a:lvl5pPr>
            <a:lvl6pPr marL="2878138" indent="-339725" eaLnBrk="0" fontAlgn="base" hangingPunct="0">
              <a:spcBef>
                <a:spcPct val="20000"/>
              </a:spcBef>
              <a:spcAft>
                <a:spcPct val="0"/>
              </a:spcAft>
              <a:buChar char="»"/>
              <a:defRPr sz="2000">
                <a:solidFill>
                  <a:schemeClr val="tx1"/>
                </a:solidFill>
                <a:latin typeface="Arial" panose="020B0604020202020204" pitchFamily="34" charset="0"/>
              </a:defRPr>
            </a:lvl6pPr>
            <a:lvl7pPr marL="3335338" indent="-339725" eaLnBrk="0" fontAlgn="base" hangingPunct="0">
              <a:spcBef>
                <a:spcPct val="20000"/>
              </a:spcBef>
              <a:spcAft>
                <a:spcPct val="0"/>
              </a:spcAft>
              <a:buChar char="»"/>
              <a:defRPr sz="2000">
                <a:solidFill>
                  <a:schemeClr val="tx1"/>
                </a:solidFill>
                <a:latin typeface="Arial" panose="020B0604020202020204" pitchFamily="34" charset="0"/>
              </a:defRPr>
            </a:lvl7pPr>
            <a:lvl8pPr marL="3792538" indent="-339725" eaLnBrk="0" fontAlgn="base" hangingPunct="0">
              <a:spcBef>
                <a:spcPct val="20000"/>
              </a:spcBef>
              <a:spcAft>
                <a:spcPct val="0"/>
              </a:spcAft>
              <a:buChar char="»"/>
              <a:defRPr sz="2000">
                <a:solidFill>
                  <a:schemeClr val="tx1"/>
                </a:solidFill>
                <a:latin typeface="Arial" panose="020B0604020202020204" pitchFamily="34" charset="0"/>
              </a:defRPr>
            </a:lvl8pPr>
            <a:lvl9pPr marL="4249738" indent="-3397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AU" altLang="en-US" sz="2000" b="1" dirty="0">
                <a:solidFill>
                  <a:schemeClr val="bg2"/>
                </a:solidFill>
                <a:latin typeface="Arial Narrow" panose="020B0606020202030204" pitchFamily="34" charset="0"/>
              </a:rPr>
              <a:t>Common Sense Leadership</a:t>
            </a:r>
            <a:r>
              <a:rPr lang="en-AU" altLang="en-US" sz="2000" dirty="0">
                <a:solidFill>
                  <a:schemeClr val="bg2"/>
                </a:solidFill>
                <a:latin typeface="Arial Narrow" panose="020B0606020202030204" pitchFamily="34" charset="0"/>
              </a:rPr>
              <a:t>, A Handbook for Success, Ten Speed Press, Berkley California 1995..</a:t>
            </a:r>
          </a:p>
        </p:txBody>
      </p:sp>
    </p:spTree>
    <p:extLst>
      <p:ext uri="{BB962C8B-B14F-4D97-AF65-F5344CB8AC3E}">
        <p14:creationId xmlns:p14="http://schemas.microsoft.com/office/powerpoint/2010/main" val="1209235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38122" y="528394"/>
            <a:ext cx="7014198" cy="1820486"/>
          </a:xfrm>
        </p:spPr>
        <p:txBody>
          <a:bodyPr anchor="ctr">
            <a:normAutofit/>
          </a:bodyPr>
          <a:lstStyle/>
          <a:p>
            <a:pPr algn="l">
              <a:lnSpc>
                <a:spcPct val="114000"/>
              </a:lnSpc>
            </a:pPr>
            <a:r>
              <a:rPr lang="en-US"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rPr>
              <a:t>Australian Culture and Identity</a:t>
            </a:r>
            <a:br>
              <a:rPr lang="en-US"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rPr>
            </a:br>
            <a:br>
              <a:rPr lang="en-US"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rPr>
            </a:br>
            <a:endParaRPr lang="en-AU" altLang="en-US" sz="2800" dirty="0">
              <a:solidFill>
                <a:schemeClr val="tx1">
                  <a:lumMod val="50000"/>
                  <a:lumOff val="50000"/>
                </a:schemeClr>
              </a:solidFill>
              <a:latin typeface="Adobe Fan Heiti Std B" panose="020B0700000000000000" pitchFamily="34" charset="-128"/>
              <a:ea typeface="Adobe Fan Heiti Std B" panose="020B0700000000000000" pitchFamily="34" charset="-128"/>
            </a:endParaRPr>
          </a:p>
        </p:txBody>
      </p:sp>
      <p:sp>
        <p:nvSpPr>
          <p:cNvPr id="14" name="TextBox 13">
            <a:extLst>
              <a:ext uri="{FF2B5EF4-FFF2-40B4-BE49-F238E27FC236}">
                <a16:creationId xmlns:a16="http://schemas.microsoft.com/office/drawing/2014/main" id="{E32491C6-CB23-4A0D-BF7F-2B4184D81812}"/>
              </a:ext>
            </a:extLst>
          </p:cNvPr>
          <p:cNvSpPr txBox="1"/>
          <p:nvPr/>
        </p:nvSpPr>
        <p:spPr>
          <a:xfrm>
            <a:off x="438123" y="1916832"/>
            <a:ext cx="8267756" cy="981231"/>
          </a:xfrm>
          <a:prstGeom prst="rect">
            <a:avLst/>
          </a:prstGeom>
          <a:noFill/>
        </p:spPr>
        <p:txBody>
          <a:bodyPr wrap="square" rtlCol="0">
            <a:spAutoFit/>
          </a:bodyPr>
          <a:lstStyle/>
          <a:p>
            <a:pPr>
              <a:lnSpc>
                <a:spcPct val="114000"/>
              </a:lnSpc>
            </a:pPr>
            <a:r>
              <a:rPr lang="en-AU" altLang="en-US" sz="2600" dirty="0">
                <a:solidFill>
                  <a:schemeClr val="tx1">
                    <a:lumMod val="65000"/>
                    <a:lumOff val="35000"/>
                  </a:schemeClr>
                </a:solidFill>
                <a:latin typeface="Adobe Fan Heiti Std B" panose="020B0700000000000000" pitchFamily="34" charset="-128"/>
                <a:ea typeface="Adobe Fan Heiti Std B" panose="020B0700000000000000" pitchFamily="34" charset="-128"/>
              </a:rPr>
              <a:t>Psychology and Sociology </a:t>
            </a:r>
            <a:r>
              <a:rPr lang="en-AU" altLang="en-US" sz="2600" dirty="0">
                <a:solidFill>
                  <a:srgbClr val="92D050"/>
                </a:solidFill>
                <a:latin typeface="Adobe Fan Heiti Std B" panose="020B0700000000000000" pitchFamily="34" charset="-128"/>
                <a:ea typeface="Adobe Fan Heiti Std B" panose="020B0700000000000000" pitchFamily="34" charset="-128"/>
              </a:rPr>
              <a:t>- Who are we, what has influenced our </a:t>
            </a:r>
            <a:r>
              <a:rPr lang="en-AU" altLang="en-US" sz="2600" i="1" dirty="0">
                <a:solidFill>
                  <a:srgbClr val="92D050"/>
                </a:solidFill>
                <a:latin typeface="Adobe Fan Heiti Std B" panose="020B0700000000000000" pitchFamily="34" charset="-128"/>
                <a:ea typeface="Adobe Fan Heiti Std B" panose="020B0700000000000000" pitchFamily="34" charset="-128"/>
              </a:rPr>
              <a:t>Thinking</a:t>
            </a:r>
            <a:r>
              <a:rPr lang="en-AU" altLang="en-US" sz="2600" dirty="0">
                <a:solidFill>
                  <a:srgbClr val="92D050"/>
                </a:solidFill>
                <a:latin typeface="Adobe Fan Heiti Std B" panose="020B0700000000000000" pitchFamily="34" charset="-128"/>
                <a:ea typeface="Adobe Fan Heiti Std B" panose="020B0700000000000000" pitchFamily="34" charset="-128"/>
              </a:rPr>
              <a:t>, </a:t>
            </a:r>
            <a:r>
              <a:rPr lang="en-AU" altLang="en-US" sz="2600" i="1" dirty="0">
                <a:solidFill>
                  <a:srgbClr val="92D050"/>
                </a:solidFill>
                <a:latin typeface="Adobe Fan Heiti Std B" panose="020B0700000000000000" pitchFamily="34" charset="-128"/>
                <a:ea typeface="Adobe Fan Heiti Std B" panose="020B0700000000000000" pitchFamily="34" charset="-128"/>
              </a:rPr>
              <a:t>Feeling</a:t>
            </a:r>
            <a:r>
              <a:rPr lang="en-AU" altLang="en-US" sz="2600" dirty="0">
                <a:solidFill>
                  <a:srgbClr val="92D050"/>
                </a:solidFill>
                <a:latin typeface="Adobe Fan Heiti Std B" panose="020B0700000000000000" pitchFamily="34" charset="-128"/>
                <a:ea typeface="Adobe Fan Heiti Std B" panose="020B0700000000000000" pitchFamily="34" charset="-128"/>
              </a:rPr>
              <a:t> and </a:t>
            </a:r>
            <a:r>
              <a:rPr lang="en-AU" altLang="en-US" sz="2600" i="1" dirty="0">
                <a:solidFill>
                  <a:srgbClr val="92D050"/>
                </a:solidFill>
                <a:latin typeface="Adobe Fan Heiti Std B" panose="020B0700000000000000" pitchFamily="34" charset="-128"/>
                <a:ea typeface="Adobe Fan Heiti Std B" panose="020B0700000000000000" pitchFamily="34" charset="-128"/>
              </a:rPr>
              <a:t>Behaviour</a:t>
            </a:r>
            <a:r>
              <a:rPr lang="en-AU" altLang="en-US" sz="2600" dirty="0">
                <a:solidFill>
                  <a:srgbClr val="92D050"/>
                </a:solidFill>
                <a:latin typeface="Adobe Fan Heiti Std B" panose="020B0700000000000000" pitchFamily="34" charset="-128"/>
                <a:ea typeface="Adobe Fan Heiti Std B" panose="020B0700000000000000" pitchFamily="34" charset="-128"/>
              </a:rPr>
              <a:t>?</a:t>
            </a:r>
          </a:p>
        </p:txBody>
      </p:sp>
    </p:spTree>
    <p:extLst>
      <p:ext uri="{BB962C8B-B14F-4D97-AF65-F5344CB8AC3E}">
        <p14:creationId xmlns:p14="http://schemas.microsoft.com/office/powerpoint/2010/main" val="118330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0825" y="404813"/>
            <a:ext cx="8893175" cy="647700"/>
          </a:xfrm>
        </p:spPr>
        <p:txBody>
          <a:bodyPr/>
          <a:lstStyle/>
          <a:p>
            <a:pPr algn="l" eaLnBrk="1" hangingPunct="1"/>
            <a:r>
              <a:rPr lang="en-AU" altLang="en-US" sz="2700" dirty="0">
                <a:solidFill>
                  <a:schemeClr val="tx1">
                    <a:lumMod val="65000"/>
                    <a:lumOff val="35000"/>
                  </a:schemeClr>
                </a:solidFill>
                <a:latin typeface="Adobe Fan Heiti Std B" panose="020B0700000000000000" pitchFamily="34" charset="-128"/>
                <a:ea typeface="Adobe Fan Heiti Std B" panose="020B0700000000000000" pitchFamily="34" charset="-128"/>
              </a:rPr>
              <a:t>Australian Culture &amp; Identity in Perspective - Who are we are in the bigger picture of humanity? </a:t>
            </a:r>
          </a:p>
        </p:txBody>
      </p:sp>
      <p:sp>
        <p:nvSpPr>
          <p:cNvPr id="534531" name="Line 3"/>
          <p:cNvSpPr>
            <a:spLocks noChangeShapeType="1"/>
          </p:cNvSpPr>
          <p:nvPr/>
        </p:nvSpPr>
        <p:spPr bwMode="auto">
          <a:xfrm>
            <a:off x="611188" y="2997200"/>
            <a:ext cx="8210550" cy="0"/>
          </a:xfrm>
          <a:prstGeom prst="line">
            <a:avLst/>
          </a:prstGeom>
          <a:noFill/>
          <a:ln w="38100">
            <a:solidFill>
              <a:srgbClr val="E65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2" name="Line 4"/>
          <p:cNvSpPr>
            <a:spLocks noChangeShapeType="1"/>
          </p:cNvSpPr>
          <p:nvPr/>
        </p:nvSpPr>
        <p:spPr bwMode="auto">
          <a:xfrm>
            <a:off x="7667625" y="2492375"/>
            <a:ext cx="0" cy="10810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3" name="Line 5"/>
          <p:cNvSpPr>
            <a:spLocks noChangeShapeType="1"/>
          </p:cNvSpPr>
          <p:nvPr/>
        </p:nvSpPr>
        <p:spPr bwMode="auto">
          <a:xfrm>
            <a:off x="2771775" y="2492375"/>
            <a:ext cx="0" cy="10810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4" name="Line 6"/>
          <p:cNvSpPr>
            <a:spLocks noChangeShapeType="1"/>
          </p:cNvSpPr>
          <p:nvPr/>
        </p:nvSpPr>
        <p:spPr bwMode="auto">
          <a:xfrm>
            <a:off x="4572000" y="2492375"/>
            <a:ext cx="0" cy="10810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5" name="Line 7"/>
          <p:cNvSpPr>
            <a:spLocks noChangeShapeType="1"/>
          </p:cNvSpPr>
          <p:nvPr/>
        </p:nvSpPr>
        <p:spPr bwMode="auto">
          <a:xfrm>
            <a:off x="6084888" y="2492375"/>
            <a:ext cx="0" cy="10810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6" name="Line 8"/>
          <p:cNvSpPr>
            <a:spLocks noChangeShapeType="1"/>
          </p:cNvSpPr>
          <p:nvPr/>
        </p:nvSpPr>
        <p:spPr bwMode="auto">
          <a:xfrm>
            <a:off x="8459788" y="2708275"/>
            <a:ext cx="0" cy="6492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7" name="Line 9"/>
          <p:cNvSpPr>
            <a:spLocks noChangeShapeType="1"/>
          </p:cNvSpPr>
          <p:nvPr/>
        </p:nvSpPr>
        <p:spPr bwMode="auto">
          <a:xfrm>
            <a:off x="6877050" y="2708275"/>
            <a:ext cx="0" cy="6492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8" name="Line 10"/>
          <p:cNvSpPr>
            <a:spLocks noChangeShapeType="1"/>
          </p:cNvSpPr>
          <p:nvPr/>
        </p:nvSpPr>
        <p:spPr bwMode="auto">
          <a:xfrm>
            <a:off x="5364163" y="2636838"/>
            <a:ext cx="0" cy="649287"/>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39" name="Line 11"/>
          <p:cNvSpPr>
            <a:spLocks noChangeShapeType="1"/>
          </p:cNvSpPr>
          <p:nvPr/>
        </p:nvSpPr>
        <p:spPr bwMode="auto">
          <a:xfrm>
            <a:off x="1836738" y="2708275"/>
            <a:ext cx="0" cy="6492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40" name="Line 12"/>
          <p:cNvSpPr>
            <a:spLocks noChangeShapeType="1"/>
          </p:cNvSpPr>
          <p:nvPr/>
        </p:nvSpPr>
        <p:spPr bwMode="auto">
          <a:xfrm>
            <a:off x="3708400" y="2708275"/>
            <a:ext cx="0" cy="649288"/>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41" name="Line 13"/>
          <p:cNvSpPr>
            <a:spLocks noChangeShapeType="1"/>
          </p:cNvSpPr>
          <p:nvPr/>
        </p:nvSpPr>
        <p:spPr bwMode="auto">
          <a:xfrm>
            <a:off x="7740650" y="2997200"/>
            <a:ext cx="0" cy="1727200"/>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1278" name="Text Box 14"/>
          <p:cNvSpPr txBox="1">
            <a:spLocks noChangeArrowheads="1"/>
          </p:cNvSpPr>
          <p:nvPr/>
        </p:nvSpPr>
        <p:spPr bwMode="auto">
          <a:xfrm>
            <a:off x="1547813" y="2060575"/>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dirty="0">
              <a:solidFill>
                <a:schemeClr val="folHlink"/>
              </a:solidFill>
            </a:endParaRPr>
          </a:p>
        </p:txBody>
      </p:sp>
      <p:sp>
        <p:nvSpPr>
          <p:cNvPr id="534543" name="Text Box 15"/>
          <p:cNvSpPr txBox="1">
            <a:spLocks noChangeArrowheads="1"/>
          </p:cNvSpPr>
          <p:nvPr/>
        </p:nvSpPr>
        <p:spPr bwMode="auto">
          <a:xfrm>
            <a:off x="2339975" y="21336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10,000</a:t>
            </a:r>
            <a:endParaRPr lang="en-US" altLang="en-US" sz="1600" b="1" dirty="0">
              <a:solidFill>
                <a:srgbClr val="92D050"/>
              </a:solidFill>
              <a:latin typeface="+mj-lt"/>
            </a:endParaRPr>
          </a:p>
        </p:txBody>
      </p:sp>
      <p:sp>
        <p:nvSpPr>
          <p:cNvPr id="534544" name="Text Box 16"/>
          <p:cNvSpPr txBox="1">
            <a:spLocks noChangeArrowheads="1"/>
          </p:cNvSpPr>
          <p:nvPr/>
        </p:nvSpPr>
        <p:spPr bwMode="auto">
          <a:xfrm>
            <a:off x="4140200" y="21336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20,000</a:t>
            </a:r>
            <a:endParaRPr lang="en-US" altLang="en-US" sz="1600" b="1" dirty="0">
              <a:solidFill>
                <a:srgbClr val="92D050"/>
              </a:solidFill>
              <a:latin typeface="+mj-lt"/>
            </a:endParaRPr>
          </a:p>
        </p:txBody>
      </p:sp>
      <p:sp>
        <p:nvSpPr>
          <p:cNvPr id="534545" name="Text Box 17"/>
          <p:cNvSpPr txBox="1">
            <a:spLocks noChangeArrowheads="1"/>
          </p:cNvSpPr>
          <p:nvPr/>
        </p:nvSpPr>
        <p:spPr bwMode="auto">
          <a:xfrm>
            <a:off x="5581650" y="21336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30,000</a:t>
            </a:r>
            <a:endParaRPr lang="en-US" altLang="en-US" sz="1600" b="1" dirty="0">
              <a:solidFill>
                <a:srgbClr val="92D050"/>
              </a:solidFill>
              <a:latin typeface="+mj-lt"/>
            </a:endParaRPr>
          </a:p>
        </p:txBody>
      </p:sp>
      <p:sp>
        <p:nvSpPr>
          <p:cNvPr id="534546" name="Text Box 18"/>
          <p:cNvSpPr txBox="1">
            <a:spLocks noChangeArrowheads="1"/>
          </p:cNvSpPr>
          <p:nvPr/>
        </p:nvSpPr>
        <p:spPr bwMode="auto">
          <a:xfrm>
            <a:off x="7164388" y="21336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40,000</a:t>
            </a:r>
            <a:endParaRPr lang="en-US" altLang="en-US" sz="1600" b="1" dirty="0">
              <a:solidFill>
                <a:srgbClr val="92D050"/>
              </a:solidFill>
              <a:latin typeface="+mj-lt"/>
            </a:endParaRPr>
          </a:p>
        </p:txBody>
      </p:sp>
      <p:sp>
        <p:nvSpPr>
          <p:cNvPr id="534547" name="Text Box 19"/>
          <p:cNvSpPr txBox="1">
            <a:spLocks noChangeArrowheads="1"/>
          </p:cNvSpPr>
          <p:nvPr/>
        </p:nvSpPr>
        <p:spPr bwMode="auto">
          <a:xfrm>
            <a:off x="6227763" y="4724400"/>
            <a:ext cx="291623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FAB636"/>
                </a:solidFill>
                <a:latin typeface="Arial Narrow" panose="020B0606020202030204" pitchFamily="34" charset="0"/>
              </a:rPr>
              <a:t>Australian Culture and Society</a:t>
            </a:r>
          </a:p>
          <a:p>
            <a:pPr algn="ctr" eaLnBrk="1" hangingPunct="1">
              <a:spcBef>
                <a:spcPct val="50000"/>
              </a:spcBef>
            </a:pPr>
            <a:r>
              <a:rPr lang="en-AU" altLang="en-US" sz="2400" b="1" dirty="0">
                <a:solidFill>
                  <a:srgbClr val="FAB636"/>
                </a:solidFill>
                <a:latin typeface="Arial Narrow" panose="020B0606020202030204" pitchFamily="34" charset="0"/>
              </a:rPr>
              <a:t>1788 – 2021</a:t>
            </a:r>
          </a:p>
          <a:p>
            <a:pPr algn="ctr" eaLnBrk="1" hangingPunct="1">
              <a:spcBef>
                <a:spcPct val="50000"/>
              </a:spcBef>
            </a:pPr>
            <a:r>
              <a:rPr lang="en-AU" altLang="en-US" sz="2400" b="1" dirty="0">
                <a:solidFill>
                  <a:srgbClr val="E65400"/>
                </a:solidFill>
                <a:latin typeface="Arial Narrow" panose="020B0606020202030204" pitchFamily="34" charset="0"/>
              </a:rPr>
              <a:t>233 Years</a:t>
            </a:r>
            <a:endParaRPr lang="en-US" altLang="en-US" sz="2400" b="1" dirty="0">
              <a:solidFill>
                <a:srgbClr val="E65400"/>
              </a:solidFill>
              <a:latin typeface="Arial Narrow" panose="020B0606020202030204" pitchFamily="34" charset="0"/>
            </a:endParaRPr>
          </a:p>
        </p:txBody>
      </p:sp>
      <p:sp>
        <p:nvSpPr>
          <p:cNvPr id="534548" name="Text Box 20"/>
          <p:cNvSpPr txBox="1">
            <a:spLocks noChangeArrowheads="1"/>
          </p:cNvSpPr>
          <p:nvPr/>
        </p:nvSpPr>
        <p:spPr bwMode="auto">
          <a:xfrm>
            <a:off x="1404938" y="3357563"/>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5,000</a:t>
            </a:r>
            <a:endParaRPr lang="en-US" altLang="en-US" sz="1600" b="1" dirty="0">
              <a:solidFill>
                <a:srgbClr val="92D050"/>
              </a:solidFill>
              <a:latin typeface="+mj-lt"/>
            </a:endParaRPr>
          </a:p>
        </p:txBody>
      </p:sp>
      <p:sp>
        <p:nvSpPr>
          <p:cNvPr id="534549" name="Text Box 21"/>
          <p:cNvSpPr txBox="1">
            <a:spLocks noChangeArrowheads="1"/>
          </p:cNvSpPr>
          <p:nvPr/>
        </p:nvSpPr>
        <p:spPr bwMode="auto">
          <a:xfrm>
            <a:off x="3276600" y="34290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15,000</a:t>
            </a:r>
            <a:endParaRPr lang="en-US" altLang="en-US" sz="1600" b="1" dirty="0">
              <a:solidFill>
                <a:srgbClr val="92D050"/>
              </a:solidFill>
              <a:latin typeface="+mj-lt"/>
            </a:endParaRPr>
          </a:p>
        </p:txBody>
      </p:sp>
      <p:sp>
        <p:nvSpPr>
          <p:cNvPr id="534550" name="Text Box 22"/>
          <p:cNvSpPr txBox="1">
            <a:spLocks noChangeArrowheads="1"/>
          </p:cNvSpPr>
          <p:nvPr/>
        </p:nvSpPr>
        <p:spPr bwMode="auto">
          <a:xfrm>
            <a:off x="4932363" y="3357563"/>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25,000</a:t>
            </a:r>
            <a:endParaRPr lang="en-US" altLang="en-US" sz="1600" b="1" dirty="0">
              <a:solidFill>
                <a:srgbClr val="92D050"/>
              </a:solidFill>
              <a:latin typeface="+mj-lt"/>
            </a:endParaRPr>
          </a:p>
        </p:txBody>
      </p:sp>
      <p:sp>
        <p:nvSpPr>
          <p:cNvPr id="534551" name="Text Box 23"/>
          <p:cNvSpPr txBox="1">
            <a:spLocks noChangeArrowheads="1"/>
          </p:cNvSpPr>
          <p:nvPr/>
        </p:nvSpPr>
        <p:spPr bwMode="auto">
          <a:xfrm>
            <a:off x="6372225" y="34290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35,000</a:t>
            </a:r>
            <a:endParaRPr lang="en-US" altLang="en-US" sz="1600" b="1" dirty="0">
              <a:solidFill>
                <a:srgbClr val="92D050"/>
              </a:solidFill>
              <a:latin typeface="+mj-lt"/>
            </a:endParaRPr>
          </a:p>
        </p:txBody>
      </p:sp>
      <p:sp>
        <p:nvSpPr>
          <p:cNvPr id="534552" name="Text Box 24"/>
          <p:cNvSpPr txBox="1">
            <a:spLocks noChangeArrowheads="1"/>
          </p:cNvSpPr>
          <p:nvPr/>
        </p:nvSpPr>
        <p:spPr bwMode="auto">
          <a:xfrm>
            <a:off x="8027988" y="342900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AU" altLang="en-US" sz="1600" b="1" dirty="0">
                <a:solidFill>
                  <a:srgbClr val="92D050"/>
                </a:solidFill>
                <a:latin typeface="+mj-lt"/>
              </a:rPr>
              <a:t>45,000+</a:t>
            </a:r>
            <a:endParaRPr lang="en-US" altLang="en-US" sz="1600" b="1" dirty="0">
              <a:solidFill>
                <a:srgbClr val="92D050"/>
              </a:solidFill>
              <a:latin typeface="+mj-lt"/>
            </a:endParaRPr>
          </a:p>
        </p:txBody>
      </p:sp>
      <p:sp>
        <p:nvSpPr>
          <p:cNvPr id="534553" name="Line 25"/>
          <p:cNvSpPr>
            <a:spLocks noChangeShapeType="1"/>
          </p:cNvSpPr>
          <p:nvPr/>
        </p:nvSpPr>
        <p:spPr bwMode="auto">
          <a:xfrm>
            <a:off x="7885113" y="2997200"/>
            <a:ext cx="0" cy="288925"/>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54" name="Line 26"/>
          <p:cNvSpPr>
            <a:spLocks noChangeShapeType="1"/>
          </p:cNvSpPr>
          <p:nvPr/>
        </p:nvSpPr>
        <p:spPr bwMode="auto">
          <a:xfrm>
            <a:off x="8027988" y="2997200"/>
            <a:ext cx="0" cy="288925"/>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55" name="Line 27"/>
          <p:cNvSpPr>
            <a:spLocks noChangeShapeType="1"/>
          </p:cNvSpPr>
          <p:nvPr/>
        </p:nvSpPr>
        <p:spPr bwMode="auto">
          <a:xfrm>
            <a:off x="8316913" y="2997200"/>
            <a:ext cx="0" cy="288925"/>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56" name="Line 28"/>
          <p:cNvSpPr>
            <a:spLocks noChangeShapeType="1"/>
          </p:cNvSpPr>
          <p:nvPr/>
        </p:nvSpPr>
        <p:spPr bwMode="auto">
          <a:xfrm>
            <a:off x="8172450" y="2997200"/>
            <a:ext cx="0" cy="288925"/>
          </a:xfrm>
          <a:prstGeom prst="line">
            <a:avLst/>
          </a:prstGeom>
          <a:noFill/>
          <a:ln w="19050">
            <a:solidFill>
              <a:srgbClr val="FAB6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534557" name="Text Box 29"/>
          <p:cNvSpPr txBox="1">
            <a:spLocks noChangeArrowheads="1"/>
          </p:cNvSpPr>
          <p:nvPr/>
        </p:nvSpPr>
        <p:spPr bwMode="auto">
          <a:xfrm>
            <a:off x="323850" y="4581525"/>
            <a:ext cx="5400675"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AU" altLang="en-US" b="1" dirty="0">
                <a:solidFill>
                  <a:srgbClr val="311DC9"/>
                </a:solidFill>
                <a:latin typeface="Arial Narrow" panose="020B0606020202030204" pitchFamily="34" charset="0"/>
              </a:rPr>
              <a:t>Australia’s FIRST PEOPLE - one of the world’s oldest continuous living cultures – </a:t>
            </a:r>
            <a:r>
              <a:rPr lang="en-AU" altLang="en-US" b="1" i="1" dirty="0">
                <a:solidFill>
                  <a:srgbClr val="311DC9"/>
                </a:solidFill>
                <a:latin typeface="Arial Narrow" panose="020B0606020202030204" pitchFamily="34" charset="0"/>
              </a:rPr>
              <a:t>PROVEN SURVIVAL</a:t>
            </a:r>
            <a:r>
              <a:rPr lang="en-AU" altLang="en-US" b="1" dirty="0">
                <a:solidFill>
                  <a:srgbClr val="311DC9"/>
                </a:solidFill>
                <a:latin typeface="Arial Narrow" panose="020B0606020202030204" pitchFamily="34" charset="0"/>
              </a:rPr>
              <a:t> - 2000+ generations.</a:t>
            </a:r>
          </a:p>
          <a:p>
            <a:pPr algn="just" eaLnBrk="1" hangingPunct="1">
              <a:spcBef>
                <a:spcPct val="50000"/>
              </a:spcBef>
            </a:pPr>
            <a:r>
              <a:rPr lang="en-AU" altLang="en-US" b="1" dirty="0">
                <a:solidFill>
                  <a:schemeClr val="bg2"/>
                </a:solidFill>
                <a:latin typeface="Arial Narrow" panose="020B0606020202030204" pitchFamily="34" charset="0"/>
              </a:rPr>
              <a:t>MODERN-DAY AUSTRALIA - socialised to </a:t>
            </a:r>
            <a:r>
              <a:rPr lang="en-AU" altLang="en-US" b="1" i="1" dirty="0">
                <a:solidFill>
                  <a:schemeClr val="bg2"/>
                </a:solidFill>
                <a:latin typeface="Arial Narrow" panose="020B0606020202030204" pitchFamily="34" charset="0"/>
              </a:rPr>
              <a:t>THINK</a:t>
            </a:r>
            <a:r>
              <a:rPr lang="en-AU" altLang="en-US" b="1" dirty="0">
                <a:solidFill>
                  <a:schemeClr val="bg2"/>
                </a:solidFill>
                <a:latin typeface="Arial Narrow" panose="020B0606020202030204" pitchFamily="34" charset="0"/>
              </a:rPr>
              <a:t>,</a:t>
            </a:r>
            <a:r>
              <a:rPr lang="en-AU" altLang="en-US" b="1" i="1" dirty="0">
                <a:solidFill>
                  <a:schemeClr val="bg2"/>
                </a:solidFill>
                <a:latin typeface="Arial Narrow" panose="020B0606020202030204" pitchFamily="34" charset="0"/>
              </a:rPr>
              <a:t> FEEL</a:t>
            </a:r>
            <a:r>
              <a:rPr lang="en-AU" altLang="en-US" b="1" dirty="0">
                <a:solidFill>
                  <a:schemeClr val="bg2"/>
                </a:solidFill>
                <a:latin typeface="Arial Narrow" panose="020B0606020202030204" pitchFamily="34" charset="0"/>
              </a:rPr>
              <a:t> and </a:t>
            </a:r>
            <a:r>
              <a:rPr lang="en-AU" altLang="en-US" b="1" i="1" dirty="0">
                <a:solidFill>
                  <a:schemeClr val="bg2"/>
                </a:solidFill>
                <a:latin typeface="Arial Narrow" panose="020B0606020202030204" pitchFamily="34" charset="0"/>
              </a:rPr>
              <a:t>BEHAVE </a:t>
            </a:r>
            <a:r>
              <a:rPr lang="en-AU" altLang="en-US" b="1" dirty="0">
                <a:solidFill>
                  <a:schemeClr val="bg2"/>
                </a:solidFill>
                <a:latin typeface="Arial Narrow" panose="020B0606020202030204" pitchFamily="34" charset="0"/>
              </a:rPr>
              <a:t>over a 233years – 10+ Generations.</a:t>
            </a:r>
            <a:endParaRPr lang="en-US" altLang="en-US" b="1" i="1" dirty="0">
              <a:solidFill>
                <a:schemeClr val="bg2"/>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4552"/>
                                        </p:tgtEl>
                                        <p:attrNameLst>
                                          <p:attrName>style.visibility</p:attrName>
                                        </p:attrNameLst>
                                      </p:cBhvr>
                                      <p:to>
                                        <p:strVal val="visible"/>
                                      </p:to>
                                    </p:set>
                                    <p:animEffect transition="in" filter="blinds(horizontal)">
                                      <p:cBhvr>
                                        <p:cTn id="7" dur="500"/>
                                        <p:tgtEl>
                                          <p:spTgt spid="5345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4546"/>
                                        </p:tgtEl>
                                        <p:attrNameLst>
                                          <p:attrName>style.visibility</p:attrName>
                                        </p:attrNameLst>
                                      </p:cBhvr>
                                      <p:to>
                                        <p:strVal val="visible"/>
                                      </p:to>
                                    </p:set>
                                    <p:animEffect transition="in" filter="blinds(horizontal)">
                                      <p:cBhvr>
                                        <p:cTn id="10" dur="500"/>
                                        <p:tgtEl>
                                          <p:spTgt spid="534546"/>
                                        </p:tgtEl>
                                      </p:cBhvr>
                                    </p:animEffect>
                                  </p:childTnLst>
                                </p:cTn>
                              </p:par>
                              <p:par>
                                <p:cTn id="11" presetID="3" presetClass="entr" presetSubtype="10" fill="hold" nodeType="withEffect">
                                  <p:stCondLst>
                                    <p:cond delay="0"/>
                                  </p:stCondLst>
                                  <p:childTnLst>
                                    <p:set>
                                      <p:cBhvr>
                                        <p:cTn id="12" dur="1" fill="hold">
                                          <p:stCondLst>
                                            <p:cond delay="0"/>
                                          </p:stCondLst>
                                        </p:cTn>
                                        <p:tgtEl>
                                          <p:spTgt spid="534532"/>
                                        </p:tgtEl>
                                        <p:attrNameLst>
                                          <p:attrName>style.visibility</p:attrName>
                                        </p:attrNameLst>
                                      </p:cBhvr>
                                      <p:to>
                                        <p:strVal val="visible"/>
                                      </p:to>
                                    </p:set>
                                    <p:animEffect transition="in" filter="blinds(horizontal)">
                                      <p:cBhvr>
                                        <p:cTn id="13" dur="500"/>
                                        <p:tgtEl>
                                          <p:spTgt spid="534532"/>
                                        </p:tgtEl>
                                      </p:cBhvr>
                                    </p:animEffect>
                                  </p:childTnLst>
                                </p:cTn>
                              </p:par>
                              <p:par>
                                <p:cTn id="14" presetID="3" presetClass="entr" presetSubtype="10" fill="hold" nodeType="withEffect">
                                  <p:stCondLst>
                                    <p:cond delay="0"/>
                                  </p:stCondLst>
                                  <p:childTnLst>
                                    <p:set>
                                      <p:cBhvr>
                                        <p:cTn id="15" dur="1" fill="hold">
                                          <p:stCondLst>
                                            <p:cond delay="0"/>
                                          </p:stCondLst>
                                        </p:cTn>
                                        <p:tgtEl>
                                          <p:spTgt spid="534537"/>
                                        </p:tgtEl>
                                        <p:attrNameLst>
                                          <p:attrName>style.visibility</p:attrName>
                                        </p:attrNameLst>
                                      </p:cBhvr>
                                      <p:to>
                                        <p:strVal val="visible"/>
                                      </p:to>
                                    </p:set>
                                    <p:animEffect transition="in" filter="blinds(horizontal)">
                                      <p:cBhvr>
                                        <p:cTn id="16" dur="500"/>
                                        <p:tgtEl>
                                          <p:spTgt spid="53453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34551"/>
                                        </p:tgtEl>
                                        <p:attrNameLst>
                                          <p:attrName>style.visibility</p:attrName>
                                        </p:attrNameLst>
                                      </p:cBhvr>
                                      <p:to>
                                        <p:strVal val="visible"/>
                                      </p:to>
                                    </p:set>
                                    <p:animEffect transition="in" filter="blinds(horizontal)">
                                      <p:cBhvr>
                                        <p:cTn id="19" dur="500"/>
                                        <p:tgtEl>
                                          <p:spTgt spid="534551"/>
                                        </p:tgtEl>
                                      </p:cBhvr>
                                    </p:animEffect>
                                  </p:childTnLst>
                                </p:cTn>
                              </p:par>
                              <p:par>
                                <p:cTn id="20" presetID="3" presetClass="entr" presetSubtype="10" fill="hold" nodeType="withEffect">
                                  <p:stCondLst>
                                    <p:cond delay="0"/>
                                  </p:stCondLst>
                                  <p:childTnLst>
                                    <p:set>
                                      <p:cBhvr>
                                        <p:cTn id="21" dur="1" fill="hold">
                                          <p:stCondLst>
                                            <p:cond delay="0"/>
                                          </p:stCondLst>
                                        </p:cTn>
                                        <p:tgtEl>
                                          <p:spTgt spid="534535"/>
                                        </p:tgtEl>
                                        <p:attrNameLst>
                                          <p:attrName>style.visibility</p:attrName>
                                        </p:attrNameLst>
                                      </p:cBhvr>
                                      <p:to>
                                        <p:strVal val="visible"/>
                                      </p:to>
                                    </p:set>
                                    <p:animEffect transition="in" filter="blinds(horizontal)">
                                      <p:cBhvr>
                                        <p:cTn id="22" dur="500"/>
                                        <p:tgtEl>
                                          <p:spTgt spid="53453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34545"/>
                                        </p:tgtEl>
                                        <p:attrNameLst>
                                          <p:attrName>style.visibility</p:attrName>
                                        </p:attrNameLst>
                                      </p:cBhvr>
                                      <p:to>
                                        <p:strVal val="visible"/>
                                      </p:to>
                                    </p:set>
                                    <p:animEffect transition="in" filter="blinds(horizontal)">
                                      <p:cBhvr>
                                        <p:cTn id="25" dur="500"/>
                                        <p:tgtEl>
                                          <p:spTgt spid="534545"/>
                                        </p:tgtEl>
                                      </p:cBhvr>
                                    </p:animEffect>
                                  </p:childTnLst>
                                </p:cTn>
                              </p:par>
                              <p:par>
                                <p:cTn id="26" presetID="3" presetClass="entr" presetSubtype="10" fill="hold" nodeType="withEffect">
                                  <p:stCondLst>
                                    <p:cond delay="0"/>
                                  </p:stCondLst>
                                  <p:childTnLst>
                                    <p:set>
                                      <p:cBhvr>
                                        <p:cTn id="27" dur="1" fill="hold">
                                          <p:stCondLst>
                                            <p:cond delay="0"/>
                                          </p:stCondLst>
                                        </p:cTn>
                                        <p:tgtEl>
                                          <p:spTgt spid="534538"/>
                                        </p:tgtEl>
                                        <p:attrNameLst>
                                          <p:attrName>style.visibility</p:attrName>
                                        </p:attrNameLst>
                                      </p:cBhvr>
                                      <p:to>
                                        <p:strVal val="visible"/>
                                      </p:to>
                                    </p:set>
                                    <p:animEffect transition="in" filter="blinds(horizontal)">
                                      <p:cBhvr>
                                        <p:cTn id="28" dur="500"/>
                                        <p:tgtEl>
                                          <p:spTgt spid="53453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34550"/>
                                        </p:tgtEl>
                                        <p:attrNameLst>
                                          <p:attrName>style.visibility</p:attrName>
                                        </p:attrNameLst>
                                      </p:cBhvr>
                                      <p:to>
                                        <p:strVal val="visible"/>
                                      </p:to>
                                    </p:set>
                                    <p:animEffect transition="in" filter="blinds(horizontal)">
                                      <p:cBhvr>
                                        <p:cTn id="31" dur="500"/>
                                        <p:tgtEl>
                                          <p:spTgt spid="534550"/>
                                        </p:tgtEl>
                                      </p:cBhvr>
                                    </p:animEffect>
                                  </p:childTnLst>
                                </p:cTn>
                              </p:par>
                              <p:par>
                                <p:cTn id="32" presetID="3" presetClass="entr" presetSubtype="10" fill="hold" nodeType="withEffect">
                                  <p:stCondLst>
                                    <p:cond delay="0"/>
                                  </p:stCondLst>
                                  <p:childTnLst>
                                    <p:set>
                                      <p:cBhvr>
                                        <p:cTn id="33" dur="1" fill="hold">
                                          <p:stCondLst>
                                            <p:cond delay="0"/>
                                          </p:stCondLst>
                                        </p:cTn>
                                        <p:tgtEl>
                                          <p:spTgt spid="534534"/>
                                        </p:tgtEl>
                                        <p:attrNameLst>
                                          <p:attrName>style.visibility</p:attrName>
                                        </p:attrNameLst>
                                      </p:cBhvr>
                                      <p:to>
                                        <p:strVal val="visible"/>
                                      </p:to>
                                    </p:set>
                                    <p:animEffect transition="in" filter="blinds(horizontal)">
                                      <p:cBhvr>
                                        <p:cTn id="34" dur="500"/>
                                        <p:tgtEl>
                                          <p:spTgt spid="53453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34544"/>
                                        </p:tgtEl>
                                        <p:attrNameLst>
                                          <p:attrName>style.visibility</p:attrName>
                                        </p:attrNameLst>
                                      </p:cBhvr>
                                      <p:to>
                                        <p:strVal val="visible"/>
                                      </p:to>
                                    </p:set>
                                    <p:animEffect transition="in" filter="blinds(horizontal)">
                                      <p:cBhvr>
                                        <p:cTn id="37" dur="500"/>
                                        <p:tgtEl>
                                          <p:spTgt spid="534544"/>
                                        </p:tgtEl>
                                      </p:cBhvr>
                                    </p:animEffect>
                                  </p:childTnLst>
                                </p:cTn>
                              </p:par>
                              <p:par>
                                <p:cTn id="38" presetID="3" presetClass="entr" presetSubtype="10" fill="hold" nodeType="withEffect">
                                  <p:stCondLst>
                                    <p:cond delay="0"/>
                                  </p:stCondLst>
                                  <p:childTnLst>
                                    <p:set>
                                      <p:cBhvr>
                                        <p:cTn id="39" dur="1" fill="hold">
                                          <p:stCondLst>
                                            <p:cond delay="0"/>
                                          </p:stCondLst>
                                        </p:cTn>
                                        <p:tgtEl>
                                          <p:spTgt spid="534540"/>
                                        </p:tgtEl>
                                        <p:attrNameLst>
                                          <p:attrName>style.visibility</p:attrName>
                                        </p:attrNameLst>
                                      </p:cBhvr>
                                      <p:to>
                                        <p:strVal val="visible"/>
                                      </p:to>
                                    </p:set>
                                    <p:animEffect transition="in" filter="blinds(horizontal)">
                                      <p:cBhvr>
                                        <p:cTn id="40" dur="500"/>
                                        <p:tgtEl>
                                          <p:spTgt spid="53454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34549"/>
                                        </p:tgtEl>
                                        <p:attrNameLst>
                                          <p:attrName>style.visibility</p:attrName>
                                        </p:attrNameLst>
                                      </p:cBhvr>
                                      <p:to>
                                        <p:strVal val="visible"/>
                                      </p:to>
                                    </p:set>
                                    <p:animEffect transition="in" filter="blinds(horizontal)">
                                      <p:cBhvr>
                                        <p:cTn id="43" dur="500"/>
                                        <p:tgtEl>
                                          <p:spTgt spid="53454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34543"/>
                                        </p:tgtEl>
                                        <p:attrNameLst>
                                          <p:attrName>style.visibility</p:attrName>
                                        </p:attrNameLst>
                                      </p:cBhvr>
                                      <p:to>
                                        <p:strVal val="visible"/>
                                      </p:to>
                                    </p:set>
                                    <p:animEffect transition="in" filter="blinds(horizontal)">
                                      <p:cBhvr>
                                        <p:cTn id="46" dur="500"/>
                                        <p:tgtEl>
                                          <p:spTgt spid="534543"/>
                                        </p:tgtEl>
                                      </p:cBhvr>
                                    </p:animEffect>
                                  </p:childTnLst>
                                </p:cTn>
                              </p:par>
                              <p:par>
                                <p:cTn id="47" presetID="3" presetClass="entr" presetSubtype="10" fill="hold" nodeType="withEffect">
                                  <p:stCondLst>
                                    <p:cond delay="0"/>
                                  </p:stCondLst>
                                  <p:childTnLst>
                                    <p:set>
                                      <p:cBhvr>
                                        <p:cTn id="48" dur="1" fill="hold">
                                          <p:stCondLst>
                                            <p:cond delay="0"/>
                                          </p:stCondLst>
                                        </p:cTn>
                                        <p:tgtEl>
                                          <p:spTgt spid="534533"/>
                                        </p:tgtEl>
                                        <p:attrNameLst>
                                          <p:attrName>style.visibility</p:attrName>
                                        </p:attrNameLst>
                                      </p:cBhvr>
                                      <p:to>
                                        <p:strVal val="visible"/>
                                      </p:to>
                                    </p:set>
                                    <p:animEffect transition="in" filter="blinds(horizontal)">
                                      <p:cBhvr>
                                        <p:cTn id="49" dur="500"/>
                                        <p:tgtEl>
                                          <p:spTgt spid="534533"/>
                                        </p:tgtEl>
                                      </p:cBhvr>
                                    </p:animEffect>
                                  </p:childTnLst>
                                </p:cTn>
                              </p:par>
                              <p:par>
                                <p:cTn id="50" presetID="3" presetClass="entr" presetSubtype="10" fill="hold" nodeType="withEffect">
                                  <p:stCondLst>
                                    <p:cond delay="0"/>
                                  </p:stCondLst>
                                  <p:childTnLst>
                                    <p:set>
                                      <p:cBhvr>
                                        <p:cTn id="51" dur="1" fill="hold">
                                          <p:stCondLst>
                                            <p:cond delay="0"/>
                                          </p:stCondLst>
                                        </p:cTn>
                                        <p:tgtEl>
                                          <p:spTgt spid="534539"/>
                                        </p:tgtEl>
                                        <p:attrNameLst>
                                          <p:attrName>style.visibility</p:attrName>
                                        </p:attrNameLst>
                                      </p:cBhvr>
                                      <p:to>
                                        <p:strVal val="visible"/>
                                      </p:to>
                                    </p:set>
                                    <p:animEffect transition="in" filter="blinds(horizontal)">
                                      <p:cBhvr>
                                        <p:cTn id="52" dur="500"/>
                                        <p:tgtEl>
                                          <p:spTgt spid="534539"/>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34548"/>
                                        </p:tgtEl>
                                        <p:attrNameLst>
                                          <p:attrName>style.visibility</p:attrName>
                                        </p:attrNameLst>
                                      </p:cBhvr>
                                      <p:to>
                                        <p:strVal val="visible"/>
                                      </p:to>
                                    </p:set>
                                    <p:animEffect transition="in" filter="blinds(horizontal)">
                                      <p:cBhvr>
                                        <p:cTn id="55" dur="500"/>
                                        <p:tgtEl>
                                          <p:spTgt spid="534548"/>
                                        </p:tgtEl>
                                      </p:cBhvr>
                                    </p:animEffect>
                                  </p:childTnLst>
                                </p:cTn>
                              </p:par>
                              <p:par>
                                <p:cTn id="56" presetID="3" presetClass="entr" presetSubtype="10" fill="hold" nodeType="withEffect">
                                  <p:stCondLst>
                                    <p:cond delay="0"/>
                                  </p:stCondLst>
                                  <p:childTnLst>
                                    <p:set>
                                      <p:cBhvr>
                                        <p:cTn id="57" dur="1" fill="hold">
                                          <p:stCondLst>
                                            <p:cond delay="0"/>
                                          </p:stCondLst>
                                        </p:cTn>
                                        <p:tgtEl>
                                          <p:spTgt spid="534536"/>
                                        </p:tgtEl>
                                        <p:attrNameLst>
                                          <p:attrName>style.visibility</p:attrName>
                                        </p:attrNameLst>
                                      </p:cBhvr>
                                      <p:to>
                                        <p:strVal val="visible"/>
                                      </p:to>
                                    </p:set>
                                    <p:animEffect transition="in" filter="blinds(horizontal)">
                                      <p:cBhvr>
                                        <p:cTn id="58" dur="500"/>
                                        <p:tgtEl>
                                          <p:spTgt spid="534536"/>
                                        </p:tgtEl>
                                      </p:cBhvr>
                                    </p:animEffect>
                                  </p:childTnLst>
                                </p:cTn>
                              </p:par>
                              <p:par>
                                <p:cTn id="59" presetID="3" presetClass="entr" presetSubtype="10" fill="hold" nodeType="withEffect">
                                  <p:stCondLst>
                                    <p:cond delay="0"/>
                                  </p:stCondLst>
                                  <p:childTnLst>
                                    <p:set>
                                      <p:cBhvr>
                                        <p:cTn id="60" dur="1" fill="hold">
                                          <p:stCondLst>
                                            <p:cond delay="0"/>
                                          </p:stCondLst>
                                        </p:cTn>
                                        <p:tgtEl>
                                          <p:spTgt spid="534531"/>
                                        </p:tgtEl>
                                        <p:attrNameLst>
                                          <p:attrName>style.visibility</p:attrName>
                                        </p:attrNameLst>
                                      </p:cBhvr>
                                      <p:to>
                                        <p:strVal val="visible"/>
                                      </p:to>
                                    </p:set>
                                    <p:animEffect transition="in" filter="blinds(horizontal)">
                                      <p:cBhvr>
                                        <p:cTn id="61" dur="500"/>
                                        <p:tgtEl>
                                          <p:spTgt spid="53453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534536"/>
                                        </p:tgtEl>
                                        <p:attrNameLst>
                                          <p:attrName>style.visibility</p:attrName>
                                        </p:attrNameLst>
                                      </p:cBhvr>
                                      <p:to>
                                        <p:strVal val="visible"/>
                                      </p:to>
                                    </p:set>
                                    <p:animEffect transition="in" filter="blinds(horizontal)">
                                      <p:cBhvr>
                                        <p:cTn id="66" dur="500"/>
                                        <p:tgtEl>
                                          <p:spTgt spid="53453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nodeType="clickEffect">
                                  <p:stCondLst>
                                    <p:cond delay="0"/>
                                  </p:stCondLst>
                                  <p:childTnLst>
                                    <p:set>
                                      <p:cBhvr>
                                        <p:cTn id="70" dur="1" fill="hold">
                                          <p:stCondLst>
                                            <p:cond delay="0"/>
                                          </p:stCondLst>
                                        </p:cTn>
                                        <p:tgtEl>
                                          <p:spTgt spid="534554"/>
                                        </p:tgtEl>
                                        <p:attrNameLst>
                                          <p:attrName>style.visibility</p:attrName>
                                        </p:attrNameLst>
                                      </p:cBhvr>
                                      <p:to>
                                        <p:strVal val="visible"/>
                                      </p:to>
                                    </p:set>
                                    <p:animEffect transition="in" filter="blinds(horizontal)">
                                      <p:cBhvr>
                                        <p:cTn id="71" dur="500"/>
                                        <p:tgtEl>
                                          <p:spTgt spid="534554"/>
                                        </p:tgtEl>
                                      </p:cBhvr>
                                    </p:animEffect>
                                  </p:childTnLst>
                                </p:cTn>
                              </p:par>
                              <p:par>
                                <p:cTn id="72" presetID="3" presetClass="entr" presetSubtype="10" fill="hold" nodeType="withEffect">
                                  <p:stCondLst>
                                    <p:cond delay="0"/>
                                  </p:stCondLst>
                                  <p:childTnLst>
                                    <p:set>
                                      <p:cBhvr>
                                        <p:cTn id="73" dur="1" fill="hold">
                                          <p:stCondLst>
                                            <p:cond delay="0"/>
                                          </p:stCondLst>
                                        </p:cTn>
                                        <p:tgtEl>
                                          <p:spTgt spid="534553"/>
                                        </p:tgtEl>
                                        <p:attrNameLst>
                                          <p:attrName>style.visibility</p:attrName>
                                        </p:attrNameLst>
                                      </p:cBhvr>
                                      <p:to>
                                        <p:strVal val="visible"/>
                                      </p:to>
                                    </p:set>
                                    <p:animEffect transition="in" filter="blinds(horizontal)">
                                      <p:cBhvr>
                                        <p:cTn id="74" dur="500"/>
                                        <p:tgtEl>
                                          <p:spTgt spid="534553"/>
                                        </p:tgtEl>
                                      </p:cBhvr>
                                    </p:animEffect>
                                  </p:childTnLst>
                                </p:cTn>
                              </p:par>
                              <p:par>
                                <p:cTn id="75" presetID="3" presetClass="entr" presetSubtype="10" fill="hold" nodeType="withEffect">
                                  <p:stCondLst>
                                    <p:cond delay="0"/>
                                  </p:stCondLst>
                                  <p:childTnLst>
                                    <p:set>
                                      <p:cBhvr>
                                        <p:cTn id="76" dur="1" fill="hold">
                                          <p:stCondLst>
                                            <p:cond delay="0"/>
                                          </p:stCondLst>
                                        </p:cTn>
                                        <p:tgtEl>
                                          <p:spTgt spid="534556"/>
                                        </p:tgtEl>
                                        <p:attrNameLst>
                                          <p:attrName>style.visibility</p:attrName>
                                        </p:attrNameLst>
                                      </p:cBhvr>
                                      <p:to>
                                        <p:strVal val="visible"/>
                                      </p:to>
                                    </p:set>
                                    <p:animEffect transition="in" filter="blinds(horizontal)">
                                      <p:cBhvr>
                                        <p:cTn id="77" dur="500"/>
                                        <p:tgtEl>
                                          <p:spTgt spid="534556"/>
                                        </p:tgtEl>
                                      </p:cBhvr>
                                    </p:animEffect>
                                  </p:childTnLst>
                                </p:cTn>
                              </p:par>
                              <p:par>
                                <p:cTn id="78" presetID="3" presetClass="entr" presetSubtype="10" fill="hold" nodeType="withEffect">
                                  <p:stCondLst>
                                    <p:cond delay="0"/>
                                  </p:stCondLst>
                                  <p:childTnLst>
                                    <p:set>
                                      <p:cBhvr>
                                        <p:cTn id="79" dur="1" fill="hold">
                                          <p:stCondLst>
                                            <p:cond delay="0"/>
                                          </p:stCondLst>
                                        </p:cTn>
                                        <p:tgtEl>
                                          <p:spTgt spid="534555"/>
                                        </p:tgtEl>
                                        <p:attrNameLst>
                                          <p:attrName>style.visibility</p:attrName>
                                        </p:attrNameLst>
                                      </p:cBhvr>
                                      <p:to>
                                        <p:strVal val="visible"/>
                                      </p:to>
                                    </p:set>
                                    <p:animEffect transition="in" filter="blinds(horizontal)">
                                      <p:cBhvr>
                                        <p:cTn id="80" dur="500"/>
                                        <p:tgtEl>
                                          <p:spTgt spid="53455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nodeType="clickEffect">
                                  <p:stCondLst>
                                    <p:cond delay="0"/>
                                  </p:stCondLst>
                                  <p:childTnLst>
                                    <p:set>
                                      <p:cBhvr>
                                        <p:cTn id="84" dur="1" fill="hold">
                                          <p:stCondLst>
                                            <p:cond delay="0"/>
                                          </p:stCondLst>
                                        </p:cTn>
                                        <p:tgtEl>
                                          <p:spTgt spid="534541"/>
                                        </p:tgtEl>
                                        <p:attrNameLst>
                                          <p:attrName>style.visibility</p:attrName>
                                        </p:attrNameLst>
                                      </p:cBhvr>
                                      <p:to>
                                        <p:strVal val="visible"/>
                                      </p:to>
                                    </p:set>
                                    <p:animEffect transition="in" filter="blinds(horizontal)">
                                      <p:cBhvr>
                                        <p:cTn id="85" dur="500"/>
                                        <p:tgtEl>
                                          <p:spTgt spid="53454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534547"/>
                                        </p:tgtEl>
                                        <p:attrNameLst>
                                          <p:attrName>style.visibility</p:attrName>
                                        </p:attrNameLst>
                                      </p:cBhvr>
                                      <p:to>
                                        <p:strVal val="visible"/>
                                      </p:to>
                                    </p:set>
                                    <p:animEffect transition="in" filter="blinds(horizontal)">
                                      <p:cBhvr>
                                        <p:cTn id="88" dur="500"/>
                                        <p:tgtEl>
                                          <p:spTgt spid="534547"/>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534557"/>
                                        </p:tgtEl>
                                        <p:attrNameLst>
                                          <p:attrName>style.visibility</p:attrName>
                                        </p:attrNameLst>
                                      </p:cBhvr>
                                      <p:to>
                                        <p:strVal val="visible"/>
                                      </p:to>
                                    </p:set>
                                    <p:animEffect transition="in" filter="blinds(horizontal)">
                                      <p:cBhvr>
                                        <p:cTn id="93" dur="500"/>
                                        <p:tgtEl>
                                          <p:spTgt spid="534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43" grpId="0"/>
      <p:bldP spid="534544" grpId="0"/>
      <p:bldP spid="534545" grpId="0"/>
      <p:bldP spid="534546" grpId="0"/>
      <p:bldP spid="534547" grpId="0"/>
      <p:bldP spid="534548" grpId="0"/>
      <p:bldP spid="534549" grpId="0"/>
      <p:bldP spid="534550" grpId="0"/>
      <p:bldP spid="534551" grpId="0"/>
      <p:bldP spid="534552" grpId="0"/>
      <p:bldP spid="53455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3" ma:contentTypeDescription="Create a new document." ma:contentTypeScope="" ma:versionID="d120111b3cca3c8ad5743be1988349f6">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29463e6653dc1f816734196ac6a4f8d9"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2E7888-9D31-4B65-8339-1EC669A90B08}"/>
</file>

<file path=customXml/itemProps2.xml><?xml version="1.0" encoding="utf-8"?>
<ds:datastoreItem xmlns:ds="http://schemas.openxmlformats.org/officeDocument/2006/customXml" ds:itemID="{63EAC0D3-87C6-41DB-81E4-8F204D3015B3}"/>
</file>

<file path=customXml/itemProps3.xml><?xml version="1.0" encoding="utf-8"?>
<ds:datastoreItem xmlns:ds="http://schemas.openxmlformats.org/officeDocument/2006/customXml" ds:itemID="{7139B06B-34AD-42BE-9B0F-0106ABB958E5}"/>
</file>

<file path=docProps/app.xml><?xml version="1.0" encoding="utf-8"?>
<Properties xmlns="http://schemas.openxmlformats.org/officeDocument/2006/extended-properties" xmlns:vt="http://schemas.openxmlformats.org/officeDocument/2006/docPropsVTypes">
  <TotalTime>2292</TotalTime>
  <Words>4741</Words>
  <Application>Microsoft Office PowerPoint</Application>
  <PresentationFormat>On-screen Show (4:3)</PresentationFormat>
  <Paragraphs>419</Paragraphs>
  <Slides>76</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Adobe Fan Heiti Std B</vt:lpstr>
      <vt:lpstr>Arial</vt:lpstr>
      <vt:lpstr>Arial Narrow</vt:lpstr>
      <vt:lpstr>Segoe UI</vt:lpstr>
      <vt:lpstr>Wingdings</vt:lpstr>
      <vt:lpstr>Default Design</vt:lpstr>
      <vt:lpstr>Strategic Indigenous Awareness – Leadership and Cultural Awareness  “To understand our present, we must understand our past.”</vt:lpstr>
      <vt:lpstr>Objectives</vt:lpstr>
      <vt:lpstr>Acknowledgement</vt:lpstr>
      <vt:lpstr>Truth Telling Beyond Fear, Denial, Guilt or Blame </vt:lpstr>
      <vt:lpstr>Cognitive Dissonance</vt:lpstr>
      <vt:lpstr>You will not get a right from two wrongs!</vt:lpstr>
      <vt:lpstr>What do we know about Aboriginal or Torres Strait Islander people, history, culture and society?</vt:lpstr>
      <vt:lpstr>Australian Culture and Identity  </vt:lpstr>
      <vt:lpstr>Australian Culture &amp; Identity in Perspective - Who are we are in the bigger picture of humanity? </vt:lpstr>
      <vt:lpstr>PowerPoint Presentation</vt:lpstr>
      <vt:lpstr>PowerPoint Presentation</vt:lpstr>
      <vt:lpstr>Myth of Homogeneity</vt:lpstr>
      <vt:lpstr>Tjukurpa – Aboriginal Time of Creation - Beliefs</vt:lpstr>
      <vt:lpstr>PowerPoint Presentation</vt:lpstr>
      <vt:lpstr>PowerPoint Presentation</vt:lpstr>
      <vt:lpstr>Aboriginal Traditional Society and Culture</vt:lpstr>
      <vt:lpstr>PowerPoint Presentation</vt:lpstr>
      <vt:lpstr>PowerPoint Presentation</vt:lpstr>
      <vt:lpstr>Value of fire and water.</vt:lpstr>
      <vt:lpstr>PowerPoint Presentation</vt:lpstr>
      <vt:lpstr>PowerPoint Presentation</vt:lpstr>
      <vt:lpstr>PowerPoint Presentation</vt:lpstr>
      <vt:lpstr>PowerPoint Presentation</vt:lpstr>
      <vt:lpstr>Workshop Symbols</vt:lpstr>
      <vt:lpstr>Doctrine of Discovery - 1493</vt:lpstr>
      <vt:lpstr>PowerPoint Presentation</vt:lpstr>
      <vt:lpstr>PowerPoint Presentation</vt:lpstr>
      <vt:lpstr>Early methods, laws and government policy</vt:lpstr>
      <vt:lpstr>Doctrine of Terra Nullius</vt:lpstr>
      <vt:lpstr>White Australia Policy - 1850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1967 Referendum</vt:lpstr>
      <vt:lpstr>Beyond 1967</vt:lpstr>
      <vt:lpstr>Genocide</vt:lpstr>
      <vt:lpstr>PowerPoint Presentation</vt:lpstr>
      <vt:lpstr>Cultural Heritage - Diversity and Inclusion</vt:lpstr>
      <vt:lpstr>Authentic Recognition - Diversity and Inclusion? </vt:lpstr>
      <vt:lpstr>PowerPoint Presentation</vt:lpstr>
      <vt:lpstr>PowerPoint Presentation</vt:lpstr>
      <vt:lpstr>PowerPoint Presentation</vt:lpstr>
      <vt:lpstr>PowerPoint Presentation</vt:lpstr>
      <vt:lpstr>Personal Leadership - beyond conflict</vt:lpstr>
      <vt:lpstr>PowerPoint Presentation</vt:lpstr>
      <vt:lpstr>Community Legal Centres Queensland</vt:lpstr>
      <vt:lpstr>Objective 1  Work with Queensland community legal centres (CLCs) to continually improve organisational sustainability  and service quality.</vt:lpstr>
      <vt:lpstr>Objective 2  Work with Queensland CLCs to increase the accessibility, profile and resourcing of the sector.</vt:lpstr>
      <vt:lpstr>Objective 3  Work with Queensland CLCs to unite around common objectives to bring about change.</vt:lpstr>
      <vt:lpstr>Local/Regional CLCs</vt:lpstr>
      <vt:lpstr>PowerPoint Presentation</vt:lpstr>
      <vt:lpstr>PowerPoint Presentation</vt:lpstr>
      <vt:lpstr>United Nations – Good Governance</vt:lpstr>
      <vt:lpstr>Cultural (Shared/Reciprocal) Governance</vt:lpstr>
      <vt:lpstr>Cultural diversity + inclusion + integrity + safety = CULTURAL LEADERSHIP</vt:lpstr>
      <vt:lpstr>PowerPoint Presentation</vt:lpstr>
      <vt:lpstr>Key stages in engagement</vt:lpstr>
      <vt:lpstr>Rules of Engagement</vt:lpstr>
      <vt:lpstr>PowerPoint Presentation</vt:lpstr>
      <vt:lpstr>Empathy???</vt:lpstr>
      <vt:lpstr>Embrace and Celebrate Diversity and Inclusion in the CLC workplace </vt:lpstr>
      <vt:lpstr>Cultural Safety in the CLC Workplace</vt:lpstr>
      <vt:lpstr>Being a good Ally in the Compass Diversity and Inclusion space</vt:lpstr>
      <vt:lpstr>     DESIDERATA  Go placidly amid the noise and haste, and remember what peace there may be in silence. As far as possible, without surrender, be on good terms with all persons. Speak your truth quietly and clearly; and listen to others, even to the dull and ignorant; they too have their story. Avoid loud and aggressive persons; they are vexations to the spirit. If you compare yourself with others, you may become vain or bitter, for always there will be greater and lesser persons than yourself. Enjoy your achievements as well as your plans. Keep interested in your own career, however humble, it's a real possession in the changing fortunes of time. Exercise caution in your business affairs, for the world is full of trickery. But let this not blind you to what virtue there is; many persons strive for high ideals, and everywhere life is full of heroism. Be yourself. Especially do not feign affection. Neither be cynical about love; for in the face of all aridity and disenchantment, it is as perennial as the grass. .  </vt:lpstr>
      <vt:lpstr>    Take kindly the counsel of the years, gracefully surrendering the things of youth. Nurture strength of spirit to shield you in sudden misfortune But do not distress yourself with dark imaginings Many fears are born of fatigue and loneliness. Beyond a wholesome discipline, be gentle with yourself. You are a child of the universe no less than the trees and the stars; you have a right to be here. And whether or not it is clear to you, no doubt the universe is unfolding as it should. Therefore be at peace with God, whatever you conceive him to be. And whatever your labors and aspirations, in the noisy confusion of life, keep peace in your soul. With all its sham, drudgery and broken dreams, it is still a beautiful world. Be cheerful. Strive to be happy.  Max Ehrmann was an attorney turned philosopher-poet who live in Terre Haute, Ind. He spent his life wrestling with the realities of making a living and following his personal calling to a life of poetry, literature, and thought. He wrote A Prayer, which became a message of hope for thousands, but he is best known for Desiderata, which he wrote for himself, "because it counsels those virtues I felt myself most in need of." Max included this work as part of a personal Christmas greeting in 1933, and Desiderata's power and appeal have continued to reach out to and significantly affect readers ever since. He died in 1945. </vt:lpstr>
      <vt:lpstr>Closing thoughts</vt:lpstr>
      <vt:lpstr>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Education Directorate August 2019</dc:title>
  <dc:creator>Grant Sarra</dc:creator>
  <cp:lastModifiedBy>Grant Sarra</cp:lastModifiedBy>
  <cp:revision>125</cp:revision>
  <cp:lastPrinted>2021-05-05T01:12:29Z</cp:lastPrinted>
  <dcterms:created xsi:type="dcterms:W3CDTF">2020-01-28T01:16:49Z</dcterms:created>
  <dcterms:modified xsi:type="dcterms:W3CDTF">2021-11-16T21:51:08Z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