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65" r:id="rId4"/>
    <p:sldId id="258" r:id="rId5"/>
    <p:sldId id="259" r:id="rId6"/>
    <p:sldId id="260" r:id="rId7"/>
    <p:sldId id="261" r:id="rId8"/>
    <p:sldId id="262" r:id="rId9"/>
    <p:sldId id="263" r:id="rId10"/>
    <p:sldId id="264" r:id="rId11"/>
    <p:sldId id="266" r:id="rId12"/>
    <p:sldId id="267" r:id="rId13"/>
    <p:sldId id="268" r:id="rId14"/>
    <p:sldId id="269"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7881" autoAdjust="0"/>
  </p:normalViewPr>
  <p:slideViewPr>
    <p:cSldViewPr snapToGrid="0" snapToObjects="1">
      <p:cViewPr varScale="1">
        <p:scale>
          <a:sx n="102" d="100"/>
          <a:sy n="102" d="100"/>
        </p:scale>
        <p:origin x="1158"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475026-68A2-4840-AE4E-2C44CA22A492}" type="datetimeFigureOut">
              <a:rPr lang="en-AU" smtClean="0"/>
              <a:t>17/11/2021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EDE244-09EA-429B-B96C-1B640021204F}" type="slidenum">
              <a:rPr lang="en-AU" smtClean="0"/>
              <a:t>‹#›</a:t>
            </a:fld>
            <a:endParaRPr lang="en-AU"/>
          </a:p>
        </p:txBody>
      </p:sp>
    </p:spTree>
    <p:extLst>
      <p:ext uri="{BB962C8B-B14F-4D97-AF65-F5344CB8AC3E}">
        <p14:creationId xmlns:p14="http://schemas.microsoft.com/office/powerpoint/2010/main" val="4284201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solidFill>
                  <a:srgbClr val="333333"/>
                </a:solidFill>
                <a:effectLst/>
                <a:latin typeface="Helvetica Neue"/>
              </a:rPr>
              <a:t>I would like to acknowledge the Traditional Owners of the land on which we meet and pay my respect to the Elders past, present and emerging.</a:t>
            </a:r>
          </a:p>
          <a:p>
            <a:endParaRPr lang="en-AU" b="0" i="0" dirty="0">
              <a:solidFill>
                <a:srgbClr val="333333"/>
              </a:solidFill>
              <a:effectLst/>
              <a:latin typeface="Helvetica Neue"/>
            </a:endParaRPr>
          </a:p>
          <a:p>
            <a:r>
              <a:rPr lang="en-AU" b="0" i="0" dirty="0">
                <a:solidFill>
                  <a:srgbClr val="333333"/>
                </a:solidFill>
                <a:effectLst/>
                <a:latin typeface="Helvetica Neue"/>
              </a:rPr>
              <a:t>I ask that the Elders provide guidance and knowledge during our time on their lands, and thank them for the safe journey as we cross. </a:t>
            </a:r>
            <a:endParaRPr lang="en-AU" dirty="0"/>
          </a:p>
        </p:txBody>
      </p:sp>
      <p:sp>
        <p:nvSpPr>
          <p:cNvPr id="4" name="Slide Number Placeholder 3"/>
          <p:cNvSpPr>
            <a:spLocks noGrp="1"/>
          </p:cNvSpPr>
          <p:nvPr>
            <p:ph type="sldNum" sz="quarter" idx="5"/>
          </p:nvPr>
        </p:nvSpPr>
        <p:spPr/>
        <p:txBody>
          <a:bodyPr/>
          <a:lstStyle/>
          <a:p>
            <a:fld id="{D0EDE244-09EA-429B-B96C-1B640021204F}" type="slidenum">
              <a:rPr lang="en-AU" smtClean="0"/>
              <a:t>2</a:t>
            </a:fld>
            <a:endParaRPr lang="en-AU"/>
          </a:p>
        </p:txBody>
      </p:sp>
    </p:spTree>
    <p:extLst>
      <p:ext uri="{BB962C8B-B14F-4D97-AF65-F5344CB8AC3E}">
        <p14:creationId xmlns:p14="http://schemas.microsoft.com/office/powerpoint/2010/main" val="1111103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 hopefully many of you are aware, under the NLAP we are required to develop a Legal Assistance Strategy and Action Plan.</a:t>
            </a:r>
          </a:p>
          <a:p>
            <a:endParaRPr lang="en-AU" dirty="0"/>
          </a:p>
          <a:p>
            <a:r>
              <a:rPr lang="en-AU" dirty="0"/>
              <a:t>This is a new requirement.</a:t>
            </a:r>
          </a:p>
          <a:p>
            <a:endParaRPr lang="en-AU" dirty="0"/>
          </a:p>
          <a:p>
            <a:r>
              <a:rPr lang="en-AU" dirty="0"/>
              <a:t>Strategy due – 1 July 2022</a:t>
            </a:r>
          </a:p>
          <a:p>
            <a:r>
              <a:rPr lang="en-AU" dirty="0"/>
              <a:t>Action Plan due – 30 September 2022</a:t>
            </a:r>
          </a:p>
          <a:p>
            <a:endParaRPr lang="en-AU" dirty="0"/>
          </a:p>
          <a:p>
            <a:r>
              <a:rPr lang="en-AU" dirty="0"/>
              <a:t>Clause C3 – the Commonwealth has made it clear that the estimated financial contribution to the State will not be reduced if our strategy and action plan does not achieve its stated or intended aim or meet its target.</a:t>
            </a:r>
          </a:p>
          <a:p>
            <a:endParaRPr lang="en-AU" dirty="0"/>
          </a:p>
          <a:p>
            <a:r>
              <a:rPr lang="en-AU" dirty="0"/>
              <a:t>The advice provided by the Commonwealth on how these documents should be developed and what they should look like is very </a:t>
            </a:r>
            <a:r>
              <a:rPr lang="en-AU" dirty="0" err="1"/>
              <a:t>very</a:t>
            </a:r>
            <a:r>
              <a:rPr lang="en-AU" dirty="0"/>
              <a:t> high level. This is to provide jurisdictions with the opportunity to reflect their inherently unique needs and experiences. I think this also reflects the Commonwealth’s approach to this work – they are very flexible about what is developed and the outputs are not tied to payment or funding amounts etc.</a:t>
            </a:r>
          </a:p>
          <a:p>
            <a:endParaRPr lang="en-AU" dirty="0"/>
          </a:p>
          <a:p>
            <a:r>
              <a:rPr lang="en-AU" dirty="0"/>
              <a:t>Here in Queensland, we want to create something that is useful and meaningful to our sector. We’ve engaged an external consultant to undertake the development of the strategy and action plan.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This will enable the sector and the Queensland Government to work together and contribute to the development of the Strategy and Action Plan collaboratively.</a:t>
            </a:r>
          </a:p>
          <a:p>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AU" dirty="0"/>
              <a:t>I’m sure that many of you will have had an opportunity to talk with Jackson from Grant Thornton at one of the LAFs.  We’ve been very encouraged by the sector’s active engagement and participation at the LAFs. People have really engaged and discussed what’s important to them in their local areas.</a:t>
            </a:r>
          </a:p>
          <a:p>
            <a:endParaRPr lang="en-AU" dirty="0"/>
          </a:p>
          <a:p>
            <a:r>
              <a:rPr lang="en-AU" dirty="0"/>
              <a:t>These discussions along with the resources we already have available will inform the strategy and action plan. I’m sure you’re all familiar with the Evidence and Analysis of Legal Need which CLCQ published an updated version of in August 2019.</a:t>
            </a:r>
          </a:p>
        </p:txBody>
      </p:sp>
      <p:sp>
        <p:nvSpPr>
          <p:cNvPr id="4" name="Slide Number Placeholder 3"/>
          <p:cNvSpPr>
            <a:spLocks noGrp="1"/>
          </p:cNvSpPr>
          <p:nvPr>
            <p:ph type="sldNum" sz="quarter" idx="5"/>
          </p:nvPr>
        </p:nvSpPr>
        <p:spPr/>
        <p:txBody>
          <a:bodyPr/>
          <a:lstStyle/>
          <a:p>
            <a:fld id="{D0EDE244-09EA-429B-B96C-1B640021204F}" type="slidenum">
              <a:rPr lang="en-AU" smtClean="0"/>
              <a:t>11</a:t>
            </a:fld>
            <a:endParaRPr lang="en-AU"/>
          </a:p>
        </p:txBody>
      </p:sp>
    </p:spTree>
    <p:extLst>
      <p:ext uri="{BB962C8B-B14F-4D97-AF65-F5344CB8AC3E}">
        <p14:creationId xmlns:p14="http://schemas.microsoft.com/office/powerpoint/2010/main" val="3325018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 well as the discussions and resources, stakeholders are also being given an opportunity to provide a written submission by Tuesday 30 November 2021. </a:t>
            </a:r>
          </a:p>
          <a:p>
            <a:endParaRPr lang="en-AU" dirty="0"/>
          </a:p>
          <a:p>
            <a:r>
              <a:rPr lang="en-AU" dirty="0"/>
              <a:t>Not intended to be onerous. Not compulsory.</a:t>
            </a:r>
          </a:p>
          <a:p>
            <a:endParaRPr lang="en-AU" dirty="0"/>
          </a:p>
          <a:p>
            <a:r>
              <a:rPr lang="en-AU" dirty="0"/>
              <a:t>Timeframes:</a:t>
            </a:r>
          </a:p>
          <a:p>
            <a:r>
              <a:rPr lang="en-AU" dirty="0"/>
              <a:t>Sector scoping report will be provided to DJAG in mid-December which will provide an opportunity to see where GT is positioning itself and to be able to provide feedback and refine, if necessary. </a:t>
            </a:r>
          </a:p>
          <a:p>
            <a:endParaRPr lang="en-AU" dirty="0"/>
          </a:p>
          <a:p>
            <a:endParaRPr lang="en-AU" dirty="0"/>
          </a:p>
        </p:txBody>
      </p:sp>
      <p:sp>
        <p:nvSpPr>
          <p:cNvPr id="4" name="Slide Number Placeholder 3"/>
          <p:cNvSpPr>
            <a:spLocks noGrp="1"/>
          </p:cNvSpPr>
          <p:nvPr>
            <p:ph type="sldNum" sz="quarter" idx="5"/>
          </p:nvPr>
        </p:nvSpPr>
        <p:spPr/>
        <p:txBody>
          <a:bodyPr/>
          <a:lstStyle/>
          <a:p>
            <a:fld id="{D0EDE244-09EA-429B-B96C-1B640021204F}" type="slidenum">
              <a:rPr lang="en-AU" smtClean="0"/>
              <a:t>12</a:t>
            </a:fld>
            <a:endParaRPr lang="en-AU"/>
          </a:p>
        </p:txBody>
      </p:sp>
    </p:spTree>
    <p:extLst>
      <p:ext uri="{BB962C8B-B14F-4D97-AF65-F5344CB8AC3E}">
        <p14:creationId xmlns:p14="http://schemas.microsoft.com/office/powerpoint/2010/main" val="4164705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EDE244-09EA-429B-B96C-1B640021204F}" type="slidenum">
              <a:rPr lang="en-AU" smtClean="0"/>
              <a:t>13</a:t>
            </a:fld>
            <a:endParaRPr lang="en-AU"/>
          </a:p>
        </p:txBody>
      </p:sp>
    </p:spTree>
    <p:extLst>
      <p:ext uri="{BB962C8B-B14F-4D97-AF65-F5344CB8AC3E}">
        <p14:creationId xmlns:p14="http://schemas.microsoft.com/office/powerpoint/2010/main" val="240786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Reminder that Therese and I will be staying for morning tea.</a:t>
            </a:r>
          </a:p>
          <a:p>
            <a:endParaRPr lang="en-AU" dirty="0"/>
          </a:p>
          <a:p>
            <a:r>
              <a:rPr lang="en-AU" dirty="0"/>
              <a:t>Any questions relating to the funding or the strategy? Or anything? </a:t>
            </a:r>
          </a:p>
        </p:txBody>
      </p:sp>
      <p:sp>
        <p:nvSpPr>
          <p:cNvPr id="4" name="Slide Number Placeholder 3"/>
          <p:cNvSpPr>
            <a:spLocks noGrp="1"/>
          </p:cNvSpPr>
          <p:nvPr>
            <p:ph type="sldNum" sz="quarter" idx="5"/>
          </p:nvPr>
        </p:nvSpPr>
        <p:spPr/>
        <p:txBody>
          <a:bodyPr/>
          <a:lstStyle/>
          <a:p>
            <a:fld id="{D0EDE244-09EA-429B-B96C-1B640021204F}" type="slidenum">
              <a:rPr lang="en-AU" smtClean="0"/>
              <a:t>14</a:t>
            </a:fld>
            <a:endParaRPr lang="en-AU"/>
          </a:p>
        </p:txBody>
      </p:sp>
    </p:spTree>
    <p:extLst>
      <p:ext uri="{BB962C8B-B14F-4D97-AF65-F5344CB8AC3E}">
        <p14:creationId xmlns:p14="http://schemas.microsoft.com/office/powerpoint/2010/main" val="1014587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Firstly, I’d like to thank Rosslyn and her incredible team at CLCQ for providing DJAG with the opportunity to attend this event and talk with you. It’s great to see so many of you here in person.</a:t>
            </a:r>
          </a:p>
          <a:p>
            <a:endParaRPr lang="en-AU" dirty="0"/>
          </a:p>
          <a:p>
            <a:r>
              <a:rPr lang="en-AU" dirty="0"/>
              <a:t>Secondly, I’d like to thank all of you for the valuable work you do, for the services you provide to those who need them the most. Thank you for working with DJAG to help inform Government. </a:t>
            </a:r>
          </a:p>
          <a:p>
            <a:endParaRPr lang="en-AU" dirty="0"/>
          </a:p>
          <a:p>
            <a:r>
              <a:rPr lang="en-AU" dirty="0"/>
              <a:t>I know over the past few years that the administration of funding seems to have become increasingly complex. It’s made both DJAG and our program managers at LAQ really value our relationships with the sector and that ability to be able to reach to you when we need. And hopefully vice versa. REPORTING??</a:t>
            </a:r>
          </a:p>
          <a:p>
            <a:endParaRPr lang="en-AU" dirty="0"/>
          </a:p>
          <a:p>
            <a:r>
              <a:rPr lang="en-AU" dirty="0"/>
              <a:t>Welcome to Therese. We’ll be staying for the morning tea. </a:t>
            </a:r>
          </a:p>
        </p:txBody>
      </p:sp>
      <p:sp>
        <p:nvSpPr>
          <p:cNvPr id="4" name="Slide Number Placeholder 3"/>
          <p:cNvSpPr>
            <a:spLocks noGrp="1"/>
          </p:cNvSpPr>
          <p:nvPr>
            <p:ph type="sldNum" sz="quarter" idx="5"/>
          </p:nvPr>
        </p:nvSpPr>
        <p:spPr/>
        <p:txBody>
          <a:bodyPr/>
          <a:lstStyle/>
          <a:p>
            <a:fld id="{D0EDE244-09EA-429B-B96C-1B640021204F}" type="slidenum">
              <a:rPr lang="en-AU" smtClean="0"/>
              <a:t>3</a:t>
            </a:fld>
            <a:endParaRPr lang="en-AU"/>
          </a:p>
        </p:txBody>
      </p:sp>
    </p:spTree>
    <p:extLst>
      <p:ext uri="{BB962C8B-B14F-4D97-AF65-F5344CB8AC3E}">
        <p14:creationId xmlns:p14="http://schemas.microsoft.com/office/powerpoint/2010/main" val="1114945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2021-22 Federal Budget – additional $350 million of funding nationally.</a:t>
            </a:r>
          </a:p>
          <a:p>
            <a:pPr marL="171450" indent="-171450">
              <a:buFont typeface="Arial" panose="020B0604020202020204" pitchFamily="34" charset="0"/>
              <a:buChar char="•"/>
            </a:pPr>
            <a:r>
              <a:rPr lang="en-AU" dirty="0"/>
              <a:t>Funding provided to Queensland through an amendment to the Bilateral Schedule to the NLAP.</a:t>
            </a:r>
          </a:p>
          <a:p>
            <a:pPr marL="171450" indent="-171450">
              <a:buFont typeface="Arial" panose="020B0604020202020204" pitchFamily="34" charset="0"/>
              <a:buChar char="•"/>
            </a:pPr>
            <a:r>
              <a:rPr lang="en-AU" dirty="0"/>
              <a:t>Amended Bilateral Schedule executed at the end of October. </a:t>
            </a:r>
            <a:r>
              <a:rPr lang="en-AU"/>
              <a:t>Published online. </a:t>
            </a:r>
            <a:endParaRPr lang="en-AU" dirty="0"/>
          </a:p>
          <a:p>
            <a:pPr marL="171450" indent="-171450">
              <a:buFont typeface="Arial" panose="020B0604020202020204" pitchFamily="34" charset="0"/>
              <a:buChar char="•"/>
            </a:pPr>
            <a:r>
              <a:rPr lang="en-AU" dirty="0"/>
              <a:t>Provides an additional $74.44 million to Queensland over 2021-25.</a:t>
            </a:r>
          </a:p>
          <a:p>
            <a:pPr marL="171450" indent="-171450">
              <a:buFont typeface="Arial" panose="020B0604020202020204" pitchFamily="34" charset="0"/>
              <a:buChar char="•"/>
            </a:pPr>
            <a:r>
              <a:rPr lang="en-AU" dirty="0"/>
              <a:t>AG as the decision maker.</a:t>
            </a:r>
          </a:p>
          <a:p>
            <a:pPr marL="171450" indent="-171450">
              <a:buFont typeface="Arial" panose="020B0604020202020204" pitchFamily="34" charset="0"/>
              <a:buChar char="•"/>
            </a:pPr>
            <a:r>
              <a:rPr lang="en-AU" dirty="0"/>
              <a:t>LAIC meeting – December 2021. </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D0EDE244-09EA-429B-B96C-1B640021204F}" type="slidenum">
              <a:rPr lang="en-AU" smtClean="0"/>
              <a:t>4</a:t>
            </a:fld>
            <a:endParaRPr lang="en-AU"/>
          </a:p>
        </p:txBody>
      </p:sp>
    </p:spTree>
    <p:extLst>
      <p:ext uri="{BB962C8B-B14F-4D97-AF65-F5344CB8AC3E}">
        <p14:creationId xmlns:p14="http://schemas.microsoft.com/office/powerpoint/2010/main" val="2484710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hangingPunct="0">
              <a:spcBef>
                <a:spcPts val="1200"/>
              </a:spcBef>
              <a:spcAft>
                <a:spcPts val="0"/>
              </a:spcAft>
              <a:buFont typeface="+mj-lt"/>
              <a:buNone/>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FASS was established in 2016 through the Third Action Plan of the National Plan to Reduce Violence against Women and their Children 2010-22. The Turnbull Coalition Government allocated $18.190 million to LACs for the delivery of integrated duty lawyer and support services in family law courts.</a:t>
            </a:r>
          </a:p>
          <a:p>
            <a:pPr marL="0" lvl="0" indent="0" algn="just" hangingPunct="0">
              <a:spcBef>
                <a:spcPts val="1200"/>
              </a:spcBef>
              <a:spcAft>
                <a:spcPts val="0"/>
              </a:spcAft>
              <a:buFont typeface="+mj-lt"/>
              <a:buNone/>
            </a:pP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just" hangingPunct="0">
              <a:spcBef>
                <a:spcPts val="1200"/>
              </a:spcBef>
              <a:spcAft>
                <a:spcPts val="0"/>
              </a:spcAft>
              <a:buFont typeface="+mj-lt"/>
              <a:buNone/>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Queensland’s current Bilateral Schedule allocates $2.838 million over 2020-22 for the delivery of FASS in the Brisbane, Cairns and Townsville Family Law Court Registries. </a:t>
            </a:r>
          </a:p>
          <a:p>
            <a:pPr marL="0" lvl="0" indent="0" algn="just" hangingPunct="0">
              <a:spcBef>
                <a:spcPts val="1200"/>
              </a:spcBef>
              <a:spcAft>
                <a:spcPts val="0"/>
              </a:spcAft>
              <a:buFont typeface="+mj-lt"/>
              <a:buNone/>
            </a:pP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just" hangingPunct="0">
              <a:spcBef>
                <a:spcPts val="1200"/>
              </a:spcBef>
              <a:spcAft>
                <a:spcPts val="0"/>
              </a:spcAft>
              <a:buFont typeface="+mj-lt"/>
              <a:buNone/>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The Commonwealth has now allocated a further $19.478 million for the delivery and expansion of FASS over 2022-25, </a:t>
            </a:r>
            <a:r>
              <a:rPr lang="en-AU" sz="1800" b="1" dirty="0">
                <a:effectLst/>
                <a:latin typeface="Arial" panose="020B0604020202020204" pitchFamily="34" charset="0"/>
                <a:ea typeface="Times New Roman" panose="02020603050405020304" pitchFamily="18" charset="0"/>
                <a:cs typeface="Times New Roman" panose="02020603050405020304" pitchFamily="18" charset="0"/>
              </a:rPr>
              <a:t>which will be directly allocated to LAQ.</a:t>
            </a: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D0EDE244-09EA-429B-B96C-1B640021204F}" type="slidenum">
              <a:rPr lang="en-AU" smtClean="0"/>
              <a:t>5</a:t>
            </a:fld>
            <a:endParaRPr lang="en-AU"/>
          </a:p>
        </p:txBody>
      </p:sp>
    </p:spTree>
    <p:extLst>
      <p:ext uri="{BB962C8B-B14F-4D97-AF65-F5344CB8AC3E}">
        <p14:creationId xmlns:p14="http://schemas.microsoft.com/office/powerpoint/2010/main" val="723414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hangingPunct="0">
              <a:spcBef>
                <a:spcPts val="1200"/>
              </a:spcBef>
              <a:spcAft>
                <a:spcPts val="0"/>
              </a:spcAft>
              <a:buFont typeface="+mj-lt"/>
              <a:buNone/>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Prior to the commencement of the NLAP, AGD directly allocated funding to service providers for the provision of five DVUs/HJPs in Queensland:</a:t>
            </a:r>
          </a:p>
          <a:p>
            <a:pPr marL="285750" lvl="0" indent="-285750" algn="just" hangingPunct="0">
              <a:spcBef>
                <a:spcPts val="1200"/>
              </a:spcBef>
              <a:spcAft>
                <a:spcPts val="0"/>
              </a:spcAft>
              <a:buFont typeface="Arial" panose="020B0604020202020204" pitchFamily="34" charset="0"/>
              <a:buChar char="•"/>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LAQ operates a DVU in Rockhampton;</a:t>
            </a:r>
          </a:p>
          <a:p>
            <a:pPr marL="342900" lvl="0" indent="-342900" algn="just" hangingPunct="0">
              <a:spcBef>
                <a:spcPts val="600"/>
              </a:spcBef>
              <a:spcAft>
                <a:spcPts val="0"/>
              </a:spcAft>
              <a:buFont typeface="Arial" panose="020B0604020202020204" pitchFamily="34" charset="0"/>
              <a:buChar char="•"/>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North Queensland Women’s Legal Service (NQWLS) operates a DVU in Townsville; and</a:t>
            </a:r>
          </a:p>
          <a:p>
            <a:pPr marL="342900" lvl="0" indent="-342900" algn="just" hangingPunct="0">
              <a:spcAft>
                <a:spcPts val="600"/>
              </a:spcAft>
              <a:buFont typeface="Arial" panose="020B0604020202020204" pitchFamily="34" charset="0"/>
              <a:buChar char="•"/>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Women’s Legal Service Queensland (WLSQ) operates a DVU/HJP (combined model) in Brisbane and DVUs in Gold Coast and Caboolture.</a:t>
            </a:r>
          </a:p>
          <a:p>
            <a:pPr marL="0" lvl="0" indent="0" algn="just" hangingPunct="0">
              <a:spcAft>
                <a:spcPts val="600"/>
              </a:spcAft>
              <a:buFont typeface="Arial" panose="020B0604020202020204" pitchFamily="34" charset="0"/>
              <a:buNone/>
            </a:pP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The NLAP allocated $12.234 million to Queensland for the continuation of the existing DVUs/HJPs.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Clause E3-22 – dedicated mental health 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Clause E3-23 – outreach to women in regional and/or remote areas</a:t>
            </a:r>
          </a:p>
          <a:p>
            <a:endParaRPr lang="en-AU" dirty="0"/>
          </a:p>
        </p:txBody>
      </p:sp>
      <p:sp>
        <p:nvSpPr>
          <p:cNvPr id="4" name="Slide Number Placeholder 3"/>
          <p:cNvSpPr>
            <a:spLocks noGrp="1"/>
          </p:cNvSpPr>
          <p:nvPr>
            <p:ph type="sldNum" sz="quarter" idx="5"/>
          </p:nvPr>
        </p:nvSpPr>
        <p:spPr/>
        <p:txBody>
          <a:bodyPr/>
          <a:lstStyle/>
          <a:p>
            <a:fld id="{D0EDE244-09EA-429B-B96C-1B640021204F}" type="slidenum">
              <a:rPr lang="en-AU" smtClean="0"/>
              <a:t>6</a:t>
            </a:fld>
            <a:endParaRPr lang="en-AU"/>
          </a:p>
        </p:txBody>
      </p:sp>
    </p:spTree>
    <p:extLst>
      <p:ext uri="{BB962C8B-B14F-4D97-AF65-F5344CB8AC3E}">
        <p14:creationId xmlns:p14="http://schemas.microsoft.com/office/powerpoint/2010/main" val="3831349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Commonwealth allocated $27.116 M over 2021-25 to Queensland for the delivery of dedicated legal assistance services to women, with a focus on women experiencing, or at risk of, family violence.</a:t>
            </a:r>
          </a:p>
          <a:p>
            <a:endParaRPr lang="en-AU" dirty="0"/>
          </a:p>
          <a:p>
            <a:r>
              <a:rPr lang="en-AU" dirty="0"/>
              <a:t>1. Based on WLSA submission to the Commonwealth – Queensland AG allocated the funding in line with the women’s legal centres’ contributions to the submission (direct allocation).</a:t>
            </a:r>
          </a:p>
          <a:p>
            <a:endParaRPr lang="en-AU" dirty="0"/>
          </a:p>
          <a:p>
            <a:r>
              <a:rPr lang="en-AU" dirty="0"/>
              <a:t>2. While it is acknowledged that all CLCs in Queensland deliver services to vulnerable women, to maximise the impact of the funding the AG decided to set aside $1.2 M which will be allocated through a </a:t>
            </a:r>
            <a:r>
              <a:rPr lang="en-AU" b="1" dirty="0"/>
              <a:t>select</a:t>
            </a:r>
            <a:r>
              <a:rPr lang="en-AU" dirty="0"/>
              <a:t> tender process with only AFLSSQ and QIFVLS eligible to apply. Tender opening imminently. </a:t>
            </a:r>
          </a:p>
          <a:p>
            <a:endParaRPr lang="en-AU" dirty="0"/>
          </a:p>
          <a:p>
            <a:r>
              <a:rPr lang="en-AU" dirty="0"/>
              <a:t>3. Small amount left over. </a:t>
            </a:r>
          </a:p>
        </p:txBody>
      </p:sp>
      <p:sp>
        <p:nvSpPr>
          <p:cNvPr id="4" name="Slide Number Placeholder 3"/>
          <p:cNvSpPr>
            <a:spLocks noGrp="1"/>
          </p:cNvSpPr>
          <p:nvPr>
            <p:ph type="sldNum" sz="quarter" idx="5"/>
          </p:nvPr>
        </p:nvSpPr>
        <p:spPr/>
        <p:txBody>
          <a:bodyPr/>
          <a:lstStyle/>
          <a:p>
            <a:fld id="{D0EDE244-09EA-429B-B96C-1B640021204F}" type="slidenum">
              <a:rPr lang="en-AU" smtClean="0"/>
              <a:t>7</a:t>
            </a:fld>
            <a:endParaRPr lang="en-AU"/>
          </a:p>
        </p:txBody>
      </p:sp>
    </p:spTree>
    <p:extLst>
      <p:ext uri="{BB962C8B-B14F-4D97-AF65-F5344CB8AC3E}">
        <p14:creationId xmlns:p14="http://schemas.microsoft.com/office/powerpoint/2010/main" val="1842721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$12.658 M over 2021-25 has been provided for the delivery of legal assistance services to people with mental health conditions.</a:t>
            </a:r>
          </a:p>
          <a:p>
            <a:endParaRPr lang="en-AU" dirty="0"/>
          </a:p>
          <a:p>
            <a:r>
              <a:rPr lang="en-AU" dirty="0"/>
              <a:t>This funding needs to be administered to each of the sub-sectors i.e. LAQ, CLCs and ATSILS.</a:t>
            </a:r>
          </a:p>
          <a:p>
            <a:endParaRPr lang="en-AU" dirty="0"/>
          </a:p>
          <a:p>
            <a:r>
              <a:rPr lang="en-AU" dirty="0"/>
              <a:t>Consultation is underway.</a:t>
            </a:r>
          </a:p>
          <a:p>
            <a:endParaRPr lang="en-AU" dirty="0"/>
          </a:p>
          <a:p>
            <a:r>
              <a:rPr lang="en-AU" dirty="0"/>
              <a:t>Need to determine how the funding will be shared among the sector.</a:t>
            </a:r>
          </a:p>
          <a:p>
            <a:endParaRPr lang="en-AU" dirty="0"/>
          </a:p>
          <a:p>
            <a:r>
              <a:rPr lang="en-AU" dirty="0"/>
              <a:t>AG the decision maker.</a:t>
            </a:r>
          </a:p>
          <a:p>
            <a:endParaRPr lang="en-AU" dirty="0"/>
          </a:p>
        </p:txBody>
      </p:sp>
      <p:sp>
        <p:nvSpPr>
          <p:cNvPr id="4" name="Slide Number Placeholder 3"/>
          <p:cNvSpPr>
            <a:spLocks noGrp="1"/>
          </p:cNvSpPr>
          <p:nvPr>
            <p:ph type="sldNum" sz="quarter" idx="5"/>
          </p:nvPr>
        </p:nvSpPr>
        <p:spPr/>
        <p:txBody>
          <a:bodyPr/>
          <a:lstStyle/>
          <a:p>
            <a:fld id="{D0EDE244-09EA-429B-B96C-1B640021204F}" type="slidenum">
              <a:rPr lang="en-AU" smtClean="0"/>
              <a:t>8</a:t>
            </a:fld>
            <a:endParaRPr lang="en-AU"/>
          </a:p>
        </p:txBody>
      </p:sp>
    </p:spTree>
    <p:extLst>
      <p:ext uri="{BB962C8B-B14F-4D97-AF65-F5344CB8AC3E}">
        <p14:creationId xmlns:p14="http://schemas.microsoft.com/office/powerpoint/2010/main" val="3894836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$9.962 M over 2021-25 for the delivery of legal assistance services to people experiencing workplace sexual harassment or discrimination.</a:t>
            </a:r>
          </a:p>
          <a:p>
            <a:endParaRPr lang="en-AU" dirty="0"/>
          </a:p>
          <a:p>
            <a:r>
              <a:rPr lang="en-AU" dirty="0"/>
              <a:t>In response to recommendation 53 of the </a:t>
            </a:r>
            <a:r>
              <a:rPr lang="en-AU" i="1" dirty="0" err="1"/>
              <a:t>Respect@Work</a:t>
            </a:r>
            <a:r>
              <a:rPr lang="en-AU" i="1" dirty="0"/>
              <a:t> Report </a:t>
            </a:r>
            <a:r>
              <a:rPr lang="en-AU" i="0" dirty="0"/>
              <a:t>(National Inquiry into Sexual Harassment in Australian Workplaces).</a:t>
            </a:r>
          </a:p>
          <a:p>
            <a:endParaRPr lang="en-AU" i="0" dirty="0"/>
          </a:p>
          <a:p>
            <a:r>
              <a:rPr lang="en-AU" i="0" dirty="0"/>
              <a:t>Each of the sub-sectors need to receive some of this funding.</a:t>
            </a:r>
          </a:p>
          <a:p>
            <a:endParaRPr lang="en-AU" i="0" dirty="0"/>
          </a:p>
          <a:p>
            <a:r>
              <a:rPr lang="en-AU" dirty="0"/>
              <a:t>Consultation is underway.</a:t>
            </a:r>
          </a:p>
          <a:p>
            <a:endParaRPr lang="en-AU" dirty="0"/>
          </a:p>
          <a:p>
            <a:r>
              <a:rPr lang="en-AU" dirty="0"/>
              <a:t>Need to determine how the funding will be shared among the sector.</a:t>
            </a:r>
          </a:p>
          <a:p>
            <a:endParaRPr lang="en-AU" dirty="0"/>
          </a:p>
          <a:p>
            <a:r>
              <a:rPr lang="en-AU" dirty="0"/>
              <a:t>AG the decision maker.</a:t>
            </a:r>
          </a:p>
          <a:p>
            <a:endParaRPr lang="en-AU" dirty="0"/>
          </a:p>
        </p:txBody>
      </p:sp>
      <p:sp>
        <p:nvSpPr>
          <p:cNvPr id="4" name="Slide Number Placeholder 3"/>
          <p:cNvSpPr>
            <a:spLocks noGrp="1"/>
          </p:cNvSpPr>
          <p:nvPr>
            <p:ph type="sldNum" sz="quarter" idx="5"/>
          </p:nvPr>
        </p:nvSpPr>
        <p:spPr/>
        <p:txBody>
          <a:bodyPr/>
          <a:lstStyle/>
          <a:p>
            <a:fld id="{D0EDE244-09EA-429B-B96C-1B640021204F}" type="slidenum">
              <a:rPr lang="en-AU" smtClean="0"/>
              <a:t>9</a:t>
            </a:fld>
            <a:endParaRPr lang="en-AU"/>
          </a:p>
        </p:txBody>
      </p:sp>
    </p:spTree>
    <p:extLst>
      <p:ext uri="{BB962C8B-B14F-4D97-AF65-F5344CB8AC3E}">
        <p14:creationId xmlns:p14="http://schemas.microsoft.com/office/powerpoint/2010/main" val="244402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$1.498 M over 2021-25 has been provided for the delivery of legal assistance services to people accused of, and charged with, Commonwealth child sexual abuse offences.</a:t>
            </a:r>
          </a:p>
          <a:p>
            <a:endParaRPr lang="en-AU" dirty="0"/>
          </a:p>
          <a:p>
            <a:r>
              <a:rPr lang="en-AU" dirty="0"/>
              <a:t>Funding for LAQ and ATSILS.</a:t>
            </a:r>
          </a:p>
        </p:txBody>
      </p:sp>
      <p:sp>
        <p:nvSpPr>
          <p:cNvPr id="4" name="Slide Number Placeholder 3"/>
          <p:cNvSpPr>
            <a:spLocks noGrp="1"/>
          </p:cNvSpPr>
          <p:nvPr>
            <p:ph type="sldNum" sz="quarter" idx="5"/>
          </p:nvPr>
        </p:nvSpPr>
        <p:spPr/>
        <p:txBody>
          <a:bodyPr/>
          <a:lstStyle/>
          <a:p>
            <a:fld id="{D0EDE244-09EA-429B-B96C-1B640021204F}" type="slidenum">
              <a:rPr lang="en-AU" smtClean="0"/>
              <a:t>10</a:t>
            </a:fld>
            <a:endParaRPr lang="en-AU"/>
          </a:p>
        </p:txBody>
      </p:sp>
    </p:spTree>
    <p:extLst>
      <p:ext uri="{BB962C8B-B14F-4D97-AF65-F5344CB8AC3E}">
        <p14:creationId xmlns:p14="http://schemas.microsoft.com/office/powerpoint/2010/main" val="111424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AU"/>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02EB7260-5650-4A41-9BC5-28E0742AE16B}"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41D5D-DC06-3744-8A53-39C25D388BC6}" type="slidenum">
              <a:rPr lang="en-US" smtClean="0"/>
              <a:t>‹#›</a:t>
            </a:fld>
            <a:endParaRPr lang="en-US"/>
          </a:p>
        </p:txBody>
      </p:sp>
    </p:spTree>
    <p:extLst>
      <p:ext uri="{BB962C8B-B14F-4D97-AF65-F5344CB8AC3E}">
        <p14:creationId xmlns:p14="http://schemas.microsoft.com/office/powerpoint/2010/main" val="3333757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02EB7260-5650-4A41-9BC5-28E0742AE16B}"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41D5D-DC06-3744-8A53-39C25D388BC6}" type="slidenum">
              <a:rPr lang="en-US" smtClean="0"/>
              <a:t>‹#›</a:t>
            </a:fld>
            <a:endParaRPr lang="en-US"/>
          </a:p>
        </p:txBody>
      </p:sp>
    </p:spTree>
    <p:extLst>
      <p:ext uri="{BB962C8B-B14F-4D97-AF65-F5344CB8AC3E}">
        <p14:creationId xmlns:p14="http://schemas.microsoft.com/office/powerpoint/2010/main" val="1627462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02EB7260-5650-4A41-9BC5-28E0742AE16B}"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41D5D-DC06-3744-8A53-39C25D388BC6}" type="slidenum">
              <a:rPr lang="en-US" smtClean="0"/>
              <a:t>‹#›</a:t>
            </a:fld>
            <a:endParaRPr lang="en-US"/>
          </a:p>
        </p:txBody>
      </p:sp>
    </p:spTree>
    <p:extLst>
      <p:ext uri="{BB962C8B-B14F-4D97-AF65-F5344CB8AC3E}">
        <p14:creationId xmlns:p14="http://schemas.microsoft.com/office/powerpoint/2010/main" val="2583106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78689"/>
            <a:ext cx="8229600" cy="857250"/>
          </a:xfrm>
        </p:spPr>
        <p:txBody>
          <a:bodyPr/>
          <a:lstStyle/>
          <a:p>
            <a:r>
              <a:rPr lang="en-AU"/>
              <a:t>Click to edit Master title style</a:t>
            </a:r>
            <a:endParaRPr lang="en-US"/>
          </a:p>
        </p:txBody>
      </p:sp>
      <p:sp>
        <p:nvSpPr>
          <p:cNvPr id="3" name="Content Placeholder 2"/>
          <p:cNvSpPr>
            <a:spLocks noGrp="1"/>
          </p:cNvSpPr>
          <p:nvPr>
            <p:ph idx="1"/>
          </p:nvPr>
        </p:nvSpPr>
        <p:spPr>
          <a:xfrm>
            <a:off x="457200" y="1685712"/>
            <a:ext cx="8229600" cy="3394472"/>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Date Placeholder 3"/>
          <p:cNvSpPr>
            <a:spLocks noGrp="1"/>
          </p:cNvSpPr>
          <p:nvPr>
            <p:ph type="dt" sz="half" idx="10"/>
          </p:nvPr>
        </p:nvSpPr>
        <p:spPr/>
        <p:txBody>
          <a:bodyPr/>
          <a:lstStyle/>
          <a:p>
            <a:fld id="{02EB7260-5650-4A41-9BC5-28E0742AE16B}"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41D5D-DC06-3744-8A53-39C25D388BC6}" type="slidenum">
              <a:rPr lang="en-US" smtClean="0"/>
              <a:t>‹#›</a:t>
            </a:fld>
            <a:endParaRPr lang="en-US"/>
          </a:p>
        </p:txBody>
      </p:sp>
    </p:spTree>
    <p:extLst>
      <p:ext uri="{BB962C8B-B14F-4D97-AF65-F5344CB8AC3E}">
        <p14:creationId xmlns:p14="http://schemas.microsoft.com/office/powerpoint/2010/main" val="3484307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02EB7260-5650-4A41-9BC5-28E0742AE16B}"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41D5D-DC06-3744-8A53-39C25D388BC6}" type="slidenum">
              <a:rPr lang="en-US" smtClean="0"/>
              <a:t>‹#›</a:t>
            </a:fld>
            <a:endParaRPr lang="en-US"/>
          </a:p>
        </p:txBody>
      </p:sp>
    </p:spTree>
    <p:extLst>
      <p:ext uri="{BB962C8B-B14F-4D97-AF65-F5344CB8AC3E}">
        <p14:creationId xmlns:p14="http://schemas.microsoft.com/office/powerpoint/2010/main" val="2460361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36032"/>
            <a:ext cx="8229600" cy="857250"/>
          </a:xfrm>
        </p:spPr>
        <p:txBody>
          <a:bodyPr/>
          <a:lstStyle/>
          <a:p>
            <a:r>
              <a:rPr lang="en-AU" dirty="0"/>
              <a:t>Click to edit Master title style</a:t>
            </a:r>
            <a:endParaRPr lang="en-US" dirty="0"/>
          </a:p>
        </p:txBody>
      </p:sp>
      <p:sp>
        <p:nvSpPr>
          <p:cNvPr id="3" name="Content Placeholder 2"/>
          <p:cNvSpPr>
            <a:spLocks noGrp="1"/>
          </p:cNvSpPr>
          <p:nvPr>
            <p:ph sz="half" idx="1"/>
          </p:nvPr>
        </p:nvSpPr>
        <p:spPr>
          <a:xfrm>
            <a:off x="457200" y="1486507"/>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486507"/>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02EB7260-5650-4A41-9BC5-28E0742AE16B}"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341D5D-DC06-3744-8A53-39C25D388BC6}" type="slidenum">
              <a:rPr lang="en-US" smtClean="0"/>
              <a:t>‹#›</a:t>
            </a:fld>
            <a:endParaRPr lang="en-US"/>
          </a:p>
        </p:txBody>
      </p:sp>
    </p:spTree>
    <p:extLst>
      <p:ext uri="{BB962C8B-B14F-4D97-AF65-F5344CB8AC3E}">
        <p14:creationId xmlns:p14="http://schemas.microsoft.com/office/powerpoint/2010/main" val="1918863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02EB7260-5650-4A41-9BC5-28E0742AE16B}" type="datetimeFigureOut">
              <a:rPr lang="en-US" smtClean="0"/>
              <a:t>11/17/2021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341D5D-DC06-3744-8A53-39C25D388BC6}" type="slidenum">
              <a:rPr lang="en-US" smtClean="0"/>
              <a:t>‹#›</a:t>
            </a:fld>
            <a:endParaRPr lang="en-US"/>
          </a:p>
        </p:txBody>
      </p:sp>
    </p:spTree>
    <p:extLst>
      <p:ext uri="{BB962C8B-B14F-4D97-AF65-F5344CB8AC3E}">
        <p14:creationId xmlns:p14="http://schemas.microsoft.com/office/powerpoint/2010/main" val="316263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02EB7260-5650-4A41-9BC5-28E0742AE16B}" type="datetimeFigureOut">
              <a:rPr lang="en-US" smtClean="0"/>
              <a:t>11/17/2021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341D5D-DC06-3744-8A53-39C25D388BC6}" type="slidenum">
              <a:rPr lang="en-US" smtClean="0"/>
              <a:t>‹#›</a:t>
            </a:fld>
            <a:endParaRPr lang="en-US"/>
          </a:p>
        </p:txBody>
      </p:sp>
    </p:spTree>
    <p:extLst>
      <p:ext uri="{BB962C8B-B14F-4D97-AF65-F5344CB8AC3E}">
        <p14:creationId xmlns:p14="http://schemas.microsoft.com/office/powerpoint/2010/main" val="3621780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EB7260-5650-4A41-9BC5-28E0742AE16B}" type="datetimeFigureOut">
              <a:rPr lang="en-US" smtClean="0"/>
              <a:t>11/17/2021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341D5D-DC06-3744-8A53-39C25D388BC6}" type="slidenum">
              <a:rPr lang="en-US" smtClean="0"/>
              <a:t>‹#›</a:t>
            </a:fld>
            <a:endParaRPr lang="en-US"/>
          </a:p>
        </p:txBody>
      </p:sp>
    </p:spTree>
    <p:extLst>
      <p:ext uri="{BB962C8B-B14F-4D97-AF65-F5344CB8AC3E}">
        <p14:creationId xmlns:p14="http://schemas.microsoft.com/office/powerpoint/2010/main" val="1765075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02EB7260-5650-4A41-9BC5-28E0742AE16B}"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341D5D-DC06-3744-8A53-39C25D388BC6}" type="slidenum">
              <a:rPr lang="en-US" smtClean="0"/>
              <a:t>‹#›</a:t>
            </a:fld>
            <a:endParaRPr lang="en-US"/>
          </a:p>
        </p:txBody>
      </p:sp>
    </p:spTree>
    <p:extLst>
      <p:ext uri="{BB962C8B-B14F-4D97-AF65-F5344CB8AC3E}">
        <p14:creationId xmlns:p14="http://schemas.microsoft.com/office/powerpoint/2010/main" val="21878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02EB7260-5650-4A41-9BC5-28E0742AE16B}"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341D5D-DC06-3744-8A53-39C25D388BC6}" type="slidenum">
              <a:rPr lang="en-US" smtClean="0"/>
              <a:t>‹#›</a:t>
            </a:fld>
            <a:endParaRPr lang="en-US"/>
          </a:p>
        </p:txBody>
      </p:sp>
    </p:spTree>
    <p:extLst>
      <p:ext uri="{BB962C8B-B14F-4D97-AF65-F5344CB8AC3E}">
        <p14:creationId xmlns:p14="http://schemas.microsoft.com/office/powerpoint/2010/main" val="269725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2EB7260-5650-4A41-9BC5-28E0742AE16B}" type="datetimeFigureOut">
              <a:rPr lang="en-US" smtClean="0"/>
              <a:t>11/17/2021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3341D5D-DC06-3744-8A53-39C25D388BC6}" type="slidenum">
              <a:rPr lang="en-US" smtClean="0"/>
              <a:t>‹#›</a:t>
            </a:fld>
            <a:endParaRPr lang="en-US"/>
          </a:p>
        </p:txBody>
      </p:sp>
      <p:pic>
        <p:nvPicPr>
          <p:cNvPr id="9" name="Picture 8" descr="A close up of a logo&#10;&#10;Description automatically generated">
            <a:extLst>
              <a:ext uri="{FF2B5EF4-FFF2-40B4-BE49-F238E27FC236}">
                <a16:creationId xmlns:a16="http://schemas.microsoft.com/office/drawing/2014/main" id="{58AD66EA-97C2-CC4F-9800-F7006599496D}"/>
              </a:ext>
            </a:extLst>
          </p:cNvPr>
          <p:cNvPicPr>
            <a:picLocks noChangeAspect="1"/>
          </p:cNvPicPr>
          <p:nvPr userDrawn="1"/>
        </p:nvPicPr>
        <p:blipFill>
          <a:blip r:embed="rId13"/>
          <a:stretch>
            <a:fillRect/>
          </a:stretch>
        </p:blipFill>
        <p:spPr>
          <a:xfrm>
            <a:off x="0" y="0"/>
            <a:ext cx="9144000" cy="5143500"/>
          </a:xfrm>
          <a:prstGeom prst="rect">
            <a:avLst/>
          </a:prstGeom>
        </p:spPr>
      </p:pic>
    </p:spTree>
    <p:extLst>
      <p:ext uri="{BB962C8B-B14F-4D97-AF65-F5344CB8AC3E}">
        <p14:creationId xmlns:p14="http://schemas.microsoft.com/office/powerpoint/2010/main" val="3863380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5758B71B-3DD6-D446-9BF1-D1D5979A0D66}"/>
              </a:ext>
            </a:extLst>
          </p:cNvPr>
          <p:cNvPicPr>
            <a:picLocks noChangeAspect="1"/>
          </p:cNvPicPr>
          <p:nvPr/>
        </p:nvPicPr>
        <p:blipFill>
          <a:blip r:embed="rId2"/>
          <a:stretch>
            <a:fillRect/>
          </a:stretch>
        </p:blipFill>
        <p:spPr>
          <a:xfrm>
            <a:off x="0" y="67235"/>
            <a:ext cx="9144000" cy="5143500"/>
          </a:xfrm>
          <a:prstGeom prst="rect">
            <a:avLst/>
          </a:prstGeom>
        </p:spPr>
      </p:pic>
      <p:sp>
        <p:nvSpPr>
          <p:cNvPr id="7" name="TextBox 6"/>
          <p:cNvSpPr txBox="1"/>
          <p:nvPr/>
        </p:nvSpPr>
        <p:spPr>
          <a:xfrm>
            <a:off x="210967" y="607737"/>
            <a:ext cx="3460080" cy="2554545"/>
          </a:xfrm>
          <a:prstGeom prst="rect">
            <a:avLst/>
          </a:prstGeom>
          <a:noFill/>
        </p:spPr>
        <p:txBody>
          <a:bodyPr wrap="square" rtlCol="0">
            <a:spAutoFit/>
          </a:bodyPr>
          <a:lstStyle/>
          <a:p>
            <a:r>
              <a:rPr lang="en-US" sz="8000" dirty="0">
                <a:solidFill>
                  <a:srgbClr val="C00000"/>
                </a:solidFill>
                <a:latin typeface="Arial"/>
                <a:cs typeface="Arial"/>
              </a:rPr>
              <a:t>Sector update</a:t>
            </a:r>
          </a:p>
        </p:txBody>
      </p:sp>
      <p:sp>
        <p:nvSpPr>
          <p:cNvPr id="8" name="TextBox 7"/>
          <p:cNvSpPr txBox="1"/>
          <p:nvPr/>
        </p:nvSpPr>
        <p:spPr>
          <a:xfrm>
            <a:off x="210967" y="3258490"/>
            <a:ext cx="6178819" cy="1200329"/>
          </a:xfrm>
          <a:prstGeom prst="rect">
            <a:avLst/>
          </a:prstGeom>
          <a:noFill/>
        </p:spPr>
        <p:txBody>
          <a:bodyPr wrap="square" rtlCol="0">
            <a:spAutoFit/>
          </a:bodyPr>
          <a:lstStyle/>
          <a:p>
            <a:r>
              <a:rPr lang="en-US" b="1" dirty="0">
                <a:solidFill>
                  <a:srgbClr val="C00000"/>
                </a:solidFill>
                <a:latin typeface="Arial"/>
                <a:cs typeface="Arial"/>
              </a:rPr>
              <a:t>Sarah Chase</a:t>
            </a:r>
          </a:p>
          <a:p>
            <a:r>
              <a:rPr lang="en-US" dirty="0">
                <a:solidFill>
                  <a:srgbClr val="C00000"/>
                </a:solidFill>
                <a:latin typeface="Arial"/>
                <a:cs typeface="Arial"/>
              </a:rPr>
              <a:t>Principal Project Officer</a:t>
            </a:r>
          </a:p>
          <a:p>
            <a:r>
              <a:rPr lang="en-US" dirty="0">
                <a:solidFill>
                  <a:srgbClr val="C00000"/>
                </a:solidFill>
                <a:latin typeface="Arial"/>
                <a:cs typeface="Arial"/>
              </a:rPr>
              <a:t>Legal Assistance Strategy and Funding</a:t>
            </a:r>
          </a:p>
          <a:p>
            <a:r>
              <a:rPr lang="en-US" dirty="0">
                <a:solidFill>
                  <a:srgbClr val="C00000"/>
                </a:solidFill>
                <a:latin typeface="Arial"/>
                <a:cs typeface="Arial"/>
              </a:rPr>
              <a:t>Department of Justice and Attorney-General</a:t>
            </a:r>
          </a:p>
        </p:txBody>
      </p:sp>
      <p:pic>
        <p:nvPicPr>
          <p:cNvPr id="5" name="Graphic 4" descr="Repeat with solid fill">
            <a:extLst>
              <a:ext uri="{FF2B5EF4-FFF2-40B4-BE49-F238E27FC236}">
                <a16:creationId xmlns:a16="http://schemas.microsoft.com/office/drawing/2014/main" id="{8E041210-25F3-47C2-9EDA-4EF7662D5C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84794" y="726437"/>
            <a:ext cx="2380130" cy="2785810"/>
          </a:xfrm>
          <a:prstGeom prst="rect">
            <a:avLst/>
          </a:prstGeom>
        </p:spPr>
      </p:pic>
    </p:spTree>
    <p:extLst>
      <p:ext uri="{BB962C8B-B14F-4D97-AF65-F5344CB8AC3E}">
        <p14:creationId xmlns:p14="http://schemas.microsoft.com/office/powerpoint/2010/main" val="1743607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5207B5-C7C8-434F-88C5-31BBF7F27DCE}"/>
              </a:ext>
            </a:extLst>
          </p:cNvPr>
          <p:cNvSpPr txBox="1"/>
          <p:nvPr/>
        </p:nvSpPr>
        <p:spPr>
          <a:xfrm>
            <a:off x="1630837" y="494063"/>
            <a:ext cx="6645897" cy="646331"/>
          </a:xfrm>
          <a:prstGeom prst="rect">
            <a:avLst/>
          </a:prstGeom>
          <a:noFill/>
        </p:spPr>
        <p:txBody>
          <a:bodyPr wrap="square">
            <a:spAutoFit/>
          </a:bodyPr>
          <a:lstStyle/>
          <a:p>
            <a:r>
              <a:rPr lang="en-AU" sz="3600" dirty="0">
                <a:solidFill>
                  <a:srgbClr val="C00000"/>
                </a:solidFill>
              </a:rPr>
              <a:t>Child sexual abuse prosecutions</a:t>
            </a:r>
            <a:endParaRPr lang="en-AU" sz="3600" dirty="0"/>
          </a:p>
        </p:txBody>
      </p:sp>
      <p:sp>
        <p:nvSpPr>
          <p:cNvPr id="3" name="Rectangle: Rounded Corners 2">
            <a:extLst>
              <a:ext uri="{FF2B5EF4-FFF2-40B4-BE49-F238E27FC236}">
                <a16:creationId xmlns:a16="http://schemas.microsoft.com/office/drawing/2014/main" id="{41524AD8-9EE5-4AD9-90D0-CD99E4B39999}"/>
              </a:ext>
            </a:extLst>
          </p:cNvPr>
          <p:cNvSpPr/>
          <p:nvPr/>
        </p:nvSpPr>
        <p:spPr>
          <a:xfrm>
            <a:off x="1253769" y="2043849"/>
            <a:ext cx="1423447" cy="1055802"/>
          </a:xfrm>
          <a:prstGeom prst="roundRect">
            <a:avLst/>
          </a:prstGeom>
          <a:solidFill>
            <a:srgbClr val="C00000"/>
          </a:solidFill>
          <a:ln w="952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300" dirty="0"/>
              <a:t>$1.498 M</a:t>
            </a:r>
          </a:p>
        </p:txBody>
      </p:sp>
      <p:sp>
        <p:nvSpPr>
          <p:cNvPr id="4" name="Arrow: Right 3">
            <a:extLst>
              <a:ext uri="{FF2B5EF4-FFF2-40B4-BE49-F238E27FC236}">
                <a16:creationId xmlns:a16="http://schemas.microsoft.com/office/drawing/2014/main" id="{E22F8986-CCD1-464F-BAF8-B3159C82CD85}"/>
              </a:ext>
            </a:extLst>
          </p:cNvPr>
          <p:cNvSpPr/>
          <p:nvPr/>
        </p:nvSpPr>
        <p:spPr>
          <a:xfrm>
            <a:off x="2931741" y="2111601"/>
            <a:ext cx="1734532" cy="328171"/>
          </a:xfrm>
          <a:prstGeom prst="rightArrow">
            <a:avLst/>
          </a:prstGeom>
          <a:solidFill>
            <a:schemeClr val="accent2">
              <a:lumMod val="40000"/>
              <a:lumOff val="60000"/>
            </a:schemeClr>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 name="Arrow: Right 4">
            <a:extLst>
              <a:ext uri="{FF2B5EF4-FFF2-40B4-BE49-F238E27FC236}">
                <a16:creationId xmlns:a16="http://schemas.microsoft.com/office/drawing/2014/main" id="{5AB67BCB-A9EE-4FAE-AEAC-7EE161915CB3}"/>
              </a:ext>
            </a:extLst>
          </p:cNvPr>
          <p:cNvSpPr/>
          <p:nvPr/>
        </p:nvSpPr>
        <p:spPr>
          <a:xfrm>
            <a:off x="2931741" y="2707063"/>
            <a:ext cx="1734532" cy="328171"/>
          </a:xfrm>
          <a:prstGeom prst="rightArrow">
            <a:avLst/>
          </a:prstGeom>
          <a:solidFill>
            <a:schemeClr val="accent2">
              <a:lumMod val="40000"/>
              <a:lumOff val="60000"/>
            </a:schemeClr>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 name="Rectangle: Rounded Corners 5">
            <a:extLst>
              <a:ext uri="{FF2B5EF4-FFF2-40B4-BE49-F238E27FC236}">
                <a16:creationId xmlns:a16="http://schemas.microsoft.com/office/drawing/2014/main" id="{AA60833B-8AC3-4038-9900-D722E0331E58}"/>
              </a:ext>
            </a:extLst>
          </p:cNvPr>
          <p:cNvSpPr/>
          <p:nvPr/>
        </p:nvSpPr>
        <p:spPr>
          <a:xfrm>
            <a:off x="4996211" y="2111601"/>
            <a:ext cx="2790334" cy="328171"/>
          </a:xfrm>
          <a:prstGeom prst="roundRect">
            <a:avLst/>
          </a:prstGeom>
          <a:solidFill>
            <a:schemeClr val="bg1"/>
          </a:solidFill>
          <a:ln w="12700">
            <a:solidFill>
              <a:srgbClr val="C00000"/>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a:solidFill>
                  <a:srgbClr val="C00000"/>
                </a:solidFill>
              </a:rPr>
              <a:t>ATSILS</a:t>
            </a:r>
          </a:p>
        </p:txBody>
      </p:sp>
      <p:sp>
        <p:nvSpPr>
          <p:cNvPr id="7" name="Rectangle: Rounded Corners 6">
            <a:extLst>
              <a:ext uri="{FF2B5EF4-FFF2-40B4-BE49-F238E27FC236}">
                <a16:creationId xmlns:a16="http://schemas.microsoft.com/office/drawing/2014/main" id="{1483614C-95B1-47B4-8F1D-DC38F131C8F5}"/>
              </a:ext>
            </a:extLst>
          </p:cNvPr>
          <p:cNvSpPr/>
          <p:nvPr/>
        </p:nvSpPr>
        <p:spPr>
          <a:xfrm>
            <a:off x="4996211" y="2784051"/>
            <a:ext cx="2790334" cy="328171"/>
          </a:xfrm>
          <a:prstGeom prst="roundRect">
            <a:avLst/>
          </a:prstGeom>
          <a:solidFill>
            <a:schemeClr val="bg1"/>
          </a:solidFill>
          <a:ln w="12700">
            <a:solidFill>
              <a:srgbClr val="C00000"/>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a:solidFill>
                  <a:srgbClr val="C00000"/>
                </a:solidFill>
              </a:rPr>
              <a:t>LAQ</a:t>
            </a:r>
          </a:p>
        </p:txBody>
      </p:sp>
    </p:spTree>
    <p:extLst>
      <p:ext uri="{BB962C8B-B14F-4D97-AF65-F5344CB8AC3E}">
        <p14:creationId xmlns:p14="http://schemas.microsoft.com/office/powerpoint/2010/main" val="3319397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21987A-18EB-499A-AB15-AA0AB7925AF6}"/>
              </a:ext>
            </a:extLst>
          </p:cNvPr>
          <p:cNvPicPr>
            <a:picLocks noChangeAspect="1"/>
          </p:cNvPicPr>
          <p:nvPr/>
        </p:nvPicPr>
        <p:blipFill>
          <a:blip r:embed="rId3"/>
          <a:stretch>
            <a:fillRect/>
          </a:stretch>
        </p:blipFill>
        <p:spPr>
          <a:xfrm>
            <a:off x="1135767" y="951989"/>
            <a:ext cx="7249537" cy="2391109"/>
          </a:xfrm>
          <a:prstGeom prst="rect">
            <a:avLst/>
          </a:prstGeom>
        </p:spPr>
      </p:pic>
    </p:spTree>
    <p:extLst>
      <p:ext uri="{BB962C8B-B14F-4D97-AF65-F5344CB8AC3E}">
        <p14:creationId xmlns:p14="http://schemas.microsoft.com/office/powerpoint/2010/main" val="1760397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A6F75C-8F45-4C2F-AA1A-4EDFFA965052}"/>
              </a:ext>
            </a:extLst>
          </p:cNvPr>
          <p:cNvPicPr>
            <a:picLocks noChangeAspect="1"/>
          </p:cNvPicPr>
          <p:nvPr/>
        </p:nvPicPr>
        <p:blipFill>
          <a:blip r:embed="rId3"/>
          <a:stretch>
            <a:fillRect/>
          </a:stretch>
        </p:blipFill>
        <p:spPr>
          <a:xfrm>
            <a:off x="160256" y="1768255"/>
            <a:ext cx="8983744" cy="2530815"/>
          </a:xfrm>
          <a:prstGeom prst="rect">
            <a:avLst/>
          </a:prstGeom>
        </p:spPr>
      </p:pic>
      <p:pic>
        <p:nvPicPr>
          <p:cNvPr id="5" name="Picture 4">
            <a:extLst>
              <a:ext uri="{FF2B5EF4-FFF2-40B4-BE49-F238E27FC236}">
                <a16:creationId xmlns:a16="http://schemas.microsoft.com/office/drawing/2014/main" id="{4D9812CD-87A8-4D0B-B265-CC171B0D73CB}"/>
              </a:ext>
            </a:extLst>
          </p:cNvPr>
          <p:cNvPicPr>
            <a:picLocks noChangeAspect="1"/>
          </p:cNvPicPr>
          <p:nvPr/>
        </p:nvPicPr>
        <p:blipFill>
          <a:blip r:embed="rId4"/>
          <a:stretch>
            <a:fillRect/>
          </a:stretch>
        </p:blipFill>
        <p:spPr>
          <a:xfrm>
            <a:off x="6458812" y="844430"/>
            <a:ext cx="2429214" cy="619211"/>
          </a:xfrm>
          <a:prstGeom prst="rect">
            <a:avLst/>
          </a:prstGeom>
        </p:spPr>
      </p:pic>
    </p:spTree>
    <p:extLst>
      <p:ext uri="{BB962C8B-B14F-4D97-AF65-F5344CB8AC3E}">
        <p14:creationId xmlns:p14="http://schemas.microsoft.com/office/powerpoint/2010/main" val="684397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4E7C7-D170-45D3-9853-C0E18BEB4FA6}"/>
              </a:ext>
            </a:extLst>
          </p:cNvPr>
          <p:cNvSpPr>
            <a:spLocks noGrp="1"/>
          </p:cNvSpPr>
          <p:nvPr>
            <p:ph type="title"/>
          </p:nvPr>
        </p:nvSpPr>
        <p:spPr>
          <a:xfrm>
            <a:off x="457200" y="451076"/>
            <a:ext cx="8229600" cy="857250"/>
          </a:xfrm>
        </p:spPr>
        <p:txBody>
          <a:bodyPr/>
          <a:lstStyle/>
          <a:p>
            <a:r>
              <a:rPr lang="en-AU" dirty="0">
                <a:solidFill>
                  <a:srgbClr val="C00000"/>
                </a:solidFill>
              </a:rPr>
              <a:t>Strategy and Action Plan Contacts</a:t>
            </a:r>
          </a:p>
        </p:txBody>
      </p:sp>
      <p:pic>
        <p:nvPicPr>
          <p:cNvPr id="4" name="Picture 3">
            <a:extLst>
              <a:ext uri="{FF2B5EF4-FFF2-40B4-BE49-F238E27FC236}">
                <a16:creationId xmlns:a16="http://schemas.microsoft.com/office/drawing/2014/main" id="{1112FA39-DD82-4423-9146-AD12C75F8827}"/>
              </a:ext>
            </a:extLst>
          </p:cNvPr>
          <p:cNvPicPr>
            <a:picLocks noChangeAspect="1"/>
          </p:cNvPicPr>
          <p:nvPr/>
        </p:nvPicPr>
        <p:blipFill>
          <a:blip r:embed="rId3"/>
          <a:stretch>
            <a:fillRect/>
          </a:stretch>
        </p:blipFill>
        <p:spPr>
          <a:xfrm>
            <a:off x="623669" y="1718751"/>
            <a:ext cx="7896662" cy="1914342"/>
          </a:xfrm>
          <a:prstGeom prst="rect">
            <a:avLst/>
          </a:prstGeom>
        </p:spPr>
      </p:pic>
    </p:spTree>
    <p:extLst>
      <p:ext uri="{BB962C8B-B14F-4D97-AF65-F5344CB8AC3E}">
        <p14:creationId xmlns:p14="http://schemas.microsoft.com/office/powerpoint/2010/main" val="1378877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Customer review with solid fill">
            <a:extLst>
              <a:ext uri="{FF2B5EF4-FFF2-40B4-BE49-F238E27FC236}">
                <a16:creationId xmlns:a16="http://schemas.microsoft.com/office/drawing/2014/main" id="{082E7C9C-1268-4714-9AC9-A65BF0C7CD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4400" y="2114550"/>
            <a:ext cx="914400" cy="914400"/>
          </a:xfrm>
          <a:prstGeom prst="rect">
            <a:avLst/>
          </a:prstGeom>
        </p:spPr>
      </p:pic>
      <p:sp>
        <p:nvSpPr>
          <p:cNvPr id="5" name="Title 1">
            <a:extLst>
              <a:ext uri="{FF2B5EF4-FFF2-40B4-BE49-F238E27FC236}">
                <a16:creationId xmlns:a16="http://schemas.microsoft.com/office/drawing/2014/main" id="{67D12F3A-EA08-45F7-BD5F-93BBD3CB138F}"/>
              </a:ext>
            </a:extLst>
          </p:cNvPr>
          <p:cNvSpPr>
            <a:spLocks noGrp="1"/>
          </p:cNvSpPr>
          <p:nvPr>
            <p:ph type="title"/>
          </p:nvPr>
        </p:nvSpPr>
        <p:spPr>
          <a:xfrm>
            <a:off x="1828800" y="2077432"/>
            <a:ext cx="3784862" cy="857250"/>
          </a:xfrm>
        </p:spPr>
        <p:txBody>
          <a:bodyPr/>
          <a:lstStyle/>
          <a:p>
            <a:r>
              <a:rPr lang="en-AU" dirty="0">
                <a:solidFill>
                  <a:srgbClr val="C00000"/>
                </a:solidFill>
              </a:rPr>
              <a:t>Questions?</a:t>
            </a:r>
          </a:p>
        </p:txBody>
      </p:sp>
    </p:spTree>
    <p:extLst>
      <p:ext uri="{BB962C8B-B14F-4D97-AF65-F5344CB8AC3E}">
        <p14:creationId xmlns:p14="http://schemas.microsoft.com/office/powerpoint/2010/main" val="2809328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4856"/>
            <a:ext cx="8229600" cy="857250"/>
          </a:xfrm>
        </p:spPr>
        <p:txBody>
          <a:bodyPr/>
          <a:lstStyle/>
          <a:p>
            <a:r>
              <a:rPr lang="en-US" dirty="0"/>
              <a:t>Acknowledgement of country </a:t>
            </a:r>
          </a:p>
        </p:txBody>
      </p:sp>
      <p:pic>
        <p:nvPicPr>
          <p:cNvPr id="4" name="Content Placeholder 3">
            <a:extLst>
              <a:ext uri="{FF2B5EF4-FFF2-40B4-BE49-F238E27FC236}">
                <a16:creationId xmlns:a16="http://schemas.microsoft.com/office/drawing/2014/main" id="{14F96034-27F8-4810-BECB-63FC145D54AF}"/>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590282" y="1867833"/>
            <a:ext cx="5963436" cy="1884084"/>
          </a:xfrm>
          <a:prstGeom prst="rect">
            <a:avLst/>
          </a:prstGeom>
        </p:spPr>
      </p:pic>
    </p:spTree>
    <p:extLst>
      <p:ext uri="{BB962C8B-B14F-4D97-AF65-F5344CB8AC3E}">
        <p14:creationId xmlns:p14="http://schemas.microsoft.com/office/powerpoint/2010/main" val="1651622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icture containing text, clipart&#10;&#10;Description automatically generated">
            <a:extLst>
              <a:ext uri="{FF2B5EF4-FFF2-40B4-BE49-F238E27FC236}">
                <a16:creationId xmlns:a16="http://schemas.microsoft.com/office/drawing/2014/main" id="{B4AAAC4F-B7A3-4222-A3E9-6149D7315954}"/>
              </a:ext>
            </a:extLst>
          </p:cNvPr>
          <p:cNvPicPr>
            <a:picLocks noGrp="1" noChangeAspect="1"/>
          </p:cNvPicPr>
          <p:nvPr>
            <p:ph idx="1"/>
          </p:nvPr>
        </p:nvPicPr>
        <p:blipFill>
          <a:blip r:embed="rId3"/>
          <a:stretch>
            <a:fillRect/>
          </a:stretch>
        </p:blipFill>
        <p:spPr>
          <a:xfrm>
            <a:off x="1727272" y="986668"/>
            <a:ext cx="5503086" cy="2928984"/>
          </a:xfrm>
        </p:spPr>
      </p:pic>
    </p:spTree>
    <p:extLst>
      <p:ext uri="{BB962C8B-B14F-4D97-AF65-F5344CB8AC3E}">
        <p14:creationId xmlns:p14="http://schemas.microsoft.com/office/powerpoint/2010/main" val="2220600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15" y="471821"/>
            <a:ext cx="4015817" cy="857250"/>
          </a:xfrm>
        </p:spPr>
        <p:txBody>
          <a:bodyPr>
            <a:noAutofit/>
          </a:bodyPr>
          <a:lstStyle/>
          <a:p>
            <a:r>
              <a:rPr lang="en-US" sz="2800" dirty="0">
                <a:solidFill>
                  <a:srgbClr val="C00000"/>
                </a:solidFill>
              </a:rPr>
              <a:t>NLAP: Additional funding</a:t>
            </a:r>
          </a:p>
        </p:txBody>
      </p:sp>
      <p:pic>
        <p:nvPicPr>
          <p:cNvPr id="4" name="Content Placeholder 3">
            <a:extLst>
              <a:ext uri="{FF2B5EF4-FFF2-40B4-BE49-F238E27FC236}">
                <a16:creationId xmlns:a16="http://schemas.microsoft.com/office/drawing/2014/main" id="{2DBAAD42-EF8F-4ABF-90B6-D8BFAB45F375}"/>
              </a:ext>
            </a:extLst>
          </p:cNvPr>
          <p:cNvPicPr>
            <a:picLocks noGrp="1"/>
          </p:cNvPicPr>
          <p:nvPr>
            <p:ph idx="1"/>
          </p:nvPr>
        </p:nvPicPr>
        <p:blipFill rotWithShape="1">
          <a:blip r:embed="rId3"/>
          <a:srcRect l="19489" t="13050" r="22443" b="21503"/>
          <a:stretch/>
        </p:blipFill>
        <p:spPr bwMode="auto">
          <a:xfrm>
            <a:off x="1792245" y="1329071"/>
            <a:ext cx="5650546" cy="37509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2772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6ACF2-6898-436D-ABD4-58CB569BF872}"/>
              </a:ext>
            </a:extLst>
          </p:cNvPr>
          <p:cNvSpPr>
            <a:spLocks noGrp="1"/>
          </p:cNvSpPr>
          <p:nvPr>
            <p:ph idx="1"/>
          </p:nvPr>
        </p:nvSpPr>
        <p:spPr>
          <a:xfrm>
            <a:off x="457200" y="563526"/>
            <a:ext cx="8229600" cy="4516658"/>
          </a:xfrm>
        </p:spPr>
        <p:txBody>
          <a:bodyPr>
            <a:normAutofit/>
          </a:bodyPr>
          <a:lstStyle/>
          <a:p>
            <a:pPr marL="0" indent="0">
              <a:spcAft>
                <a:spcPts val="600"/>
              </a:spcAft>
              <a:buNone/>
            </a:pPr>
            <a:r>
              <a:rPr lang="en-AU" sz="2800" dirty="0">
                <a:solidFill>
                  <a:srgbClr val="C00000"/>
                </a:solidFill>
              </a:rPr>
              <a:t>Family Advocacy and Support Services (FASS)</a:t>
            </a:r>
            <a:r>
              <a:rPr lang="en-AU" sz="2400" dirty="0">
                <a:solidFill>
                  <a:srgbClr val="C00000"/>
                </a:solidFill>
              </a:rPr>
              <a:t>		 			</a:t>
            </a:r>
          </a:p>
          <a:p>
            <a:pPr marL="0" indent="0">
              <a:spcAft>
                <a:spcPts val="600"/>
              </a:spcAft>
              <a:buNone/>
            </a:pPr>
            <a:endParaRPr lang="en-AU" sz="2200" dirty="0"/>
          </a:p>
          <a:p>
            <a:pPr marL="0" indent="0">
              <a:spcAft>
                <a:spcPts val="600"/>
              </a:spcAft>
              <a:buNone/>
            </a:pPr>
            <a:endParaRPr lang="en-AU" sz="2200" dirty="0"/>
          </a:p>
          <a:p>
            <a:pPr marL="0" indent="0">
              <a:spcAft>
                <a:spcPts val="600"/>
              </a:spcAft>
              <a:buNone/>
            </a:pPr>
            <a:endParaRPr lang="en-AU" sz="2200" dirty="0"/>
          </a:p>
          <a:p>
            <a:pPr marL="0" indent="0">
              <a:spcAft>
                <a:spcPts val="600"/>
              </a:spcAft>
              <a:buNone/>
            </a:pPr>
            <a:endParaRPr lang="en-AU" sz="2400" dirty="0"/>
          </a:p>
          <a:p>
            <a:pPr marL="0" indent="0">
              <a:buNone/>
            </a:pPr>
            <a:endParaRPr lang="en-AU" sz="2400" dirty="0">
              <a:solidFill>
                <a:srgbClr val="C00000"/>
              </a:solidFill>
            </a:endParaRPr>
          </a:p>
          <a:p>
            <a:pPr marL="0" indent="0">
              <a:buNone/>
            </a:pPr>
            <a:endParaRPr lang="en-AU" sz="2400" dirty="0">
              <a:solidFill>
                <a:srgbClr val="C00000"/>
              </a:solidFill>
            </a:endParaRPr>
          </a:p>
        </p:txBody>
      </p:sp>
      <p:sp>
        <p:nvSpPr>
          <p:cNvPr id="5" name="Rectangle: Rounded Corners 4">
            <a:extLst>
              <a:ext uri="{FF2B5EF4-FFF2-40B4-BE49-F238E27FC236}">
                <a16:creationId xmlns:a16="http://schemas.microsoft.com/office/drawing/2014/main" id="{5AFAD429-1DD1-4BD7-9762-6535292EC3FC}"/>
              </a:ext>
            </a:extLst>
          </p:cNvPr>
          <p:cNvSpPr/>
          <p:nvPr/>
        </p:nvSpPr>
        <p:spPr>
          <a:xfrm>
            <a:off x="542260" y="1786833"/>
            <a:ext cx="7612912" cy="531628"/>
          </a:xfrm>
          <a:prstGeom prst="roundRect">
            <a:avLst/>
          </a:prstGeom>
          <a:solidFill>
            <a:schemeClr val="bg1">
              <a:lumMod val="95000"/>
            </a:schemeClr>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indent="0">
              <a:spcAft>
                <a:spcPts val="600"/>
              </a:spcAft>
              <a:buNone/>
            </a:pPr>
            <a:r>
              <a:rPr lang="en-AU" sz="1800" dirty="0">
                <a:solidFill>
                  <a:sysClr val="windowText" lastClr="000000"/>
                </a:solidFill>
              </a:rPr>
              <a:t>A further $19.478 M for the delivery and expansion of FASS over 2022-25 </a:t>
            </a:r>
          </a:p>
        </p:txBody>
      </p:sp>
      <p:sp>
        <p:nvSpPr>
          <p:cNvPr id="6" name="Rectangle: Rounded Corners 5">
            <a:extLst>
              <a:ext uri="{FF2B5EF4-FFF2-40B4-BE49-F238E27FC236}">
                <a16:creationId xmlns:a16="http://schemas.microsoft.com/office/drawing/2014/main" id="{C64B274C-FE22-46FD-A98F-F41C9F1CF6CB}"/>
              </a:ext>
            </a:extLst>
          </p:cNvPr>
          <p:cNvSpPr/>
          <p:nvPr/>
        </p:nvSpPr>
        <p:spPr>
          <a:xfrm>
            <a:off x="542260" y="2479446"/>
            <a:ext cx="7612912" cy="944239"/>
          </a:xfrm>
          <a:prstGeom prst="roundRect">
            <a:avLst/>
          </a:prstGeom>
          <a:solidFill>
            <a:schemeClr val="bg1">
              <a:lumMod val="95000"/>
            </a:schemeClr>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en-AU" sz="1800" dirty="0">
                <a:solidFill>
                  <a:sysClr val="windowText" lastClr="000000"/>
                </a:solidFill>
              </a:rPr>
              <a:t>From 1 July 2022 expansion of FASS: Rockhampton Family Law Courts Registry and Bundaberg, Hervey Bay, Ipswich, Mackay, Maroochydore, Southport and Toowoomba Family Law Court Circuits</a:t>
            </a:r>
          </a:p>
        </p:txBody>
      </p:sp>
      <p:sp>
        <p:nvSpPr>
          <p:cNvPr id="7" name="Rectangle: Rounded Corners 6">
            <a:extLst>
              <a:ext uri="{FF2B5EF4-FFF2-40B4-BE49-F238E27FC236}">
                <a16:creationId xmlns:a16="http://schemas.microsoft.com/office/drawing/2014/main" id="{58CC551B-FF84-4E7E-B0C6-02775D80F13F}"/>
              </a:ext>
            </a:extLst>
          </p:cNvPr>
          <p:cNvSpPr/>
          <p:nvPr/>
        </p:nvSpPr>
        <p:spPr>
          <a:xfrm>
            <a:off x="542260" y="3604893"/>
            <a:ext cx="7612912" cy="783254"/>
          </a:xfrm>
          <a:prstGeom prst="roundRect">
            <a:avLst/>
          </a:prstGeom>
          <a:solidFill>
            <a:schemeClr val="bg1">
              <a:lumMod val="95000"/>
            </a:schemeClr>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en-AU" sz="1800" dirty="0">
                <a:solidFill>
                  <a:sysClr val="windowText" lastClr="000000"/>
                </a:solidFill>
              </a:rPr>
              <a:t>Dedicated mental health support workers at each FASS location to work with clients to deliver appropriate mental health supports</a:t>
            </a:r>
          </a:p>
        </p:txBody>
      </p:sp>
      <p:sp>
        <p:nvSpPr>
          <p:cNvPr id="9" name="Oval 8">
            <a:extLst>
              <a:ext uri="{FF2B5EF4-FFF2-40B4-BE49-F238E27FC236}">
                <a16:creationId xmlns:a16="http://schemas.microsoft.com/office/drawing/2014/main" id="{C08F9143-57BE-4778-B9CB-D6EC9DC062C1}"/>
              </a:ext>
            </a:extLst>
          </p:cNvPr>
          <p:cNvSpPr/>
          <p:nvPr/>
        </p:nvSpPr>
        <p:spPr>
          <a:xfrm>
            <a:off x="6980274" y="815973"/>
            <a:ext cx="1174898" cy="809875"/>
          </a:xfrm>
          <a:prstGeom prst="ellipse">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b="1" dirty="0">
                <a:solidFill>
                  <a:schemeClr val="tx1"/>
                </a:solidFill>
              </a:rPr>
              <a:t>LAQ</a:t>
            </a:r>
          </a:p>
        </p:txBody>
      </p:sp>
    </p:spTree>
    <p:extLst>
      <p:ext uri="{BB962C8B-B14F-4D97-AF65-F5344CB8AC3E}">
        <p14:creationId xmlns:p14="http://schemas.microsoft.com/office/powerpoint/2010/main" val="1024360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06BC69-5895-4E54-9E72-CDA3A39CE536}"/>
              </a:ext>
            </a:extLst>
          </p:cNvPr>
          <p:cNvSpPr txBox="1"/>
          <p:nvPr/>
        </p:nvSpPr>
        <p:spPr>
          <a:xfrm>
            <a:off x="127590" y="591511"/>
            <a:ext cx="2083981" cy="584775"/>
          </a:xfrm>
          <a:prstGeom prst="rect">
            <a:avLst/>
          </a:prstGeom>
          <a:noFill/>
        </p:spPr>
        <p:txBody>
          <a:bodyPr wrap="square">
            <a:spAutoFit/>
          </a:bodyPr>
          <a:lstStyle/>
          <a:p>
            <a:r>
              <a:rPr lang="en-AU" sz="3200" dirty="0">
                <a:solidFill>
                  <a:srgbClr val="C00000"/>
                </a:solidFill>
              </a:rPr>
              <a:t>DVUs/HJPs</a:t>
            </a:r>
            <a:endParaRPr lang="en-AU" sz="3200" dirty="0"/>
          </a:p>
        </p:txBody>
      </p:sp>
      <p:sp>
        <p:nvSpPr>
          <p:cNvPr id="5" name="Oval 4">
            <a:extLst>
              <a:ext uri="{FF2B5EF4-FFF2-40B4-BE49-F238E27FC236}">
                <a16:creationId xmlns:a16="http://schemas.microsoft.com/office/drawing/2014/main" id="{6AB4432D-FCCD-4C1C-8C5E-4898BEDFA634}"/>
              </a:ext>
            </a:extLst>
          </p:cNvPr>
          <p:cNvSpPr/>
          <p:nvPr/>
        </p:nvSpPr>
        <p:spPr>
          <a:xfrm>
            <a:off x="7841511" y="535614"/>
            <a:ext cx="1174898" cy="809875"/>
          </a:xfrm>
          <a:prstGeom prst="ellipse">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b="1" dirty="0">
                <a:solidFill>
                  <a:schemeClr val="tx1"/>
                </a:solidFill>
              </a:rPr>
              <a:t>LAQ</a:t>
            </a:r>
          </a:p>
        </p:txBody>
      </p:sp>
      <p:sp>
        <p:nvSpPr>
          <p:cNvPr id="6" name="Oval 5">
            <a:extLst>
              <a:ext uri="{FF2B5EF4-FFF2-40B4-BE49-F238E27FC236}">
                <a16:creationId xmlns:a16="http://schemas.microsoft.com/office/drawing/2014/main" id="{05C87F38-889E-4462-BFAF-2D17C74E346F}"/>
              </a:ext>
            </a:extLst>
          </p:cNvPr>
          <p:cNvSpPr/>
          <p:nvPr/>
        </p:nvSpPr>
        <p:spPr>
          <a:xfrm>
            <a:off x="6980274" y="853121"/>
            <a:ext cx="1174898" cy="809875"/>
          </a:xfrm>
          <a:prstGeom prst="ellipse">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b="1" dirty="0">
                <a:solidFill>
                  <a:schemeClr val="tx1"/>
                </a:solidFill>
              </a:rPr>
              <a:t>WLSQ</a:t>
            </a:r>
          </a:p>
        </p:txBody>
      </p:sp>
      <p:sp>
        <p:nvSpPr>
          <p:cNvPr id="7" name="Oval 6">
            <a:extLst>
              <a:ext uri="{FF2B5EF4-FFF2-40B4-BE49-F238E27FC236}">
                <a16:creationId xmlns:a16="http://schemas.microsoft.com/office/drawing/2014/main" id="{E6B29692-B8C6-432C-99C6-858C866B7A17}"/>
              </a:ext>
            </a:extLst>
          </p:cNvPr>
          <p:cNvSpPr/>
          <p:nvPr/>
        </p:nvSpPr>
        <p:spPr>
          <a:xfrm>
            <a:off x="7720123" y="1410458"/>
            <a:ext cx="1296286" cy="809875"/>
          </a:xfrm>
          <a:prstGeom prst="ellipse">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b="1" dirty="0">
                <a:solidFill>
                  <a:schemeClr val="tx1"/>
                </a:solidFill>
              </a:rPr>
              <a:t>NQWLS</a:t>
            </a:r>
          </a:p>
        </p:txBody>
      </p:sp>
      <p:sp>
        <p:nvSpPr>
          <p:cNvPr id="9" name="Rectangle: Rounded Corners 8">
            <a:extLst>
              <a:ext uri="{FF2B5EF4-FFF2-40B4-BE49-F238E27FC236}">
                <a16:creationId xmlns:a16="http://schemas.microsoft.com/office/drawing/2014/main" id="{70DE6CDE-C17B-46FC-809C-72D70A7F6C05}"/>
              </a:ext>
            </a:extLst>
          </p:cNvPr>
          <p:cNvSpPr/>
          <p:nvPr/>
        </p:nvSpPr>
        <p:spPr>
          <a:xfrm>
            <a:off x="250140" y="1303522"/>
            <a:ext cx="6730410" cy="531628"/>
          </a:xfrm>
          <a:prstGeom prst="roundRect">
            <a:avLst/>
          </a:prstGeom>
          <a:solidFill>
            <a:schemeClr val="bg1">
              <a:lumMod val="95000"/>
            </a:schemeClr>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indent="0">
              <a:spcAft>
                <a:spcPts val="600"/>
              </a:spcAft>
              <a:buNone/>
            </a:pPr>
            <a:r>
              <a:rPr lang="en-AU" sz="1800" dirty="0">
                <a:solidFill>
                  <a:sysClr val="windowText" lastClr="000000"/>
                </a:solidFill>
              </a:rPr>
              <a:t>An additional $3.531 M for the currently funded legal assistance providers for the delivery of enhanced DVUs and/or HJPs</a:t>
            </a:r>
          </a:p>
        </p:txBody>
      </p:sp>
      <p:sp>
        <p:nvSpPr>
          <p:cNvPr id="8" name="Rectangle: Rounded Corners 7">
            <a:extLst>
              <a:ext uri="{FF2B5EF4-FFF2-40B4-BE49-F238E27FC236}">
                <a16:creationId xmlns:a16="http://schemas.microsoft.com/office/drawing/2014/main" id="{A71B6441-53D2-4C6E-A3E5-E3461C97BCD1}"/>
              </a:ext>
            </a:extLst>
          </p:cNvPr>
          <p:cNvSpPr/>
          <p:nvPr/>
        </p:nvSpPr>
        <p:spPr>
          <a:xfrm>
            <a:off x="250139" y="1962386"/>
            <a:ext cx="3228352" cy="1372381"/>
          </a:xfrm>
          <a:prstGeom prst="roundRect">
            <a:avLst/>
          </a:prstGeom>
          <a:solidFill>
            <a:schemeClr val="bg1">
              <a:lumMod val="95000"/>
            </a:schemeClr>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indent="0">
              <a:spcAft>
                <a:spcPts val="600"/>
              </a:spcAft>
              <a:buNone/>
            </a:pPr>
            <a:r>
              <a:rPr lang="en-AU" dirty="0">
                <a:solidFill>
                  <a:schemeClr val="tx1"/>
                </a:solidFill>
              </a:rPr>
              <a:t>Each existing specialist DVU and/or HJP will receive additional funding to provide dedicated mental health support to clients</a:t>
            </a:r>
            <a:endParaRPr lang="en-AU" sz="1800" dirty="0">
              <a:solidFill>
                <a:schemeClr val="tx1"/>
              </a:solidFill>
            </a:endParaRPr>
          </a:p>
        </p:txBody>
      </p:sp>
      <p:sp>
        <p:nvSpPr>
          <p:cNvPr id="10" name="Rectangle: Rounded Corners 9">
            <a:extLst>
              <a:ext uri="{FF2B5EF4-FFF2-40B4-BE49-F238E27FC236}">
                <a16:creationId xmlns:a16="http://schemas.microsoft.com/office/drawing/2014/main" id="{B6E36154-E6FF-4105-97BA-76292D2F8DC0}"/>
              </a:ext>
            </a:extLst>
          </p:cNvPr>
          <p:cNvSpPr/>
          <p:nvPr/>
        </p:nvSpPr>
        <p:spPr>
          <a:xfrm>
            <a:off x="3657602" y="1962386"/>
            <a:ext cx="3322948" cy="1372381"/>
          </a:xfrm>
          <a:prstGeom prst="roundRect">
            <a:avLst/>
          </a:prstGeom>
          <a:solidFill>
            <a:schemeClr val="bg1">
              <a:lumMod val="95000"/>
            </a:schemeClr>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indent="0">
              <a:spcAft>
                <a:spcPts val="600"/>
              </a:spcAft>
              <a:buNone/>
            </a:pPr>
            <a:r>
              <a:rPr lang="en-AU" sz="1800" dirty="0">
                <a:solidFill>
                  <a:sysClr val="windowText" lastClr="000000"/>
                </a:solidFill>
              </a:rPr>
              <a:t>At least one specialist DVU and/or HJP receives additional funding to provide outreach to women in regional and/or remote areas</a:t>
            </a:r>
          </a:p>
        </p:txBody>
      </p:sp>
      <p:sp>
        <p:nvSpPr>
          <p:cNvPr id="11" name="Rectangle: Rounded Corners 10">
            <a:extLst>
              <a:ext uri="{FF2B5EF4-FFF2-40B4-BE49-F238E27FC236}">
                <a16:creationId xmlns:a16="http://schemas.microsoft.com/office/drawing/2014/main" id="{213E496A-6B27-473A-A5F3-C78B32E4A192}"/>
              </a:ext>
            </a:extLst>
          </p:cNvPr>
          <p:cNvSpPr/>
          <p:nvPr/>
        </p:nvSpPr>
        <p:spPr>
          <a:xfrm>
            <a:off x="258580" y="3574317"/>
            <a:ext cx="3219911" cy="658317"/>
          </a:xfrm>
          <a:prstGeom prst="roundRect">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spcAft>
                <a:spcPts val="600"/>
              </a:spcAft>
              <a:buNone/>
            </a:pPr>
            <a:r>
              <a:rPr lang="en-AU" sz="1800" dirty="0">
                <a:solidFill>
                  <a:schemeClr val="bg1"/>
                </a:solidFill>
              </a:rPr>
              <a:t>Direct allocation</a:t>
            </a:r>
          </a:p>
          <a:p>
            <a:pPr marL="0" indent="0" algn="ctr">
              <a:spcAft>
                <a:spcPts val="600"/>
              </a:spcAft>
              <a:buNone/>
            </a:pPr>
            <a:r>
              <a:rPr lang="en-AU" dirty="0">
                <a:solidFill>
                  <a:schemeClr val="bg1"/>
                </a:solidFill>
              </a:rPr>
              <a:t>Amount TBC</a:t>
            </a:r>
            <a:endParaRPr lang="en-AU" sz="1800" dirty="0">
              <a:solidFill>
                <a:schemeClr val="bg1"/>
              </a:solidFill>
            </a:endParaRPr>
          </a:p>
        </p:txBody>
      </p:sp>
      <p:sp>
        <p:nvSpPr>
          <p:cNvPr id="12" name="Rectangle: Rounded Corners 11">
            <a:extLst>
              <a:ext uri="{FF2B5EF4-FFF2-40B4-BE49-F238E27FC236}">
                <a16:creationId xmlns:a16="http://schemas.microsoft.com/office/drawing/2014/main" id="{3318343D-274A-4622-8183-16CB503E353E}"/>
              </a:ext>
            </a:extLst>
          </p:cNvPr>
          <p:cNvSpPr/>
          <p:nvPr/>
        </p:nvSpPr>
        <p:spPr>
          <a:xfrm>
            <a:off x="3727647" y="3574317"/>
            <a:ext cx="3219911" cy="658317"/>
          </a:xfrm>
          <a:prstGeom prst="roundRect">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spcAft>
                <a:spcPts val="600"/>
              </a:spcAft>
              <a:buNone/>
            </a:pPr>
            <a:r>
              <a:rPr lang="en-AU" sz="1800" dirty="0">
                <a:solidFill>
                  <a:schemeClr val="bg1"/>
                </a:solidFill>
              </a:rPr>
              <a:t>Allocation method TBC</a:t>
            </a:r>
          </a:p>
          <a:p>
            <a:pPr marL="0" indent="0" algn="ctr">
              <a:spcAft>
                <a:spcPts val="600"/>
              </a:spcAft>
              <a:buNone/>
            </a:pPr>
            <a:r>
              <a:rPr lang="en-AU" dirty="0">
                <a:solidFill>
                  <a:schemeClr val="bg1"/>
                </a:solidFill>
              </a:rPr>
              <a:t>Amount TBC</a:t>
            </a:r>
            <a:endParaRPr lang="en-AU" sz="1800" dirty="0">
              <a:solidFill>
                <a:schemeClr val="bg1"/>
              </a:solidFill>
            </a:endParaRPr>
          </a:p>
        </p:txBody>
      </p:sp>
    </p:spTree>
    <p:extLst>
      <p:ext uri="{BB962C8B-B14F-4D97-AF65-F5344CB8AC3E}">
        <p14:creationId xmlns:p14="http://schemas.microsoft.com/office/powerpoint/2010/main" val="3582777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5C3538-C56A-4C92-B4D7-89E71A27EB42}"/>
              </a:ext>
            </a:extLst>
          </p:cNvPr>
          <p:cNvSpPr txBox="1"/>
          <p:nvPr/>
        </p:nvSpPr>
        <p:spPr>
          <a:xfrm>
            <a:off x="5382705" y="371515"/>
            <a:ext cx="3761295" cy="646331"/>
          </a:xfrm>
          <a:prstGeom prst="rect">
            <a:avLst/>
          </a:prstGeom>
          <a:noFill/>
        </p:spPr>
        <p:txBody>
          <a:bodyPr wrap="square">
            <a:spAutoFit/>
          </a:bodyPr>
          <a:lstStyle/>
          <a:p>
            <a:r>
              <a:rPr lang="en-AU" sz="3600" dirty="0">
                <a:solidFill>
                  <a:srgbClr val="C00000"/>
                </a:solidFill>
              </a:rPr>
              <a:t>Vulnerable women</a:t>
            </a:r>
            <a:endParaRPr lang="en-AU" sz="3600" dirty="0"/>
          </a:p>
        </p:txBody>
      </p:sp>
      <p:sp>
        <p:nvSpPr>
          <p:cNvPr id="8" name="Rectangle: Rounded Corners 7">
            <a:extLst>
              <a:ext uri="{FF2B5EF4-FFF2-40B4-BE49-F238E27FC236}">
                <a16:creationId xmlns:a16="http://schemas.microsoft.com/office/drawing/2014/main" id="{48FA4273-431C-44A8-8BD1-F008593DBC08}"/>
              </a:ext>
            </a:extLst>
          </p:cNvPr>
          <p:cNvSpPr/>
          <p:nvPr/>
        </p:nvSpPr>
        <p:spPr>
          <a:xfrm>
            <a:off x="1570710" y="3118247"/>
            <a:ext cx="2535811" cy="1229978"/>
          </a:xfrm>
          <a:prstGeom prst="roundRect">
            <a:avLst/>
          </a:prstGeom>
          <a:solidFill>
            <a:schemeClr val="bg1"/>
          </a:solidFill>
          <a:ln>
            <a:solidFill>
              <a:srgbClr val="C00000"/>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a:solidFill>
                  <a:sysClr val="windowText" lastClr="000000"/>
                </a:solidFill>
              </a:rPr>
              <a:t>$2.749 M - ATSIWLSNQ</a:t>
            </a:r>
          </a:p>
          <a:p>
            <a:pPr algn="ctr"/>
            <a:r>
              <a:rPr lang="en-AU" dirty="0">
                <a:solidFill>
                  <a:sysClr val="windowText" lastClr="000000"/>
                </a:solidFill>
              </a:rPr>
              <a:t>$11.835 M - NQWLS</a:t>
            </a:r>
          </a:p>
          <a:p>
            <a:pPr algn="ctr"/>
            <a:r>
              <a:rPr lang="en-AU" dirty="0">
                <a:solidFill>
                  <a:sysClr val="windowText" lastClr="000000"/>
                </a:solidFill>
              </a:rPr>
              <a:t>$11.094 M - WLSQ</a:t>
            </a:r>
          </a:p>
        </p:txBody>
      </p:sp>
      <p:sp>
        <p:nvSpPr>
          <p:cNvPr id="14" name="Rectangle: Rounded Corners 13">
            <a:extLst>
              <a:ext uri="{FF2B5EF4-FFF2-40B4-BE49-F238E27FC236}">
                <a16:creationId xmlns:a16="http://schemas.microsoft.com/office/drawing/2014/main" id="{1B4572A9-723F-4578-A495-011EFB00BFB9}"/>
              </a:ext>
            </a:extLst>
          </p:cNvPr>
          <p:cNvSpPr/>
          <p:nvPr/>
        </p:nvSpPr>
        <p:spPr>
          <a:xfrm>
            <a:off x="4895418" y="3118247"/>
            <a:ext cx="2535811" cy="1229978"/>
          </a:xfrm>
          <a:prstGeom prst="roundRect">
            <a:avLst/>
          </a:prstGeom>
          <a:solidFill>
            <a:schemeClr val="bg1"/>
          </a:solidFill>
          <a:ln>
            <a:solidFill>
              <a:srgbClr val="C00000"/>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a:solidFill>
                  <a:sysClr val="windowText" lastClr="000000"/>
                </a:solidFill>
              </a:rPr>
              <a:t>$1.2 M set aside for a select tender process open to AFLSSQ and QIFVLS</a:t>
            </a:r>
          </a:p>
        </p:txBody>
      </p:sp>
      <p:sp>
        <p:nvSpPr>
          <p:cNvPr id="2" name="Arrow: Down 1">
            <a:extLst>
              <a:ext uri="{FF2B5EF4-FFF2-40B4-BE49-F238E27FC236}">
                <a16:creationId xmlns:a16="http://schemas.microsoft.com/office/drawing/2014/main" id="{5C967FCA-6739-466E-BA47-7F0946802300}"/>
              </a:ext>
            </a:extLst>
          </p:cNvPr>
          <p:cNvSpPr/>
          <p:nvPr/>
        </p:nvSpPr>
        <p:spPr>
          <a:xfrm>
            <a:off x="2611225" y="1998482"/>
            <a:ext cx="499620" cy="772998"/>
          </a:xfrm>
          <a:prstGeom prst="down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2" name="Arrow: Down 11">
            <a:extLst>
              <a:ext uri="{FF2B5EF4-FFF2-40B4-BE49-F238E27FC236}">
                <a16:creationId xmlns:a16="http://schemas.microsoft.com/office/drawing/2014/main" id="{CC90CD5A-CC75-4873-B9AA-72812A84C916}"/>
              </a:ext>
            </a:extLst>
          </p:cNvPr>
          <p:cNvSpPr/>
          <p:nvPr/>
        </p:nvSpPr>
        <p:spPr>
          <a:xfrm>
            <a:off x="5967168" y="2025253"/>
            <a:ext cx="499620" cy="772998"/>
          </a:xfrm>
          <a:prstGeom prst="down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 name="Rectangle: Rounded Corners 3">
            <a:extLst>
              <a:ext uri="{FF2B5EF4-FFF2-40B4-BE49-F238E27FC236}">
                <a16:creationId xmlns:a16="http://schemas.microsoft.com/office/drawing/2014/main" id="{0D025DEF-649A-492F-BDA7-8DE64A9C5EDD}"/>
              </a:ext>
            </a:extLst>
          </p:cNvPr>
          <p:cNvSpPr/>
          <p:nvPr/>
        </p:nvSpPr>
        <p:spPr>
          <a:xfrm>
            <a:off x="2611225" y="1093509"/>
            <a:ext cx="3808429" cy="558206"/>
          </a:xfrm>
          <a:prstGeom prst="roundRect">
            <a:avLst/>
          </a:prstGeom>
          <a:solidFill>
            <a:schemeClr val="bg1">
              <a:lumMod val="85000"/>
            </a:schemeClr>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800" b="1" dirty="0">
                <a:solidFill>
                  <a:srgbClr val="C00000"/>
                </a:solidFill>
              </a:rPr>
              <a:t>$27.116 M</a:t>
            </a:r>
          </a:p>
        </p:txBody>
      </p:sp>
    </p:spTree>
    <p:extLst>
      <p:ext uri="{BB962C8B-B14F-4D97-AF65-F5344CB8AC3E}">
        <p14:creationId xmlns:p14="http://schemas.microsoft.com/office/powerpoint/2010/main" val="873837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4F32DB-8AB0-42ED-9B2A-E9C60014A277}"/>
              </a:ext>
            </a:extLst>
          </p:cNvPr>
          <p:cNvSpPr txBox="1"/>
          <p:nvPr/>
        </p:nvSpPr>
        <p:spPr>
          <a:xfrm>
            <a:off x="160256" y="490233"/>
            <a:ext cx="2879889" cy="646331"/>
          </a:xfrm>
          <a:prstGeom prst="rect">
            <a:avLst/>
          </a:prstGeom>
          <a:noFill/>
        </p:spPr>
        <p:txBody>
          <a:bodyPr wrap="square">
            <a:spAutoFit/>
          </a:bodyPr>
          <a:lstStyle/>
          <a:p>
            <a:r>
              <a:rPr lang="en-AU" sz="3600" dirty="0">
                <a:solidFill>
                  <a:srgbClr val="C00000"/>
                </a:solidFill>
              </a:rPr>
              <a:t>Mental health</a:t>
            </a:r>
            <a:endParaRPr lang="en-AU" sz="3600" dirty="0"/>
          </a:p>
        </p:txBody>
      </p:sp>
      <p:sp>
        <p:nvSpPr>
          <p:cNvPr id="3" name="Oval 2">
            <a:extLst>
              <a:ext uri="{FF2B5EF4-FFF2-40B4-BE49-F238E27FC236}">
                <a16:creationId xmlns:a16="http://schemas.microsoft.com/office/drawing/2014/main" id="{109FD102-31C0-4B9F-8FEB-1907E007F104}"/>
              </a:ext>
            </a:extLst>
          </p:cNvPr>
          <p:cNvSpPr/>
          <p:nvPr/>
        </p:nvSpPr>
        <p:spPr>
          <a:xfrm>
            <a:off x="3350050" y="1070576"/>
            <a:ext cx="2090391" cy="1003322"/>
          </a:xfrm>
          <a:prstGeom prst="ellipse">
            <a:avLst/>
          </a:prstGeom>
          <a:solidFill>
            <a:srgbClr val="C00000">
              <a:alpha val="32000"/>
            </a:srgbClr>
          </a:solidFill>
          <a:ln>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AU" sz="2400" b="1" dirty="0">
                <a:solidFill>
                  <a:schemeClr val="bg1"/>
                </a:solidFill>
              </a:rPr>
              <a:t>$12.658 M</a:t>
            </a:r>
          </a:p>
        </p:txBody>
      </p:sp>
      <p:sp>
        <p:nvSpPr>
          <p:cNvPr id="4" name="Rectangle: Rounded Corners 3">
            <a:extLst>
              <a:ext uri="{FF2B5EF4-FFF2-40B4-BE49-F238E27FC236}">
                <a16:creationId xmlns:a16="http://schemas.microsoft.com/office/drawing/2014/main" id="{E49EAD59-5C47-49BB-B26D-561F1FB39854}"/>
              </a:ext>
            </a:extLst>
          </p:cNvPr>
          <p:cNvSpPr/>
          <p:nvPr/>
        </p:nvSpPr>
        <p:spPr>
          <a:xfrm>
            <a:off x="203856" y="3294035"/>
            <a:ext cx="2177592" cy="1074656"/>
          </a:xfrm>
          <a:prstGeom prst="roundRect">
            <a:avLst/>
          </a:prstGeom>
          <a:solidFill>
            <a:srgbClr val="C00000"/>
          </a:solidFill>
          <a:ln w="19050">
            <a:solidFill>
              <a:srgbClr val="C00000"/>
            </a:solidFill>
            <a:extLst>
              <a:ext uri="{C807C97D-BFC1-408E-A445-0C87EB9F89A2}">
                <ask:lineSketchStyleProps xmlns:ask="http://schemas.microsoft.com/office/drawing/2018/sketchyshapes" sd="3185172059">
                  <a:custGeom>
                    <a:avLst/>
                    <a:gdLst>
                      <a:gd name="connsiteX0" fmla="*/ 0 w 2177592"/>
                      <a:gd name="connsiteY0" fmla="*/ 179113 h 1074656"/>
                      <a:gd name="connsiteX1" fmla="*/ 179113 w 2177592"/>
                      <a:gd name="connsiteY1" fmla="*/ 0 h 1074656"/>
                      <a:gd name="connsiteX2" fmla="*/ 652148 w 2177592"/>
                      <a:gd name="connsiteY2" fmla="*/ 0 h 1074656"/>
                      <a:gd name="connsiteX3" fmla="*/ 1070602 w 2177592"/>
                      <a:gd name="connsiteY3" fmla="*/ 0 h 1074656"/>
                      <a:gd name="connsiteX4" fmla="*/ 1507250 w 2177592"/>
                      <a:gd name="connsiteY4" fmla="*/ 0 h 1074656"/>
                      <a:gd name="connsiteX5" fmla="*/ 1998479 w 2177592"/>
                      <a:gd name="connsiteY5" fmla="*/ 0 h 1074656"/>
                      <a:gd name="connsiteX6" fmla="*/ 2177592 w 2177592"/>
                      <a:gd name="connsiteY6" fmla="*/ 179113 h 1074656"/>
                      <a:gd name="connsiteX7" fmla="*/ 2177592 w 2177592"/>
                      <a:gd name="connsiteY7" fmla="*/ 522999 h 1074656"/>
                      <a:gd name="connsiteX8" fmla="*/ 2177592 w 2177592"/>
                      <a:gd name="connsiteY8" fmla="*/ 895543 h 1074656"/>
                      <a:gd name="connsiteX9" fmla="*/ 1998479 w 2177592"/>
                      <a:gd name="connsiteY9" fmla="*/ 1074656 h 1074656"/>
                      <a:gd name="connsiteX10" fmla="*/ 1543638 w 2177592"/>
                      <a:gd name="connsiteY10" fmla="*/ 1074656 h 1074656"/>
                      <a:gd name="connsiteX11" fmla="*/ 1088796 w 2177592"/>
                      <a:gd name="connsiteY11" fmla="*/ 1074656 h 1074656"/>
                      <a:gd name="connsiteX12" fmla="*/ 615761 w 2177592"/>
                      <a:gd name="connsiteY12" fmla="*/ 1074656 h 1074656"/>
                      <a:gd name="connsiteX13" fmla="*/ 179113 w 2177592"/>
                      <a:gd name="connsiteY13" fmla="*/ 1074656 h 1074656"/>
                      <a:gd name="connsiteX14" fmla="*/ 0 w 2177592"/>
                      <a:gd name="connsiteY14" fmla="*/ 895543 h 1074656"/>
                      <a:gd name="connsiteX15" fmla="*/ 0 w 2177592"/>
                      <a:gd name="connsiteY15" fmla="*/ 537328 h 1074656"/>
                      <a:gd name="connsiteX16" fmla="*/ 0 w 2177592"/>
                      <a:gd name="connsiteY16" fmla="*/ 179113 h 107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7592" h="1074656" fill="none" extrusionOk="0">
                        <a:moveTo>
                          <a:pt x="0" y="179113"/>
                        </a:moveTo>
                        <a:cubicBezTo>
                          <a:pt x="-28750" y="83430"/>
                          <a:pt x="73006" y="-3083"/>
                          <a:pt x="179113" y="0"/>
                        </a:cubicBezTo>
                        <a:cubicBezTo>
                          <a:pt x="355313" y="-24241"/>
                          <a:pt x="500177" y="50440"/>
                          <a:pt x="652148" y="0"/>
                        </a:cubicBezTo>
                        <a:cubicBezTo>
                          <a:pt x="804119" y="-50440"/>
                          <a:pt x="928836" y="14873"/>
                          <a:pt x="1070602" y="0"/>
                        </a:cubicBezTo>
                        <a:cubicBezTo>
                          <a:pt x="1212368" y="-14873"/>
                          <a:pt x="1337778" y="28153"/>
                          <a:pt x="1507250" y="0"/>
                        </a:cubicBezTo>
                        <a:cubicBezTo>
                          <a:pt x="1676722" y="-28153"/>
                          <a:pt x="1788157" y="19370"/>
                          <a:pt x="1998479" y="0"/>
                        </a:cubicBezTo>
                        <a:cubicBezTo>
                          <a:pt x="2094961" y="-19469"/>
                          <a:pt x="2156901" y="69482"/>
                          <a:pt x="2177592" y="179113"/>
                        </a:cubicBezTo>
                        <a:cubicBezTo>
                          <a:pt x="2181467" y="302087"/>
                          <a:pt x="2154203" y="380498"/>
                          <a:pt x="2177592" y="522999"/>
                        </a:cubicBezTo>
                        <a:cubicBezTo>
                          <a:pt x="2200981" y="665500"/>
                          <a:pt x="2170198" y="798036"/>
                          <a:pt x="2177592" y="895543"/>
                        </a:cubicBezTo>
                        <a:cubicBezTo>
                          <a:pt x="2169896" y="977059"/>
                          <a:pt x="2095565" y="1080803"/>
                          <a:pt x="1998479" y="1074656"/>
                        </a:cubicBezTo>
                        <a:cubicBezTo>
                          <a:pt x="1877526" y="1114509"/>
                          <a:pt x="1680382" y="1022807"/>
                          <a:pt x="1543638" y="1074656"/>
                        </a:cubicBezTo>
                        <a:cubicBezTo>
                          <a:pt x="1406894" y="1126505"/>
                          <a:pt x="1196934" y="1059401"/>
                          <a:pt x="1088796" y="1074656"/>
                        </a:cubicBezTo>
                        <a:cubicBezTo>
                          <a:pt x="980658" y="1089911"/>
                          <a:pt x="827519" y="1056477"/>
                          <a:pt x="615761" y="1074656"/>
                        </a:cubicBezTo>
                        <a:cubicBezTo>
                          <a:pt x="404003" y="1092835"/>
                          <a:pt x="362132" y="1063737"/>
                          <a:pt x="179113" y="1074656"/>
                        </a:cubicBezTo>
                        <a:cubicBezTo>
                          <a:pt x="83965" y="1073292"/>
                          <a:pt x="-17139" y="996200"/>
                          <a:pt x="0" y="895543"/>
                        </a:cubicBezTo>
                        <a:cubicBezTo>
                          <a:pt x="-6704" y="747368"/>
                          <a:pt x="41244" y="612610"/>
                          <a:pt x="0" y="537328"/>
                        </a:cubicBezTo>
                        <a:cubicBezTo>
                          <a:pt x="-41244" y="462047"/>
                          <a:pt x="23969" y="315445"/>
                          <a:pt x="0" y="179113"/>
                        </a:cubicBezTo>
                        <a:close/>
                      </a:path>
                      <a:path w="2177592" h="1074656" stroke="0" extrusionOk="0">
                        <a:moveTo>
                          <a:pt x="0" y="179113"/>
                        </a:moveTo>
                        <a:cubicBezTo>
                          <a:pt x="-1637" y="77971"/>
                          <a:pt x="76088" y="5730"/>
                          <a:pt x="179113" y="0"/>
                        </a:cubicBezTo>
                        <a:cubicBezTo>
                          <a:pt x="324343" y="-38889"/>
                          <a:pt x="484944" y="52572"/>
                          <a:pt x="633955" y="0"/>
                        </a:cubicBezTo>
                        <a:cubicBezTo>
                          <a:pt x="782966" y="-52572"/>
                          <a:pt x="893480" y="42387"/>
                          <a:pt x="1034215" y="0"/>
                        </a:cubicBezTo>
                        <a:cubicBezTo>
                          <a:pt x="1174950" y="-42387"/>
                          <a:pt x="1301625" y="32253"/>
                          <a:pt x="1452669" y="0"/>
                        </a:cubicBezTo>
                        <a:cubicBezTo>
                          <a:pt x="1603713" y="-32253"/>
                          <a:pt x="1767830" y="61187"/>
                          <a:pt x="1998479" y="0"/>
                        </a:cubicBezTo>
                        <a:cubicBezTo>
                          <a:pt x="2070474" y="2251"/>
                          <a:pt x="2195337" y="84494"/>
                          <a:pt x="2177592" y="179113"/>
                        </a:cubicBezTo>
                        <a:cubicBezTo>
                          <a:pt x="2197497" y="264370"/>
                          <a:pt x="2163015" y="448109"/>
                          <a:pt x="2177592" y="530164"/>
                        </a:cubicBezTo>
                        <a:cubicBezTo>
                          <a:pt x="2192169" y="612219"/>
                          <a:pt x="2176274" y="768605"/>
                          <a:pt x="2177592" y="895543"/>
                        </a:cubicBezTo>
                        <a:cubicBezTo>
                          <a:pt x="2171768" y="999732"/>
                          <a:pt x="2099369" y="1080052"/>
                          <a:pt x="1998479" y="1074656"/>
                        </a:cubicBezTo>
                        <a:cubicBezTo>
                          <a:pt x="1791926" y="1111958"/>
                          <a:pt x="1621377" y="1064738"/>
                          <a:pt x="1507250" y="1074656"/>
                        </a:cubicBezTo>
                        <a:cubicBezTo>
                          <a:pt x="1393123" y="1084574"/>
                          <a:pt x="1205245" y="1073346"/>
                          <a:pt x="1034215" y="1074656"/>
                        </a:cubicBezTo>
                        <a:cubicBezTo>
                          <a:pt x="863185" y="1075966"/>
                          <a:pt x="749001" y="1041457"/>
                          <a:pt x="615761" y="1074656"/>
                        </a:cubicBezTo>
                        <a:cubicBezTo>
                          <a:pt x="482521" y="1107855"/>
                          <a:pt x="308125" y="1070446"/>
                          <a:pt x="179113" y="1074656"/>
                        </a:cubicBezTo>
                        <a:cubicBezTo>
                          <a:pt x="62875" y="1075197"/>
                          <a:pt x="-1974" y="991305"/>
                          <a:pt x="0" y="895543"/>
                        </a:cubicBezTo>
                        <a:cubicBezTo>
                          <a:pt x="-6429" y="797631"/>
                          <a:pt x="26634" y="707277"/>
                          <a:pt x="0" y="522999"/>
                        </a:cubicBezTo>
                        <a:cubicBezTo>
                          <a:pt x="-26634" y="338721"/>
                          <a:pt x="23600" y="280962"/>
                          <a:pt x="0" y="179113"/>
                        </a:cubicBezTo>
                        <a:close/>
                      </a:path>
                    </a:pathLst>
                  </a:custGeom>
                  <ask:type>
                    <ask:lineSketchNone/>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3200" dirty="0"/>
              <a:t>CLCs</a:t>
            </a:r>
          </a:p>
        </p:txBody>
      </p:sp>
      <p:sp>
        <p:nvSpPr>
          <p:cNvPr id="5" name="Rectangle: Rounded Corners 4">
            <a:extLst>
              <a:ext uri="{FF2B5EF4-FFF2-40B4-BE49-F238E27FC236}">
                <a16:creationId xmlns:a16="http://schemas.microsoft.com/office/drawing/2014/main" id="{8E0B689C-63A1-412F-B0FA-6C463E6C4D98}"/>
              </a:ext>
            </a:extLst>
          </p:cNvPr>
          <p:cNvSpPr/>
          <p:nvPr/>
        </p:nvSpPr>
        <p:spPr>
          <a:xfrm>
            <a:off x="3350050" y="3294035"/>
            <a:ext cx="2177592" cy="1074656"/>
          </a:xfrm>
          <a:prstGeom prst="roundRect">
            <a:avLst/>
          </a:prstGeom>
          <a:solidFill>
            <a:srgbClr val="C00000"/>
          </a:solidFill>
          <a:ln w="19050">
            <a:solidFill>
              <a:srgbClr val="C00000"/>
            </a:solidFill>
            <a:extLst>
              <a:ext uri="{C807C97D-BFC1-408E-A445-0C87EB9F89A2}">
                <ask:lineSketchStyleProps xmlns:ask="http://schemas.microsoft.com/office/drawing/2018/sketchyshapes" sd="3185172059">
                  <a:custGeom>
                    <a:avLst/>
                    <a:gdLst>
                      <a:gd name="connsiteX0" fmla="*/ 0 w 2177592"/>
                      <a:gd name="connsiteY0" fmla="*/ 179113 h 1074656"/>
                      <a:gd name="connsiteX1" fmla="*/ 179113 w 2177592"/>
                      <a:gd name="connsiteY1" fmla="*/ 0 h 1074656"/>
                      <a:gd name="connsiteX2" fmla="*/ 652148 w 2177592"/>
                      <a:gd name="connsiteY2" fmla="*/ 0 h 1074656"/>
                      <a:gd name="connsiteX3" fmla="*/ 1070602 w 2177592"/>
                      <a:gd name="connsiteY3" fmla="*/ 0 h 1074656"/>
                      <a:gd name="connsiteX4" fmla="*/ 1507250 w 2177592"/>
                      <a:gd name="connsiteY4" fmla="*/ 0 h 1074656"/>
                      <a:gd name="connsiteX5" fmla="*/ 1998479 w 2177592"/>
                      <a:gd name="connsiteY5" fmla="*/ 0 h 1074656"/>
                      <a:gd name="connsiteX6" fmla="*/ 2177592 w 2177592"/>
                      <a:gd name="connsiteY6" fmla="*/ 179113 h 1074656"/>
                      <a:gd name="connsiteX7" fmla="*/ 2177592 w 2177592"/>
                      <a:gd name="connsiteY7" fmla="*/ 522999 h 1074656"/>
                      <a:gd name="connsiteX8" fmla="*/ 2177592 w 2177592"/>
                      <a:gd name="connsiteY8" fmla="*/ 895543 h 1074656"/>
                      <a:gd name="connsiteX9" fmla="*/ 1998479 w 2177592"/>
                      <a:gd name="connsiteY9" fmla="*/ 1074656 h 1074656"/>
                      <a:gd name="connsiteX10" fmla="*/ 1543638 w 2177592"/>
                      <a:gd name="connsiteY10" fmla="*/ 1074656 h 1074656"/>
                      <a:gd name="connsiteX11" fmla="*/ 1088796 w 2177592"/>
                      <a:gd name="connsiteY11" fmla="*/ 1074656 h 1074656"/>
                      <a:gd name="connsiteX12" fmla="*/ 615761 w 2177592"/>
                      <a:gd name="connsiteY12" fmla="*/ 1074656 h 1074656"/>
                      <a:gd name="connsiteX13" fmla="*/ 179113 w 2177592"/>
                      <a:gd name="connsiteY13" fmla="*/ 1074656 h 1074656"/>
                      <a:gd name="connsiteX14" fmla="*/ 0 w 2177592"/>
                      <a:gd name="connsiteY14" fmla="*/ 895543 h 1074656"/>
                      <a:gd name="connsiteX15" fmla="*/ 0 w 2177592"/>
                      <a:gd name="connsiteY15" fmla="*/ 537328 h 1074656"/>
                      <a:gd name="connsiteX16" fmla="*/ 0 w 2177592"/>
                      <a:gd name="connsiteY16" fmla="*/ 179113 h 107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7592" h="1074656" fill="none" extrusionOk="0">
                        <a:moveTo>
                          <a:pt x="0" y="179113"/>
                        </a:moveTo>
                        <a:cubicBezTo>
                          <a:pt x="-28750" y="83430"/>
                          <a:pt x="73006" y="-3083"/>
                          <a:pt x="179113" y="0"/>
                        </a:cubicBezTo>
                        <a:cubicBezTo>
                          <a:pt x="355313" y="-24241"/>
                          <a:pt x="500177" y="50440"/>
                          <a:pt x="652148" y="0"/>
                        </a:cubicBezTo>
                        <a:cubicBezTo>
                          <a:pt x="804119" y="-50440"/>
                          <a:pt x="928836" y="14873"/>
                          <a:pt x="1070602" y="0"/>
                        </a:cubicBezTo>
                        <a:cubicBezTo>
                          <a:pt x="1212368" y="-14873"/>
                          <a:pt x="1337778" y="28153"/>
                          <a:pt x="1507250" y="0"/>
                        </a:cubicBezTo>
                        <a:cubicBezTo>
                          <a:pt x="1676722" y="-28153"/>
                          <a:pt x="1788157" y="19370"/>
                          <a:pt x="1998479" y="0"/>
                        </a:cubicBezTo>
                        <a:cubicBezTo>
                          <a:pt x="2094961" y="-19469"/>
                          <a:pt x="2156901" y="69482"/>
                          <a:pt x="2177592" y="179113"/>
                        </a:cubicBezTo>
                        <a:cubicBezTo>
                          <a:pt x="2181467" y="302087"/>
                          <a:pt x="2154203" y="380498"/>
                          <a:pt x="2177592" y="522999"/>
                        </a:cubicBezTo>
                        <a:cubicBezTo>
                          <a:pt x="2200981" y="665500"/>
                          <a:pt x="2170198" y="798036"/>
                          <a:pt x="2177592" y="895543"/>
                        </a:cubicBezTo>
                        <a:cubicBezTo>
                          <a:pt x="2169896" y="977059"/>
                          <a:pt x="2095565" y="1080803"/>
                          <a:pt x="1998479" y="1074656"/>
                        </a:cubicBezTo>
                        <a:cubicBezTo>
                          <a:pt x="1877526" y="1114509"/>
                          <a:pt x="1680382" y="1022807"/>
                          <a:pt x="1543638" y="1074656"/>
                        </a:cubicBezTo>
                        <a:cubicBezTo>
                          <a:pt x="1406894" y="1126505"/>
                          <a:pt x="1196934" y="1059401"/>
                          <a:pt x="1088796" y="1074656"/>
                        </a:cubicBezTo>
                        <a:cubicBezTo>
                          <a:pt x="980658" y="1089911"/>
                          <a:pt x="827519" y="1056477"/>
                          <a:pt x="615761" y="1074656"/>
                        </a:cubicBezTo>
                        <a:cubicBezTo>
                          <a:pt x="404003" y="1092835"/>
                          <a:pt x="362132" y="1063737"/>
                          <a:pt x="179113" y="1074656"/>
                        </a:cubicBezTo>
                        <a:cubicBezTo>
                          <a:pt x="83965" y="1073292"/>
                          <a:pt x="-17139" y="996200"/>
                          <a:pt x="0" y="895543"/>
                        </a:cubicBezTo>
                        <a:cubicBezTo>
                          <a:pt x="-6704" y="747368"/>
                          <a:pt x="41244" y="612610"/>
                          <a:pt x="0" y="537328"/>
                        </a:cubicBezTo>
                        <a:cubicBezTo>
                          <a:pt x="-41244" y="462047"/>
                          <a:pt x="23969" y="315445"/>
                          <a:pt x="0" y="179113"/>
                        </a:cubicBezTo>
                        <a:close/>
                      </a:path>
                      <a:path w="2177592" h="1074656" stroke="0" extrusionOk="0">
                        <a:moveTo>
                          <a:pt x="0" y="179113"/>
                        </a:moveTo>
                        <a:cubicBezTo>
                          <a:pt x="-1637" y="77971"/>
                          <a:pt x="76088" y="5730"/>
                          <a:pt x="179113" y="0"/>
                        </a:cubicBezTo>
                        <a:cubicBezTo>
                          <a:pt x="324343" y="-38889"/>
                          <a:pt x="484944" y="52572"/>
                          <a:pt x="633955" y="0"/>
                        </a:cubicBezTo>
                        <a:cubicBezTo>
                          <a:pt x="782966" y="-52572"/>
                          <a:pt x="893480" y="42387"/>
                          <a:pt x="1034215" y="0"/>
                        </a:cubicBezTo>
                        <a:cubicBezTo>
                          <a:pt x="1174950" y="-42387"/>
                          <a:pt x="1301625" y="32253"/>
                          <a:pt x="1452669" y="0"/>
                        </a:cubicBezTo>
                        <a:cubicBezTo>
                          <a:pt x="1603713" y="-32253"/>
                          <a:pt x="1767830" y="61187"/>
                          <a:pt x="1998479" y="0"/>
                        </a:cubicBezTo>
                        <a:cubicBezTo>
                          <a:pt x="2070474" y="2251"/>
                          <a:pt x="2195337" y="84494"/>
                          <a:pt x="2177592" y="179113"/>
                        </a:cubicBezTo>
                        <a:cubicBezTo>
                          <a:pt x="2197497" y="264370"/>
                          <a:pt x="2163015" y="448109"/>
                          <a:pt x="2177592" y="530164"/>
                        </a:cubicBezTo>
                        <a:cubicBezTo>
                          <a:pt x="2192169" y="612219"/>
                          <a:pt x="2176274" y="768605"/>
                          <a:pt x="2177592" y="895543"/>
                        </a:cubicBezTo>
                        <a:cubicBezTo>
                          <a:pt x="2171768" y="999732"/>
                          <a:pt x="2099369" y="1080052"/>
                          <a:pt x="1998479" y="1074656"/>
                        </a:cubicBezTo>
                        <a:cubicBezTo>
                          <a:pt x="1791926" y="1111958"/>
                          <a:pt x="1621377" y="1064738"/>
                          <a:pt x="1507250" y="1074656"/>
                        </a:cubicBezTo>
                        <a:cubicBezTo>
                          <a:pt x="1393123" y="1084574"/>
                          <a:pt x="1205245" y="1073346"/>
                          <a:pt x="1034215" y="1074656"/>
                        </a:cubicBezTo>
                        <a:cubicBezTo>
                          <a:pt x="863185" y="1075966"/>
                          <a:pt x="749001" y="1041457"/>
                          <a:pt x="615761" y="1074656"/>
                        </a:cubicBezTo>
                        <a:cubicBezTo>
                          <a:pt x="482521" y="1107855"/>
                          <a:pt x="308125" y="1070446"/>
                          <a:pt x="179113" y="1074656"/>
                        </a:cubicBezTo>
                        <a:cubicBezTo>
                          <a:pt x="62875" y="1075197"/>
                          <a:pt x="-1974" y="991305"/>
                          <a:pt x="0" y="895543"/>
                        </a:cubicBezTo>
                        <a:cubicBezTo>
                          <a:pt x="-6429" y="797631"/>
                          <a:pt x="26634" y="707277"/>
                          <a:pt x="0" y="522999"/>
                        </a:cubicBezTo>
                        <a:cubicBezTo>
                          <a:pt x="-26634" y="338721"/>
                          <a:pt x="23600" y="280962"/>
                          <a:pt x="0" y="179113"/>
                        </a:cubicBezTo>
                        <a:close/>
                      </a:path>
                    </a:pathLst>
                  </a:custGeom>
                  <ask:type>
                    <ask:lineSketchNone/>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3200" dirty="0"/>
              <a:t>LAQ</a:t>
            </a:r>
          </a:p>
        </p:txBody>
      </p:sp>
      <p:sp>
        <p:nvSpPr>
          <p:cNvPr id="6" name="Rectangle: Rounded Corners 5">
            <a:extLst>
              <a:ext uri="{FF2B5EF4-FFF2-40B4-BE49-F238E27FC236}">
                <a16:creationId xmlns:a16="http://schemas.microsoft.com/office/drawing/2014/main" id="{CEE4B7AF-7CDD-45FC-B579-88F4A50FF2B6}"/>
              </a:ext>
            </a:extLst>
          </p:cNvPr>
          <p:cNvSpPr/>
          <p:nvPr/>
        </p:nvSpPr>
        <p:spPr>
          <a:xfrm>
            <a:off x="6334026" y="3295605"/>
            <a:ext cx="2177592" cy="1074656"/>
          </a:xfrm>
          <a:prstGeom prst="roundRect">
            <a:avLst/>
          </a:prstGeom>
          <a:solidFill>
            <a:srgbClr val="C00000"/>
          </a:solidFill>
          <a:ln w="19050">
            <a:solidFill>
              <a:srgbClr val="C00000"/>
            </a:solidFill>
            <a:extLst>
              <a:ext uri="{C807C97D-BFC1-408E-A445-0C87EB9F89A2}">
                <ask:lineSketchStyleProps xmlns:ask="http://schemas.microsoft.com/office/drawing/2018/sketchyshapes" sd="3185172059">
                  <a:custGeom>
                    <a:avLst/>
                    <a:gdLst>
                      <a:gd name="connsiteX0" fmla="*/ 0 w 2177592"/>
                      <a:gd name="connsiteY0" fmla="*/ 179113 h 1074656"/>
                      <a:gd name="connsiteX1" fmla="*/ 179113 w 2177592"/>
                      <a:gd name="connsiteY1" fmla="*/ 0 h 1074656"/>
                      <a:gd name="connsiteX2" fmla="*/ 652148 w 2177592"/>
                      <a:gd name="connsiteY2" fmla="*/ 0 h 1074656"/>
                      <a:gd name="connsiteX3" fmla="*/ 1070602 w 2177592"/>
                      <a:gd name="connsiteY3" fmla="*/ 0 h 1074656"/>
                      <a:gd name="connsiteX4" fmla="*/ 1507250 w 2177592"/>
                      <a:gd name="connsiteY4" fmla="*/ 0 h 1074656"/>
                      <a:gd name="connsiteX5" fmla="*/ 1998479 w 2177592"/>
                      <a:gd name="connsiteY5" fmla="*/ 0 h 1074656"/>
                      <a:gd name="connsiteX6" fmla="*/ 2177592 w 2177592"/>
                      <a:gd name="connsiteY6" fmla="*/ 179113 h 1074656"/>
                      <a:gd name="connsiteX7" fmla="*/ 2177592 w 2177592"/>
                      <a:gd name="connsiteY7" fmla="*/ 522999 h 1074656"/>
                      <a:gd name="connsiteX8" fmla="*/ 2177592 w 2177592"/>
                      <a:gd name="connsiteY8" fmla="*/ 895543 h 1074656"/>
                      <a:gd name="connsiteX9" fmla="*/ 1998479 w 2177592"/>
                      <a:gd name="connsiteY9" fmla="*/ 1074656 h 1074656"/>
                      <a:gd name="connsiteX10" fmla="*/ 1543638 w 2177592"/>
                      <a:gd name="connsiteY10" fmla="*/ 1074656 h 1074656"/>
                      <a:gd name="connsiteX11" fmla="*/ 1088796 w 2177592"/>
                      <a:gd name="connsiteY11" fmla="*/ 1074656 h 1074656"/>
                      <a:gd name="connsiteX12" fmla="*/ 615761 w 2177592"/>
                      <a:gd name="connsiteY12" fmla="*/ 1074656 h 1074656"/>
                      <a:gd name="connsiteX13" fmla="*/ 179113 w 2177592"/>
                      <a:gd name="connsiteY13" fmla="*/ 1074656 h 1074656"/>
                      <a:gd name="connsiteX14" fmla="*/ 0 w 2177592"/>
                      <a:gd name="connsiteY14" fmla="*/ 895543 h 1074656"/>
                      <a:gd name="connsiteX15" fmla="*/ 0 w 2177592"/>
                      <a:gd name="connsiteY15" fmla="*/ 537328 h 1074656"/>
                      <a:gd name="connsiteX16" fmla="*/ 0 w 2177592"/>
                      <a:gd name="connsiteY16" fmla="*/ 179113 h 107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7592" h="1074656" fill="none" extrusionOk="0">
                        <a:moveTo>
                          <a:pt x="0" y="179113"/>
                        </a:moveTo>
                        <a:cubicBezTo>
                          <a:pt x="-28750" y="83430"/>
                          <a:pt x="73006" y="-3083"/>
                          <a:pt x="179113" y="0"/>
                        </a:cubicBezTo>
                        <a:cubicBezTo>
                          <a:pt x="355313" y="-24241"/>
                          <a:pt x="500177" y="50440"/>
                          <a:pt x="652148" y="0"/>
                        </a:cubicBezTo>
                        <a:cubicBezTo>
                          <a:pt x="804119" y="-50440"/>
                          <a:pt x="928836" y="14873"/>
                          <a:pt x="1070602" y="0"/>
                        </a:cubicBezTo>
                        <a:cubicBezTo>
                          <a:pt x="1212368" y="-14873"/>
                          <a:pt x="1337778" y="28153"/>
                          <a:pt x="1507250" y="0"/>
                        </a:cubicBezTo>
                        <a:cubicBezTo>
                          <a:pt x="1676722" y="-28153"/>
                          <a:pt x="1788157" y="19370"/>
                          <a:pt x="1998479" y="0"/>
                        </a:cubicBezTo>
                        <a:cubicBezTo>
                          <a:pt x="2094961" y="-19469"/>
                          <a:pt x="2156901" y="69482"/>
                          <a:pt x="2177592" y="179113"/>
                        </a:cubicBezTo>
                        <a:cubicBezTo>
                          <a:pt x="2181467" y="302087"/>
                          <a:pt x="2154203" y="380498"/>
                          <a:pt x="2177592" y="522999"/>
                        </a:cubicBezTo>
                        <a:cubicBezTo>
                          <a:pt x="2200981" y="665500"/>
                          <a:pt x="2170198" y="798036"/>
                          <a:pt x="2177592" y="895543"/>
                        </a:cubicBezTo>
                        <a:cubicBezTo>
                          <a:pt x="2169896" y="977059"/>
                          <a:pt x="2095565" y="1080803"/>
                          <a:pt x="1998479" y="1074656"/>
                        </a:cubicBezTo>
                        <a:cubicBezTo>
                          <a:pt x="1877526" y="1114509"/>
                          <a:pt x="1680382" y="1022807"/>
                          <a:pt x="1543638" y="1074656"/>
                        </a:cubicBezTo>
                        <a:cubicBezTo>
                          <a:pt x="1406894" y="1126505"/>
                          <a:pt x="1196934" y="1059401"/>
                          <a:pt x="1088796" y="1074656"/>
                        </a:cubicBezTo>
                        <a:cubicBezTo>
                          <a:pt x="980658" y="1089911"/>
                          <a:pt x="827519" y="1056477"/>
                          <a:pt x="615761" y="1074656"/>
                        </a:cubicBezTo>
                        <a:cubicBezTo>
                          <a:pt x="404003" y="1092835"/>
                          <a:pt x="362132" y="1063737"/>
                          <a:pt x="179113" y="1074656"/>
                        </a:cubicBezTo>
                        <a:cubicBezTo>
                          <a:pt x="83965" y="1073292"/>
                          <a:pt x="-17139" y="996200"/>
                          <a:pt x="0" y="895543"/>
                        </a:cubicBezTo>
                        <a:cubicBezTo>
                          <a:pt x="-6704" y="747368"/>
                          <a:pt x="41244" y="612610"/>
                          <a:pt x="0" y="537328"/>
                        </a:cubicBezTo>
                        <a:cubicBezTo>
                          <a:pt x="-41244" y="462047"/>
                          <a:pt x="23969" y="315445"/>
                          <a:pt x="0" y="179113"/>
                        </a:cubicBezTo>
                        <a:close/>
                      </a:path>
                      <a:path w="2177592" h="1074656" stroke="0" extrusionOk="0">
                        <a:moveTo>
                          <a:pt x="0" y="179113"/>
                        </a:moveTo>
                        <a:cubicBezTo>
                          <a:pt x="-1637" y="77971"/>
                          <a:pt x="76088" y="5730"/>
                          <a:pt x="179113" y="0"/>
                        </a:cubicBezTo>
                        <a:cubicBezTo>
                          <a:pt x="324343" y="-38889"/>
                          <a:pt x="484944" y="52572"/>
                          <a:pt x="633955" y="0"/>
                        </a:cubicBezTo>
                        <a:cubicBezTo>
                          <a:pt x="782966" y="-52572"/>
                          <a:pt x="893480" y="42387"/>
                          <a:pt x="1034215" y="0"/>
                        </a:cubicBezTo>
                        <a:cubicBezTo>
                          <a:pt x="1174950" y="-42387"/>
                          <a:pt x="1301625" y="32253"/>
                          <a:pt x="1452669" y="0"/>
                        </a:cubicBezTo>
                        <a:cubicBezTo>
                          <a:pt x="1603713" y="-32253"/>
                          <a:pt x="1767830" y="61187"/>
                          <a:pt x="1998479" y="0"/>
                        </a:cubicBezTo>
                        <a:cubicBezTo>
                          <a:pt x="2070474" y="2251"/>
                          <a:pt x="2195337" y="84494"/>
                          <a:pt x="2177592" y="179113"/>
                        </a:cubicBezTo>
                        <a:cubicBezTo>
                          <a:pt x="2197497" y="264370"/>
                          <a:pt x="2163015" y="448109"/>
                          <a:pt x="2177592" y="530164"/>
                        </a:cubicBezTo>
                        <a:cubicBezTo>
                          <a:pt x="2192169" y="612219"/>
                          <a:pt x="2176274" y="768605"/>
                          <a:pt x="2177592" y="895543"/>
                        </a:cubicBezTo>
                        <a:cubicBezTo>
                          <a:pt x="2171768" y="999732"/>
                          <a:pt x="2099369" y="1080052"/>
                          <a:pt x="1998479" y="1074656"/>
                        </a:cubicBezTo>
                        <a:cubicBezTo>
                          <a:pt x="1791926" y="1111958"/>
                          <a:pt x="1621377" y="1064738"/>
                          <a:pt x="1507250" y="1074656"/>
                        </a:cubicBezTo>
                        <a:cubicBezTo>
                          <a:pt x="1393123" y="1084574"/>
                          <a:pt x="1205245" y="1073346"/>
                          <a:pt x="1034215" y="1074656"/>
                        </a:cubicBezTo>
                        <a:cubicBezTo>
                          <a:pt x="863185" y="1075966"/>
                          <a:pt x="749001" y="1041457"/>
                          <a:pt x="615761" y="1074656"/>
                        </a:cubicBezTo>
                        <a:cubicBezTo>
                          <a:pt x="482521" y="1107855"/>
                          <a:pt x="308125" y="1070446"/>
                          <a:pt x="179113" y="1074656"/>
                        </a:cubicBezTo>
                        <a:cubicBezTo>
                          <a:pt x="62875" y="1075197"/>
                          <a:pt x="-1974" y="991305"/>
                          <a:pt x="0" y="895543"/>
                        </a:cubicBezTo>
                        <a:cubicBezTo>
                          <a:pt x="-6429" y="797631"/>
                          <a:pt x="26634" y="707277"/>
                          <a:pt x="0" y="522999"/>
                        </a:cubicBezTo>
                        <a:cubicBezTo>
                          <a:pt x="-26634" y="338721"/>
                          <a:pt x="23600" y="280962"/>
                          <a:pt x="0" y="179113"/>
                        </a:cubicBezTo>
                        <a:close/>
                      </a:path>
                    </a:pathLst>
                  </a:custGeom>
                  <ask:type>
                    <ask:lineSketchNone/>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3200" dirty="0"/>
              <a:t>ATSILS</a:t>
            </a:r>
          </a:p>
        </p:txBody>
      </p:sp>
      <p:cxnSp>
        <p:nvCxnSpPr>
          <p:cNvPr id="8" name="Straight Arrow Connector 7">
            <a:extLst>
              <a:ext uri="{FF2B5EF4-FFF2-40B4-BE49-F238E27FC236}">
                <a16:creationId xmlns:a16="http://schemas.microsoft.com/office/drawing/2014/main" id="{2E9AA9FB-681E-4791-8CF8-7F458D9835AB}"/>
              </a:ext>
            </a:extLst>
          </p:cNvPr>
          <p:cNvCxnSpPr>
            <a:cxnSpLocks/>
          </p:cNvCxnSpPr>
          <p:nvPr/>
        </p:nvCxnSpPr>
        <p:spPr>
          <a:xfrm flipH="1">
            <a:off x="1998482" y="2139886"/>
            <a:ext cx="1234913" cy="857838"/>
          </a:xfrm>
          <a:prstGeom prst="straightConnector1">
            <a:avLst/>
          </a:prstGeom>
          <a:ln w="101600">
            <a:tailEnd type="triangle"/>
          </a:ln>
        </p:spPr>
        <p:style>
          <a:lnRef idx="2">
            <a:schemeClr val="accent6"/>
          </a:lnRef>
          <a:fillRef idx="0">
            <a:schemeClr val="accent6"/>
          </a:fillRef>
          <a:effectRef idx="1">
            <a:schemeClr val="accent6"/>
          </a:effectRef>
          <a:fontRef idx="minor">
            <a:schemeClr val="tx1"/>
          </a:fontRef>
        </p:style>
      </p:cxnSp>
      <p:cxnSp>
        <p:nvCxnSpPr>
          <p:cNvPr id="11" name="Straight Arrow Connector 10">
            <a:extLst>
              <a:ext uri="{FF2B5EF4-FFF2-40B4-BE49-F238E27FC236}">
                <a16:creationId xmlns:a16="http://schemas.microsoft.com/office/drawing/2014/main" id="{E283F69F-03EA-4483-8E3E-5A433A762FAE}"/>
              </a:ext>
            </a:extLst>
          </p:cNvPr>
          <p:cNvCxnSpPr>
            <a:cxnSpLocks/>
          </p:cNvCxnSpPr>
          <p:nvPr/>
        </p:nvCxnSpPr>
        <p:spPr>
          <a:xfrm>
            <a:off x="4438845" y="2342561"/>
            <a:ext cx="0" cy="820132"/>
          </a:xfrm>
          <a:prstGeom prst="straightConnector1">
            <a:avLst/>
          </a:prstGeom>
          <a:ln w="101600">
            <a:tailEnd type="triangle"/>
          </a:ln>
        </p:spPr>
        <p:style>
          <a:lnRef idx="2">
            <a:schemeClr val="accent6"/>
          </a:lnRef>
          <a:fillRef idx="0">
            <a:schemeClr val="accent6"/>
          </a:fillRef>
          <a:effectRef idx="1">
            <a:schemeClr val="accent6"/>
          </a:effectRef>
          <a:fontRef idx="minor">
            <a:schemeClr val="tx1"/>
          </a:fontRef>
        </p:style>
      </p:cxnSp>
      <p:cxnSp>
        <p:nvCxnSpPr>
          <p:cNvPr id="16" name="Straight Arrow Connector 15">
            <a:extLst>
              <a:ext uri="{FF2B5EF4-FFF2-40B4-BE49-F238E27FC236}">
                <a16:creationId xmlns:a16="http://schemas.microsoft.com/office/drawing/2014/main" id="{207782EE-ABC4-4BDE-B8E5-B65400CF7DA8}"/>
              </a:ext>
            </a:extLst>
          </p:cNvPr>
          <p:cNvCxnSpPr/>
          <p:nvPr/>
        </p:nvCxnSpPr>
        <p:spPr>
          <a:xfrm>
            <a:off x="5439655" y="2158740"/>
            <a:ext cx="1470581" cy="838984"/>
          </a:xfrm>
          <a:prstGeom prst="straightConnector1">
            <a:avLst/>
          </a:prstGeom>
          <a:ln w="101600">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200489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person&#10;&#10;Description automatically generated">
            <a:extLst>
              <a:ext uri="{FF2B5EF4-FFF2-40B4-BE49-F238E27FC236}">
                <a16:creationId xmlns:a16="http://schemas.microsoft.com/office/drawing/2014/main" id="{531D04F7-1A77-4540-85AD-92F42CF93BC6}"/>
              </a:ext>
            </a:extLst>
          </p:cNvPr>
          <p:cNvPicPr>
            <a:picLocks noChangeAspect="1"/>
          </p:cNvPicPr>
          <p:nvPr/>
        </p:nvPicPr>
        <p:blipFill>
          <a:blip r:embed="rId3"/>
          <a:stretch>
            <a:fillRect/>
          </a:stretch>
        </p:blipFill>
        <p:spPr>
          <a:xfrm>
            <a:off x="0" y="0"/>
            <a:ext cx="3760758" cy="5143500"/>
          </a:xfrm>
          <a:prstGeom prst="rect">
            <a:avLst/>
          </a:prstGeom>
        </p:spPr>
      </p:pic>
      <p:pic>
        <p:nvPicPr>
          <p:cNvPr id="6" name="Picture 5">
            <a:extLst>
              <a:ext uri="{FF2B5EF4-FFF2-40B4-BE49-F238E27FC236}">
                <a16:creationId xmlns:a16="http://schemas.microsoft.com/office/drawing/2014/main" id="{549B645D-EFD1-4FC5-A0C6-853891CD31A1}"/>
              </a:ext>
            </a:extLst>
          </p:cNvPr>
          <p:cNvPicPr>
            <a:picLocks noChangeAspect="1"/>
          </p:cNvPicPr>
          <p:nvPr/>
        </p:nvPicPr>
        <p:blipFill>
          <a:blip r:embed="rId4"/>
          <a:stretch>
            <a:fillRect/>
          </a:stretch>
        </p:blipFill>
        <p:spPr>
          <a:xfrm>
            <a:off x="3760758" y="0"/>
            <a:ext cx="5383242" cy="1310326"/>
          </a:xfrm>
          <a:prstGeom prst="rect">
            <a:avLst/>
          </a:prstGeom>
        </p:spPr>
      </p:pic>
      <p:sp>
        <p:nvSpPr>
          <p:cNvPr id="7" name="Oval 6">
            <a:extLst>
              <a:ext uri="{FF2B5EF4-FFF2-40B4-BE49-F238E27FC236}">
                <a16:creationId xmlns:a16="http://schemas.microsoft.com/office/drawing/2014/main" id="{B3646A48-D1AD-488B-84A1-9F9CE4AD1082}"/>
              </a:ext>
            </a:extLst>
          </p:cNvPr>
          <p:cNvSpPr/>
          <p:nvPr/>
        </p:nvSpPr>
        <p:spPr>
          <a:xfrm>
            <a:off x="3982555" y="2382720"/>
            <a:ext cx="1677972" cy="1138875"/>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AU" dirty="0"/>
              <a:t>$9.962 M</a:t>
            </a:r>
          </a:p>
        </p:txBody>
      </p:sp>
      <p:sp>
        <p:nvSpPr>
          <p:cNvPr id="8" name="Rectangle: Rounded Corners 7">
            <a:extLst>
              <a:ext uri="{FF2B5EF4-FFF2-40B4-BE49-F238E27FC236}">
                <a16:creationId xmlns:a16="http://schemas.microsoft.com/office/drawing/2014/main" id="{CB77A2C0-9E07-419F-A1A3-08762E29DC9D}"/>
              </a:ext>
            </a:extLst>
          </p:cNvPr>
          <p:cNvSpPr/>
          <p:nvPr/>
        </p:nvSpPr>
        <p:spPr>
          <a:xfrm>
            <a:off x="7164371" y="1517715"/>
            <a:ext cx="1527142" cy="829558"/>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AU" sz="2800" dirty="0"/>
              <a:t>CLCs</a:t>
            </a:r>
          </a:p>
        </p:txBody>
      </p:sp>
      <p:sp>
        <p:nvSpPr>
          <p:cNvPr id="9" name="Rectangle: Rounded Corners 8">
            <a:extLst>
              <a:ext uri="{FF2B5EF4-FFF2-40B4-BE49-F238E27FC236}">
                <a16:creationId xmlns:a16="http://schemas.microsoft.com/office/drawing/2014/main" id="{1A89E7EC-7288-4C54-8300-4C25D82547C5}"/>
              </a:ext>
            </a:extLst>
          </p:cNvPr>
          <p:cNvSpPr/>
          <p:nvPr/>
        </p:nvSpPr>
        <p:spPr>
          <a:xfrm>
            <a:off x="7164371" y="2537379"/>
            <a:ext cx="1527142" cy="829558"/>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AU" sz="2800" dirty="0"/>
              <a:t>LAQ</a:t>
            </a:r>
          </a:p>
        </p:txBody>
      </p:sp>
      <p:sp>
        <p:nvSpPr>
          <p:cNvPr id="10" name="Rectangle: Rounded Corners 9">
            <a:extLst>
              <a:ext uri="{FF2B5EF4-FFF2-40B4-BE49-F238E27FC236}">
                <a16:creationId xmlns:a16="http://schemas.microsoft.com/office/drawing/2014/main" id="{B6609D8C-E001-45A0-9B28-479E671800CA}"/>
              </a:ext>
            </a:extLst>
          </p:cNvPr>
          <p:cNvSpPr/>
          <p:nvPr/>
        </p:nvSpPr>
        <p:spPr>
          <a:xfrm>
            <a:off x="7164371" y="3557043"/>
            <a:ext cx="1527142" cy="829558"/>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AU" sz="2800" dirty="0"/>
              <a:t>ATSILS</a:t>
            </a:r>
          </a:p>
        </p:txBody>
      </p:sp>
      <p:cxnSp>
        <p:nvCxnSpPr>
          <p:cNvPr id="12" name="Straight Arrow Connector 11">
            <a:extLst>
              <a:ext uri="{FF2B5EF4-FFF2-40B4-BE49-F238E27FC236}">
                <a16:creationId xmlns:a16="http://schemas.microsoft.com/office/drawing/2014/main" id="{FAB7BAA1-0532-4A86-9DF8-4AE8E560FD99}"/>
              </a:ext>
            </a:extLst>
          </p:cNvPr>
          <p:cNvCxnSpPr/>
          <p:nvPr/>
        </p:nvCxnSpPr>
        <p:spPr>
          <a:xfrm flipV="1">
            <a:off x="5806911" y="2026763"/>
            <a:ext cx="1084083" cy="443060"/>
          </a:xfrm>
          <a:prstGeom prst="straightConnector1">
            <a:avLst/>
          </a:prstGeom>
          <a:ln w="50800">
            <a:tailEnd type="triangle"/>
          </a:ln>
        </p:spPr>
        <p:style>
          <a:lnRef idx="2">
            <a:schemeClr val="accent4"/>
          </a:lnRef>
          <a:fillRef idx="0">
            <a:schemeClr val="accent4"/>
          </a:fillRef>
          <a:effectRef idx="1">
            <a:schemeClr val="accent4"/>
          </a:effectRef>
          <a:fontRef idx="minor">
            <a:schemeClr val="tx1"/>
          </a:fontRef>
        </p:style>
      </p:cxnSp>
      <p:cxnSp>
        <p:nvCxnSpPr>
          <p:cNvPr id="14" name="Straight Arrow Connector 13">
            <a:extLst>
              <a:ext uri="{FF2B5EF4-FFF2-40B4-BE49-F238E27FC236}">
                <a16:creationId xmlns:a16="http://schemas.microsoft.com/office/drawing/2014/main" id="{4956EB46-86FF-4B9F-A9A3-A1589DD12E06}"/>
              </a:ext>
            </a:extLst>
          </p:cNvPr>
          <p:cNvCxnSpPr/>
          <p:nvPr/>
        </p:nvCxnSpPr>
        <p:spPr>
          <a:xfrm>
            <a:off x="5806911" y="2952157"/>
            <a:ext cx="1159497" cy="0"/>
          </a:xfrm>
          <a:prstGeom prst="straightConnector1">
            <a:avLst/>
          </a:prstGeom>
          <a:ln w="50800">
            <a:tailEnd type="triangle"/>
          </a:ln>
        </p:spPr>
        <p:style>
          <a:lnRef idx="2">
            <a:schemeClr val="accent4"/>
          </a:lnRef>
          <a:fillRef idx="0">
            <a:schemeClr val="accent4"/>
          </a:fillRef>
          <a:effectRef idx="1">
            <a:schemeClr val="accent4"/>
          </a:effectRef>
          <a:fontRef idx="minor">
            <a:schemeClr val="tx1"/>
          </a:fontRef>
        </p:style>
      </p:cxnSp>
      <p:cxnSp>
        <p:nvCxnSpPr>
          <p:cNvPr id="16" name="Straight Arrow Connector 15">
            <a:extLst>
              <a:ext uri="{FF2B5EF4-FFF2-40B4-BE49-F238E27FC236}">
                <a16:creationId xmlns:a16="http://schemas.microsoft.com/office/drawing/2014/main" id="{BF70241B-CE06-45D8-B6A0-27B9484090B1}"/>
              </a:ext>
            </a:extLst>
          </p:cNvPr>
          <p:cNvCxnSpPr>
            <a:cxnSpLocks/>
          </p:cNvCxnSpPr>
          <p:nvPr/>
        </p:nvCxnSpPr>
        <p:spPr>
          <a:xfrm>
            <a:off x="5745370" y="3423499"/>
            <a:ext cx="1098492" cy="466238"/>
          </a:xfrm>
          <a:prstGeom prst="straightConnector1">
            <a:avLst/>
          </a:prstGeom>
          <a:ln w="50800">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701561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213BCDAAC44346A0C2307F1A368ADB" ma:contentTypeVersion="13" ma:contentTypeDescription="Create a new document." ma:contentTypeScope="" ma:versionID="d120111b3cca3c8ad5743be1988349f6">
  <xsd:schema xmlns:xsd="http://www.w3.org/2001/XMLSchema" xmlns:xs="http://www.w3.org/2001/XMLSchema" xmlns:p="http://schemas.microsoft.com/office/2006/metadata/properties" xmlns:ns2="9fe8a190-a5f8-4773-adac-e0e3a19b90d9" xmlns:ns3="06c72f1e-0326-4e87-a981-e79a536aa6e5" targetNamespace="http://schemas.microsoft.com/office/2006/metadata/properties" ma:root="true" ma:fieldsID="29463e6653dc1f816734196ac6a4f8d9" ns2:_="" ns3:_="">
    <xsd:import namespace="9fe8a190-a5f8-4773-adac-e0e3a19b90d9"/>
    <xsd:import namespace="06c72f1e-0326-4e87-a981-e79a536aa6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8a190-a5f8-4773-adac-e0e3a19b90d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6c72f1e-0326-4e87-a981-e79a536aa6e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61B0E89-B29B-45E2-8632-763B1F7C3AAF}"/>
</file>

<file path=customXml/itemProps2.xml><?xml version="1.0" encoding="utf-8"?>
<ds:datastoreItem xmlns:ds="http://schemas.openxmlformats.org/officeDocument/2006/customXml" ds:itemID="{C024DEE7-B207-44E9-AF16-B00F55AC3B58}"/>
</file>

<file path=customXml/itemProps3.xml><?xml version="1.0" encoding="utf-8"?>
<ds:datastoreItem xmlns:ds="http://schemas.openxmlformats.org/officeDocument/2006/customXml" ds:itemID="{E2BB411D-61F5-4DF6-9FC5-E59B5CCA9AAA}"/>
</file>

<file path=docProps/app.xml><?xml version="1.0" encoding="utf-8"?>
<Properties xmlns="http://schemas.openxmlformats.org/officeDocument/2006/extended-properties" xmlns:vt="http://schemas.openxmlformats.org/officeDocument/2006/docPropsVTypes">
  <TotalTime>1705</TotalTime>
  <Words>1461</Words>
  <Application>Microsoft Office PowerPoint</Application>
  <PresentationFormat>On-screen Show (16:9)</PresentationFormat>
  <Paragraphs>146</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Helvetica Neue</vt:lpstr>
      <vt:lpstr>Office Theme</vt:lpstr>
      <vt:lpstr>PowerPoint Presentation</vt:lpstr>
      <vt:lpstr>Acknowledgement of country </vt:lpstr>
      <vt:lpstr>PowerPoint Presentation</vt:lpstr>
      <vt:lpstr>NLAP: Additional funding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Strategy and Action Plan Contacts</vt:lpstr>
      <vt:lpstr>Questions?</vt:lpstr>
    </vt:vector>
  </TitlesOfParts>
  <Company>Department of Justice and Attorney General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Zurvas</dc:creator>
  <cp:lastModifiedBy>Sarah Chase</cp:lastModifiedBy>
  <cp:revision>59</cp:revision>
  <dcterms:created xsi:type="dcterms:W3CDTF">2017-07-24T04:43:36Z</dcterms:created>
  <dcterms:modified xsi:type="dcterms:W3CDTF">2021-11-17T03:59:55Z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0x01010004213BCDAAC44346A0C2307F1A368ADB</vt:lpwstr>
  </property>
</Properties>
</file>