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6.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3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0.xml" ContentType="application/vnd.openxmlformats-officedocument.presentationml.notesSlide+xml"/>
  <Override PartName="/ppt/slideLayouts/slideLayout2.xml" ContentType="application/vnd.openxmlformats-officedocument.presentationml.slideLayout+xml"/>
  <Override PartName="/ppt/notesSlides/notesSlide21.xml" ContentType="application/vnd.openxmlformats-officedocument.presentationml.notesSlide+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3.xml" ContentType="application/vnd.openxmlformats-officedocument.presentationml.notesSlide+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layout1.xml" ContentType="application/vnd.openxmlformats-officedocument.drawingml.diagramLayout+xml"/>
  <Override PartName="/ppt/theme/theme1.xml" ContentType="application/vnd.openxmlformats-officedocument.theme+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5"/>
  </p:notesMasterIdLst>
  <p:handoutMasterIdLst>
    <p:handoutMasterId r:id="rId36"/>
  </p:handoutMasterIdLst>
  <p:sldIdLst>
    <p:sldId id="256" r:id="rId2"/>
    <p:sldId id="271" r:id="rId3"/>
    <p:sldId id="258" r:id="rId4"/>
    <p:sldId id="296" r:id="rId5"/>
    <p:sldId id="297" r:id="rId6"/>
    <p:sldId id="263" r:id="rId7"/>
    <p:sldId id="313" r:id="rId8"/>
    <p:sldId id="264" r:id="rId9"/>
    <p:sldId id="298" r:id="rId10"/>
    <p:sldId id="266" r:id="rId11"/>
    <p:sldId id="267" r:id="rId12"/>
    <p:sldId id="268" r:id="rId13"/>
    <p:sldId id="269" r:id="rId14"/>
    <p:sldId id="299" r:id="rId15"/>
    <p:sldId id="270" r:id="rId16"/>
    <p:sldId id="300" r:id="rId17"/>
    <p:sldId id="302" r:id="rId18"/>
    <p:sldId id="306" r:id="rId19"/>
    <p:sldId id="307" r:id="rId20"/>
    <p:sldId id="314" r:id="rId21"/>
    <p:sldId id="316" r:id="rId22"/>
    <p:sldId id="308" r:id="rId23"/>
    <p:sldId id="312" r:id="rId24"/>
    <p:sldId id="309" r:id="rId25"/>
    <p:sldId id="322" r:id="rId26"/>
    <p:sldId id="317" r:id="rId27"/>
    <p:sldId id="278" r:id="rId28"/>
    <p:sldId id="319" r:id="rId29"/>
    <p:sldId id="320" r:id="rId30"/>
    <p:sldId id="273" r:id="rId31"/>
    <p:sldId id="262" r:id="rId32"/>
    <p:sldId id="321" r:id="rId33"/>
    <p:sldId id="31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C3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4112"/>
    <p:restoredTop sz="94293" autoAdjust="0"/>
  </p:normalViewPr>
  <p:slideViewPr>
    <p:cSldViewPr snapToGrid="0" snapToObjects="1">
      <p:cViewPr varScale="1">
        <p:scale>
          <a:sx n="165" d="100"/>
          <a:sy n="165" d="100"/>
        </p:scale>
        <p:origin x="1544" y="1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2" d="100"/>
          <a:sy n="132" d="100"/>
        </p:scale>
        <p:origin x="534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1FF51-0A16-4E2B-BDAE-9E552701920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93101D6-AACB-4F6B-AD63-D00445CA1E9B}">
      <dgm:prSet/>
      <dgm:spPr/>
      <dgm:t>
        <a:bodyPr/>
        <a:lstStyle/>
        <a:p>
          <a:pPr>
            <a:lnSpc>
              <a:spcPct val="100000"/>
            </a:lnSpc>
          </a:pPr>
          <a:r>
            <a:rPr lang="en-US" b="1" i="0"/>
            <a:t>Visual  - 65%</a:t>
          </a:r>
          <a:endParaRPr lang="en-US"/>
        </a:p>
      </dgm:t>
    </dgm:pt>
    <dgm:pt modelId="{C0593516-F89B-4092-8BBF-E8A0519AF1A4}" type="parTrans" cxnId="{8875FF02-716A-472B-85FA-2910F8DD57A2}">
      <dgm:prSet/>
      <dgm:spPr/>
      <dgm:t>
        <a:bodyPr/>
        <a:lstStyle/>
        <a:p>
          <a:endParaRPr lang="en-US"/>
        </a:p>
      </dgm:t>
    </dgm:pt>
    <dgm:pt modelId="{B1C25D7C-2BAA-4D4A-B27E-80631CAC4665}" type="sibTrans" cxnId="{8875FF02-716A-472B-85FA-2910F8DD57A2}">
      <dgm:prSet/>
      <dgm:spPr/>
      <dgm:t>
        <a:bodyPr/>
        <a:lstStyle/>
        <a:p>
          <a:endParaRPr lang="en-US"/>
        </a:p>
      </dgm:t>
    </dgm:pt>
    <dgm:pt modelId="{BB89E43C-3A8E-43C6-AB93-81021600D6C4}">
      <dgm:prSet/>
      <dgm:spPr/>
      <dgm:t>
        <a:bodyPr/>
        <a:lstStyle/>
        <a:p>
          <a:pPr>
            <a:lnSpc>
              <a:spcPct val="100000"/>
            </a:lnSpc>
          </a:pPr>
          <a:r>
            <a:rPr lang="en-US" b="1" i="0"/>
            <a:t>Auditory – 30%</a:t>
          </a:r>
          <a:endParaRPr lang="en-US"/>
        </a:p>
      </dgm:t>
    </dgm:pt>
    <dgm:pt modelId="{8B076C71-39BA-4ABC-B529-F938B6F98B49}" type="parTrans" cxnId="{A948916A-8AA5-4893-8DEA-9BA8235CDE0D}">
      <dgm:prSet/>
      <dgm:spPr/>
      <dgm:t>
        <a:bodyPr/>
        <a:lstStyle/>
        <a:p>
          <a:endParaRPr lang="en-US"/>
        </a:p>
      </dgm:t>
    </dgm:pt>
    <dgm:pt modelId="{80345A85-1DB2-424F-A079-B13CF0D0FE04}" type="sibTrans" cxnId="{A948916A-8AA5-4893-8DEA-9BA8235CDE0D}">
      <dgm:prSet/>
      <dgm:spPr/>
      <dgm:t>
        <a:bodyPr/>
        <a:lstStyle/>
        <a:p>
          <a:endParaRPr lang="en-US"/>
        </a:p>
      </dgm:t>
    </dgm:pt>
    <dgm:pt modelId="{0B688A57-FC32-4C14-B239-AA7A121195E1}">
      <dgm:prSet/>
      <dgm:spPr/>
      <dgm:t>
        <a:bodyPr/>
        <a:lstStyle/>
        <a:p>
          <a:pPr>
            <a:lnSpc>
              <a:spcPct val="100000"/>
            </a:lnSpc>
          </a:pPr>
          <a:r>
            <a:rPr lang="en-US" b="1" i="0"/>
            <a:t>Kinesthetic/tactile – 5% </a:t>
          </a:r>
          <a:endParaRPr lang="en-US"/>
        </a:p>
      </dgm:t>
    </dgm:pt>
    <dgm:pt modelId="{9DAA1339-98F9-4EC8-99D7-525CA27492A3}" type="parTrans" cxnId="{17B71887-233F-4CAF-A988-6A686707FA57}">
      <dgm:prSet/>
      <dgm:spPr/>
      <dgm:t>
        <a:bodyPr/>
        <a:lstStyle/>
        <a:p>
          <a:endParaRPr lang="en-US"/>
        </a:p>
      </dgm:t>
    </dgm:pt>
    <dgm:pt modelId="{9882DE88-CFDC-4B14-BB25-01948D93F0F6}" type="sibTrans" cxnId="{17B71887-233F-4CAF-A988-6A686707FA57}">
      <dgm:prSet/>
      <dgm:spPr/>
      <dgm:t>
        <a:bodyPr/>
        <a:lstStyle/>
        <a:p>
          <a:endParaRPr lang="en-US"/>
        </a:p>
      </dgm:t>
    </dgm:pt>
    <dgm:pt modelId="{36A93BC3-3DDD-4EFB-9C0F-427EEC03A447}" type="pres">
      <dgm:prSet presAssocID="{07E1FF51-0A16-4E2B-BDAE-9E5527019203}" presName="root" presStyleCnt="0">
        <dgm:presLayoutVars>
          <dgm:dir/>
          <dgm:resizeHandles val="exact"/>
        </dgm:presLayoutVars>
      </dgm:prSet>
      <dgm:spPr/>
    </dgm:pt>
    <dgm:pt modelId="{24F9DAD4-A90F-4743-AC17-FA76428B6FE0}" type="pres">
      <dgm:prSet presAssocID="{B93101D6-AACB-4F6B-AD63-D00445CA1E9B}" presName="compNode" presStyleCnt="0"/>
      <dgm:spPr/>
    </dgm:pt>
    <dgm:pt modelId="{82CF773F-E194-4AE7-8B0D-B943C76DB0D7}" type="pres">
      <dgm:prSet presAssocID="{B93101D6-AACB-4F6B-AD63-D00445CA1E9B}" presName="bgRect" presStyleLbl="bgShp" presStyleIdx="0" presStyleCnt="3"/>
      <dgm:spPr/>
    </dgm:pt>
    <dgm:pt modelId="{289FD804-6063-4BCA-90CE-6CDFD4658A18}" type="pres">
      <dgm:prSet presAssocID="{B93101D6-AACB-4F6B-AD63-D00445CA1E9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ye"/>
        </a:ext>
      </dgm:extLst>
    </dgm:pt>
    <dgm:pt modelId="{98587E02-F834-4F14-86AC-B5D4BF245A05}" type="pres">
      <dgm:prSet presAssocID="{B93101D6-AACB-4F6B-AD63-D00445CA1E9B}" presName="spaceRect" presStyleCnt="0"/>
      <dgm:spPr/>
    </dgm:pt>
    <dgm:pt modelId="{879B73FE-EF26-4792-ACD9-9E7CE76ADEE9}" type="pres">
      <dgm:prSet presAssocID="{B93101D6-AACB-4F6B-AD63-D00445CA1E9B}" presName="parTx" presStyleLbl="revTx" presStyleIdx="0" presStyleCnt="3">
        <dgm:presLayoutVars>
          <dgm:chMax val="0"/>
          <dgm:chPref val="0"/>
        </dgm:presLayoutVars>
      </dgm:prSet>
      <dgm:spPr/>
    </dgm:pt>
    <dgm:pt modelId="{54188F83-2AE8-4558-959F-A3DDB916D8DD}" type="pres">
      <dgm:prSet presAssocID="{B1C25D7C-2BAA-4D4A-B27E-80631CAC4665}" presName="sibTrans" presStyleCnt="0"/>
      <dgm:spPr/>
    </dgm:pt>
    <dgm:pt modelId="{812A9F72-BBA2-45EA-975E-C00D36CF5C38}" type="pres">
      <dgm:prSet presAssocID="{BB89E43C-3A8E-43C6-AB93-81021600D6C4}" presName="compNode" presStyleCnt="0"/>
      <dgm:spPr/>
    </dgm:pt>
    <dgm:pt modelId="{C46C9AF2-F586-4062-AD69-E5C1370BBD61}" type="pres">
      <dgm:prSet presAssocID="{BB89E43C-3A8E-43C6-AB93-81021600D6C4}" presName="bgRect" presStyleLbl="bgShp" presStyleIdx="1" presStyleCnt="3"/>
      <dgm:spPr/>
    </dgm:pt>
    <dgm:pt modelId="{8CB0AA8A-BF51-4013-BF94-D4BB383DA1E4}" type="pres">
      <dgm:prSet presAssocID="{BB89E43C-3A8E-43C6-AB93-81021600D6C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
        </a:ext>
      </dgm:extLst>
    </dgm:pt>
    <dgm:pt modelId="{23F6BBF5-5542-4CD1-BA37-F544BD780C20}" type="pres">
      <dgm:prSet presAssocID="{BB89E43C-3A8E-43C6-AB93-81021600D6C4}" presName="spaceRect" presStyleCnt="0"/>
      <dgm:spPr/>
    </dgm:pt>
    <dgm:pt modelId="{D0CB0E82-A91E-4C3C-8B1D-0B42FBC04738}" type="pres">
      <dgm:prSet presAssocID="{BB89E43C-3A8E-43C6-AB93-81021600D6C4}" presName="parTx" presStyleLbl="revTx" presStyleIdx="1" presStyleCnt="3">
        <dgm:presLayoutVars>
          <dgm:chMax val="0"/>
          <dgm:chPref val="0"/>
        </dgm:presLayoutVars>
      </dgm:prSet>
      <dgm:spPr/>
    </dgm:pt>
    <dgm:pt modelId="{5562ED9F-476A-4434-B00A-E87E85112258}" type="pres">
      <dgm:prSet presAssocID="{80345A85-1DB2-424F-A079-B13CF0D0FE04}" presName="sibTrans" presStyleCnt="0"/>
      <dgm:spPr/>
    </dgm:pt>
    <dgm:pt modelId="{9709D8BB-8E48-4291-850D-A94237BB7D76}" type="pres">
      <dgm:prSet presAssocID="{0B688A57-FC32-4C14-B239-AA7A121195E1}" presName="compNode" presStyleCnt="0"/>
      <dgm:spPr/>
    </dgm:pt>
    <dgm:pt modelId="{F8812499-91E4-4A04-AD49-D01C7A635C79}" type="pres">
      <dgm:prSet presAssocID="{0B688A57-FC32-4C14-B239-AA7A121195E1}" presName="bgRect" presStyleLbl="bgShp" presStyleIdx="2" presStyleCnt="3"/>
      <dgm:spPr/>
    </dgm:pt>
    <dgm:pt modelId="{DA9B1A34-059C-4E6E-8F49-43B1DDA8EDA2}" type="pres">
      <dgm:prSet presAssocID="{0B688A57-FC32-4C14-B239-AA7A121195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yes"/>
        </a:ext>
      </dgm:extLst>
    </dgm:pt>
    <dgm:pt modelId="{BD228B19-D898-4D8B-9320-BC39B5B97630}" type="pres">
      <dgm:prSet presAssocID="{0B688A57-FC32-4C14-B239-AA7A121195E1}" presName="spaceRect" presStyleCnt="0"/>
      <dgm:spPr/>
    </dgm:pt>
    <dgm:pt modelId="{C9BEFE63-A263-43CF-A49B-01F30B24D101}" type="pres">
      <dgm:prSet presAssocID="{0B688A57-FC32-4C14-B239-AA7A121195E1}" presName="parTx" presStyleLbl="revTx" presStyleIdx="2" presStyleCnt="3">
        <dgm:presLayoutVars>
          <dgm:chMax val="0"/>
          <dgm:chPref val="0"/>
        </dgm:presLayoutVars>
      </dgm:prSet>
      <dgm:spPr/>
    </dgm:pt>
  </dgm:ptLst>
  <dgm:cxnLst>
    <dgm:cxn modelId="{8875FF02-716A-472B-85FA-2910F8DD57A2}" srcId="{07E1FF51-0A16-4E2B-BDAE-9E5527019203}" destId="{B93101D6-AACB-4F6B-AD63-D00445CA1E9B}" srcOrd="0" destOrd="0" parTransId="{C0593516-F89B-4092-8BBF-E8A0519AF1A4}" sibTransId="{B1C25D7C-2BAA-4D4A-B27E-80631CAC4665}"/>
    <dgm:cxn modelId="{43AA7A29-E5EA-4A14-9D90-B67189151FC0}" type="presOf" srcId="{07E1FF51-0A16-4E2B-BDAE-9E5527019203}" destId="{36A93BC3-3DDD-4EFB-9C0F-427EEC03A447}" srcOrd="0" destOrd="0" presId="urn:microsoft.com/office/officeart/2018/2/layout/IconVerticalSolidList"/>
    <dgm:cxn modelId="{941BE847-E56E-441E-9375-129A0950FDC3}" type="presOf" srcId="{BB89E43C-3A8E-43C6-AB93-81021600D6C4}" destId="{D0CB0E82-A91E-4C3C-8B1D-0B42FBC04738}" srcOrd="0" destOrd="0" presId="urn:microsoft.com/office/officeart/2018/2/layout/IconVerticalSolidList"/>
    <dgm:cxn modelId="{A948916A-8AA5-4893-8DEA-9BA8235CDE0D}" srcId="{07E1FF51-0A16-4E2B-BDAE-9E5527019203}" destId="{BB89E43C-3A8E-43C6-AB93-81021600D6C4}" srcOrd="1" destOrd="0" parTransId="{8B076C71-39BA-4ABC-B529-F938B6F98B49}" sibTransId="{80345A85-1DB2-424F-A079-B13CF0D0FE04}"/>
    <dgm:cxn modelId="{17B71887-233F-4CAF-A988-6A686707FA57}" srcId="{07E1FF51-0A16-4E2B-BDAE-9E5527019203}" destId="{0B688A57-FC32-4C14-B239-AA7A121195E1}" srcOrd="2" destOrd="0" parTransId="{9DAA1339-98F9-4EC8-99D7-525CA27492A3}" sibTransId="{9882DE88-CFDC-4B14-BB25-01948D93F0F6}"/>
    <dgm:cxn modelId="{15352289-F1C8-47A8-A258-1F5EA92B1726}" type="presOf" srcId="{0B688A57-FC32-4C14-B239-AA7A121195E1}" destId="{C9BEFE63-A263-43CF-A49B-01F30B24D101}" srcOrd="0" destOrd="0" presId="urn:microsoft.com/office/officeart/2018/2/layout/IconVerticalSolidList"/>
    <dgm:cxn modelId="{2143FAAC-FE3A-4E3E-9D5A-A2C4B9C0E768}" type="presOf" srcId="{B93101D6-AACB-4F6B-AD63-D00445CA1E9B}" destId="{879B73FE-EF26-4792-ACD9-9E7CE76ADEE9}" srcOrd="0" destOrd="0" presId="urn:microsoft.com/office/officeart/2018/2/layout/IconVerticalSolidList"/>
    <dgm:cxn modelId="{B914FA1B-038D-4FFA-85AB-73994D14A7C4}" type="presParOf" srcId="{36A93BC3-3DDD-4EFB-9C0F-427EEC03A447}" destId="{24F9DAD4-A90F-4743-AC17-FA76428B6FE0}" srcOrd="0" destOrd="0" presId="urn:microsoft.com/office/officeart/2018/2/layout/IconVerticalSolidList"/>
    <dgm:cxn modelId="{8E36131E-4720-48C9-BA7D-CDFF44816372}" type="presParOf" srcId="{24F9DAD4-A90F-4743-AC17-FA76428B6FE0}" destId="{82CF773F-E194-4AE7-8B0D-B943C76DB0D7}" srcOrd="0" destOrd="0" presId="urn:microsoft.com/office/officeart/2018/2/layout/IconVerticalSolidList"/>
    <dgm:cxn modelId="{88BEE92E-273C-4137-8563-0D5F9146B1F3}" type="presParOf" srcId="{24F9DAD4-A90F-4743-AC17-FA76428B6FE0}" destId="{289FD804-6063-4BCA-90CE-6CDFD4658A18}" srcOrd="1" destOrd="0" presId="urn:microsoft.com/office/officeart/2018/2/layout/IconVerticalSolidList"/>
    <dgm:cxn modelId="{7741F2B9-AE67-4253-A86C-DAD5710E2D7E}" type="presParOf" srcId="{24F9DAD4-A90F-4743-AC17-FA76428B6FE0}" destId="{98587E02-F834-4F14-86AC-B5D4BF245A05}" srcOrd="2" destOrd="0" presId="urn:microsoft.com/office/officeart/2018/2/layout/IconVerticalSolidList"/>
    <dgm:cxn modelId="{23E7C925-B13E-4906-BDEB-08C840D05C5C}" type="presParOf" srcId="{24F9DAD4-A90F-4743-AC17-FA76428B6FE0}" destId="{879B73FE-EF26-4792-ACD9-9E7CE76ADEE9}" srcOrd="3" destOrd="0" presId="urn:microsoft.com/office/officeart/2018/2/layout/IconVerticalSolidList"/>
    <dgm:cxn modelId="{C87E0D20-5CDA-45AC-B1EC-536893E511F9}" type="presParOf" srcId="{36A93BC3-3DDD-4EFB-9C0F-427EEC03A447}" destId="{54188F83-2AE8-4558-959F-A3DDB916D8DD}" srcOrd="1" destOrd="0" presId="urn:microsoft.com/office/officeart/2018/2/layout/IconVerticalSolidList"/>
    <dgm:cxn modelId="{EA0110C0-CEA8-4D4D-A0FE-F09E2BEF5906}" type="presParOf" srcId="{36A93BC3-3DDD-4EFB-9C0F-427EEC03A447}" destId="{812A9F72-BBA2-45EA-975E-C00D36CF5C38}" srcOrd="2" destOrd="0" presId="urn:microsoft.com/office/officeart/2018/2/layout/IconVerticalSolidList"/>
    <dgm:cxn modelId="{2FA75D32-A4FE-4C4F-8C4A-DB96295BF465}" type="presParOf" srcId="{812A9F72-BBA2-45EA-975E-C00D36CF5C38}" destId="{C46C9AF2-F586-4062-AD69-E5C1370BBD61}" srcOrd="0" destOrd="0" presId="urn:microsoft.com/office/officeart/2018/2/layout/IconVerticalSolidList"/>
    <dgm:cxn modelId="{44461247-F022-491B-BF22-7DCF00958D18}" type="presParOf" srcId="{812A9F72-BBA2-45EA-975E-C00D36CF5C38}" destId="{8CB0AA8A-BF51-4013-BF94-D4BB383DA1E4}" srcOrd="1" destOrd="0" presId="urn:microsoft.com/office/officeart/2018/2/layout/IconVerticalSolidList"/>
    <dgm:cxn modelId="{909F143D-D53A-46D2-AC92-968CC5E69E9A}" type="presParOf" srcId="{812A9F72-BBA2-45EA-975E-C00D36CF5C38}" destId="{23F6BBF5-5542-4CD1-BA37-F544BD780C20}" srcOrd="2" destOrd="0" presId="urn:microsoft.com/office/officeart/2018/2/layout/IconVerticalSolidList"/>
    <dgm:cxn modelId="{F9661092-295D-4A83-913E-4163D0653CF9}" type="presParOf" srcId="{812A9F72-BBA2-45EA-975E-C00D36CF5C38}" destId="{D0CB0E82-A91E-4C3C-8B1D-0B42FBC04738}" srcOrd="3" destOrd="0" presId="urn:microsoft.com/office/officeart/2018/2/layout/IconVerticalSolidList"/>
    <dgm:cxn modelId="{ADF9B340-A76D-4CAC-AF82-F07C1647726A}" type="presParOf" srcId="{36A93BC3-3DDD-4EFB-9C0F-427EEC03A447}" destId="{5562ED9F-476A-4434-B00A-E87E85112258}" srcOrd="3" destOrd="0" presId="urn:microsoft.com/office/officeart/2018/2/layout/IconVerticalSolidList"/>
    <dgm:cxn modelId="{EBC7A0D6-109A-4089-959F-3E3444A06994}" type="presParOf" srcId="{36A93BC3-3DDD-4EFB-9C0F-427EEC03A447}" destId="{9709D8BB-8E48-4291-850D-A94237BB7D76}" srcOrd="4" destOrd="0" presId="urn:microsoft.com/office/officeart/2018/2/layout/IconVerticalSolidList"/>
    <dgm:cxn modelId="{71F100EB-D52E-41F6-96F1-CA7391A7F6CF}" type="presParOf" srcId="{9709D8BB-8E48-4291-850D-A94237BB7D76}" destId="{F8812499-91E4-4A04-AD49-D01C7A635C79}" srcOrd="0" destOrd="0" presId="urn:microsoft.com/office/officeart/2018/2/layout/IconVerticalSolidList"/>
    <dgm:cxn modelId="{7BC3F12B-A79F-4195-ADF4-36510FC5991A}" type="presParOf" srcId="{9709D8BB-8E48-4291-850D-A94237BB7D76}" destId="{DA9B1A34-059C-4E6E-8F49-43B1DDA8EDA2}" srcOrd="1" destOrd="0" presId="urn:microsoft.com/office/officeart/2018/2/layout/IconVerticalSolidList"/>
    <dgm:cxn modelId="{808A92B6-1A9C-4286-A7C2-187A66BCE81B}" type="presParOf" srcId="{9709D8BB-8E48-4291-850D-A94237BB7D76}" destId="{BD228B19-D898-4D8B-9320-BC39B5B97630}" srcOrd="2" destOrd="0" presId="urn:microsoft.com/office/officeart/2018/2/layout/IconVerticalSolidList"/>
    <dgm:cxn modelId="{6825FC01-2925-4707-B3D5-699211BA419B}" type="presParOf" srcId="{9709D8BB-8E48-4291-850D-A94237BB7D76}" destId="{C9BEFE63-A263-43CF-A49B-01F30B24D10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0B3E36-7C76-44CD-8A36-9A57A3841883}"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23487520-5730-4A54-9260-4E723D70482C}">
      <dgm:prSet/>
      <dgm:spPr/>
      <dgm:t>
        <a:bodyPr/>
        <a:lstStyle/>
        <a:p>
          <a:r>
            <a:rPr lang="en-US" b="1"/>
            <a:t>Leadership is doing the right thing</a:t>
          </a:r>
          <a:endParaRPr lang="en-US"/>
        </a:p>
      </dgm:t>
    </dgm:pt>
    <dgm:pt modelId="{A6989B06-49D9-4FA3-AC92-8F9F7A2BCCC5}" type="parTrans" cxnId="{5009FB4F-378A-4C3F-8AA0-BFE7FDAF2DF9}">
      <dgm:prSet/>
      <dgm:spPr/>
      <dgm:t>
        <a:bodyPr/>
        <a:lstStyle/>
        <a:p>
          <a:endParaRPr lang="en-US"/>
        </a:p>
      </dgm:t>
    </dgm:pt>
    <dgm:pt modelId="{EE71FFDA-7E3F-479E-92B7-20E5C99BC179}" type="sibTrans" cxnId="{5009FB4F-378A-4C3F-8AA0-BFE7FDAF2DF9}">
      <dgm:prSet/>
      <dgm:spPr/>
      <dgm:t>
        <a:bodyPr/>
        <a:lstStyle/>
        <a:p>
          <a:endParaRPr lang="en-US"/>
        </a:p>
      </dgm:t>
    </dgm:pt>
    <dgm:pt modelId="{F9681F28-1272-4F39-8DC4-69926B2B8CC7}">
      <dgm:prSet/>
      <dgm:spPr/>
      <dgm:t>
        <a:bodyPr/>
        <a:lstStyle/>
        <a:p>
          <a:r>
            <a:rPr lang="en-US" b="1"/>
            <a:t>Management is doing it right</a:t>
          </a:r>
          <a:endParaRPr lang="en-US"/>
        </a:p>
      </dgm:t>
    </dgm:pt>
    <dgm:pt modelId="{0C24E3FD-D218-4D74-BC15-C9718627196B}" type="parTrans" cxnId="{EEF809A2-F10D-48F2-83E6-1341516B8D79}">
      <dgm:prSet/>
      <dgm:spPr/>
      <dgm:t>
        <a:bodyPr/>
        <a:lstStyle/>
        <a:p>
          <a:endParaRPr lang="en-US"/>
        </a:p>
      </dgm:t>
    </dgm:pt>
    <dgm:pt modelId="{FB31E933-7212-4D74-8615-DD812FC67A1A}" type="sibTrans" cxnId="{EEF809A2-F10D-48F2-83E6-1341516B8D79}">
      <dgm:prSet/>
      <dgm:spPr/>
      <dgm:t>
        <a:bodyPr/>
        <a:lstStyle/>
        <a:p>
          <a:endParaRPr lang="en-US"/>
        </a:p>
      </dgm:t>
    </dgm:pt>
    <dgm:pt modelId="{8B52B752-0F6D-44CB-BD8C-269CFD7CA3CF}" type="pres">
      <dgm:prSet presAssocID="{D40B3E36-7C76-44CD-8A36-9A57A3841883}" presName="hierChild1" presStyleCnt="0">
        <dgm:presLayoutVars>
          <dgm:chPref val="1"/>
          <dgm:dir/>
          <dgm:animOne val="branch"/>
          <dgm:animLvl val="lvl"/>
          <dgm:resizeHandles/>
        </dgm:presLayoutVars>
      </dgm:prSet>
      <dgm:spPr/>
    </dgm:pt>
    <dgm:pt modelId="{F347D012-BD0D-4549-BFA1-04351CCBBD0E}" type="pres">
      <dgm:prSet presAssocID="{23487520-5730-4A54-9260-4E723D70482C}" presName="hierRoot1" presStyleCnt="0"/>
      <dgm:spPr/>
    </dgm:pt>
    <dgm:pt modelId="{A6892FD6-C40F-4752-A7C7-BAF37A8E885F}" type="pres">
      <dgm:prSet presAssocID="{23487520-5730-4A54-9260-4E723D70482C}" presName="composite" presStyleCnt="0"/>
      <dgm:spPr/>
    </dgm:pt>
    <dgm:pt modelId="{72573673-CC35-4795-83E9-C2043CF0DBBC}" type="pres">
      <dgm:prSet presAssocID="{23487520-5730-4A54-9260-4E723D70482C}" presName="background" presStyleLbl="node0" presStyleIdx="0" presStyleCnt="2"/>
      <dgm:spPr/>
    </dgm:pt>
    <dgm:pt modelId="{A89C206B-DA7D-463B-BD93-595EA1B4D1B6}" type="pres">
      <dgm:prSet presAssocID="{23487520-5730-4A54-9260-4E723D70482C}" presName="text" presStyleLbl="fgAcc0" presStyleIdx="0" presStyleCnt="2">
        <dgm:presLayoutVars>
          <dgm:chPref val="3"/>
        </dgm:presLayoutVars>
      </dgm:prSet>
      <dgm:spPr/>
    </dgm:pt>
    <dgm:pt modelId="{E3316176-D910-4ED6-9ECF-68F72CF33179}" type="pres">
      <dgm:prSet presAssocID="{23487520-5730-4A54-9260-4E723D70482C}" presName="hierChild2" presStyleCnt="0"/>
      <dgm:spPr/>
    </dgm:pt>
    <dgm:pt modelId="{EE3C6E82-CCC0-41A2-B417-9364E4DB8039}" type="pres">
      <dgm:prSet presAssocID="{F9681F28-1272-4F39-8DC4-69926B2B8CC7}" presName="hierRoot1" presStyleCnt="0"/>
      <dgm:spPr/>
    </dgm:pt>
    <dgm:pt modelId="{078F0660-A3D9-47A6-B99D-B83A0D9D2021}" type="pres">
      <dgm:prSet presAssocID="{F9681F28-1272-4F39-8DC4-69926B2B8CC7}" presName="composite" presStyleCnt="0"/>
      <dgm:spPr/>
    </dgm:pt>
    <dgm:pt modelId="{A4087106-5510-4AB2-BBE5-F44813980711}" type="pres">
      <dgm:prSet presAssocID="{F9681F28-1272-4F39-8DC4-69926B2B8CC7}" presName="background" presStyleLbl="node0" presStyleIdx="1" presStyleCnt="2"/>
      <dgm:spPr/>
    </dgm:pt>
    <dgm:pt modelId="{6E0CC865-2C31-4359-8FDA-2BED053F8DEE}" type="pres">
      <dgm:prSet presAssocID="{F9681F28-1272-4F39-8DC4-69926B2B8CC7}" presName="text" presStyleLbl="fgAcc0" presStyleIdx="1" presStyleCnt="2">
        <dgm:presLayoutVars>
          <dgm:chPref val="3"/>
        </dgm:presLayoutVars>
      </dgm:prSet>
      <dgm:spPr/>
    </dgm:pt>
    <dgm:pt modelId="{70F7DABB-334C-444F-A8C4-6578E58D2DFD}" type="pres">
      <dgm:prSet presAssocID="{F9681F28-1272-4F39-8DC4-69926B2B8CC7}" presName="hierChild2" presStyleCnt="0"/>
      <dgm:spPr/>
    </dgm:pt>
  </dgm:ptLst>
  <dgm:cxnLst>
    <dgm:cxn modelId="{5009FB4F-378A-4C3F-8AA0-BFE7FDAF2DF9}" srcId="{D40B3E36-7C76-44CD-8A36-9A57A3841883}" destId="{23487520-5730-4A54-9260-4E723D70482C}" srcOrd="0" destOrd="0" parTransId="{A6989B06-49D9-4FA3-AC92-8F9F7A2BCCC5}" sibTransId="{EE71FFDA-7E3F-479E-92B7-20E5C99BC179}"/>
    <dgm:cxn modelId="{64412F68-2F67-470D-9C1B-A80D74F16851}" type="presOf" srcId="{23487520-5730-4A54-9260-4E723D70482C}" destId="{A89C206B-DA7D-463B-BD93-595EA1B4D1B6}" srcOrd="0" destOrd="0" presId="urn:microsoft.com/office/officeart/2005/8/layout/hierarchy1"/>
    <dgm:cxn modelId="{EEF809A2-F10D-48F2-83E6-1341516B8D79}" srcId="{D40B3E36-7C76-44CD-8A36-9A57A3841883}" destId="{F9681F28-1272-4F39-8DC4-69926B2B8CC7}" srcOrd="1" destOrd="0" parTransId="{0C24E3FD-D218-4D74-BC15-C9718627196B}" sibTransId="{FB31E933-7212-4D74-8615-DD812FC67A1A}"/>
    <dgm:cxn modelId="{B0B563CE-2333-4C20-BC69-7D6D08F8D930}" type="presOf" srcId="{D40B3E36-7C76-44CD-8A36-9A57A3841883}" destId="{8B52B752-0F6D-44CB-BD8C-269CFD7CA3CF}" srcOrd="0" destOrd="0" presId="urn:microsoft.com/office/officeart/2005/8/layout/hierarchy1"/>
    <dgm:cxn modelId="{210F3DDC-5154-4A7A-8307-BA783BD9B503}" type="presOf" srcId="{F9681F28-1272-4F39-8DC4-69926B2B8CC7}" destId="{6E0CC865-2C31-4359-8FDA-2BED053F8DEE}" srcOrd="0" destOrd="0" presId="urn:microsoft.com/office/officeart/2005/8/layout/hierarchy1"/>
    <dgm:cxn modelId="{710BD337-9112-4A3D-B816-6E780AE92E20}" type="presParOf" srcId="{8B52B752-0F6D-44CB-BD8C-269CFD7CA3CF}" destId="{F347D012-BD0D-4549-BFA1-04351CCBBD0E}" srcOrd="0" destOrd="0" presId="urn:microsoft.com/office/officeart/2005/8/layout/hierarchy1"/>
    <dgm:cxn modelId="{9E28BCDD-A2FC-40F9-BF02-91F6C95D4B51}" type="presParOf" srcId="{F347D012-BD0D-4549-BFA1-04351CCBBD0E}" destId="{A6892FD6-C40F-4752-A7C7-BAF37A8E885F}" srcOrd="0" destOrd="0" presId="urn:microsoft.com/office/officeart/2005/8/layout/hierarchy1"/>
    <dgm:cxn modelId="{FEFD2D2E-1352-45BA-A68A-A04099422A01}" type="presParOf" srcId="{A6892FD6-C40F-4752-A7C7-BAF37A8E885F}" destId="{72573673-CC35-4795-83E9-C2043CF0DBBC}" srcOrd="0" destOrd="0" presId="urn:microsoft.com/office/officeart/2005/8/layout/hierarchy1"/>
    <dgm:cxn modelId="{57570260-3D66-4330-B613-F7C4C24A9D67}" type="presParOf" srcId="{A6892FD6-C40F-4752-A7C7-BAF37A8E885F}" destId="{A89C206B-DA7D-463B-BD93-595EA1B4D1B6}" srcOrd="1" destOrd="0" presId="urn:microsoft.com/office/officeart/2005/8/layout/hierarchy1"/>
    <dgm:cxn modelId="{99780FF1-8423-4E6E-BB8C-F2DF7D338670}" type="presParOf" srcId="{F347D012-BD0D-4549-BFA1-04351CCBBD0E}" destId="{E3316176-D910-4ED6-9ECF-68F72CF33179}" srcOrd="1" destOrd="0" presId="urn:microsoft.com/office/officeart/2005/8/layout/hierarchy1"/>
    <dgm:cxn modelId="{7EEFDAE3-C65B-4430-A061-00C847B78711}" type="presParOf" srcId="{8B52B752-0F6D-44CB-BD8C-269CFD7CA3CF}" destId="{EE3C6E82-CCC0-41A2-B417-9364E4DB8039}" srcOrd="1" destOrd="0" presId="urn:microsoft.com/office/officeart/2005/8/layout/hierarchy1"/>
    <dgm:cxn modelId="{BD1A6CE2-75C6-4810-8E2F-66B7025EE23A}" type="presParOf" srcId="{EE3C6E82-CCC0-41A2-B417-9364E4DB8039}" destId="{078F0660-A3D9-47A6-B99D-B83A0D9D2021}" srcOrd="0" destOrd="0" presId="urn:microsoft.com/office/officeart/2005/8/layout/hierarchy1"/>
    <dgm:cxn modelId="{2E18D3AC-FCEC-452F-8577-183B295246DB}" type="presParOf" srcId="{078F0660-A3D9-47A6-B99D-B83A0D9D2021}" destId="{A4087106-5510-4AB2-BBE5-F44813980711}" srcOrd="0" destOrd="0" presId="urn:microsoft.com/office/officeart/2005/8/layout/hierarchy1"/>
    <dgm:cxn modelId="{2246E9AF-D544-4F48-8A25-117415D960E3}" type="presParOf" srcId="{078F0660-A3D9-47A6-B99D-B83A0D9D2021}" destId="{6E0CC865-2C31-4359-8FDA-2BED053F8DEE}" srcOrd="1" destOrd="0" presId="urn:microsoft.com/office/officeart/2005/8/layout/hierarchy1"/>
    <dgm:cxn modelId="{55346259-7B16-4120-A553-E19323D0B77C}" type="presParOf" srcId="{EE3C6E82-CCC0-41A2-B417-9364E4DB8039}" destId="{70F7DABB-334C-444F-A8C4-6578E58D2DF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DAF8DB-2758-4553-BE64-0D2FF138E6D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8A6F7D6-84B3-4289-B201-1AF37207075D}">
      <dgm:prSet/>
      <dgm:spPr/>
      <dgm:t>
        <a:bodyPr/>
        <a:lstStyle/>
        <a:p>
          <a:r>
            <a:rPr lang="en-US"/>
            <a:t>When leaders and teams gain agreement on:</a:t>
          </a:r>
        </a:p>
      </dgm:t>
    </dgm:pt>
    <dgm:pt modelId="{7EE1BA7D-FE21-48FB-B802-F3D3883B78D9}" type="parTrans" cxnId="{1A4649DA-4AB3-4805-A831-727D5B1AFBB2}">
      <dgm:prSet/>
      <dgm:spPr/>
      <dgm:t>
        <a:bodyPr/>
        <a:lstStyle/>
        <a:p>
          <a:endParaRPr lang="en-US"/>
        </a:p>
      </dgm:t>
    </dgm:pt>
    <dgm:pt modelId="{BFE99DC4-4133-42E3-89CD-B4F413763545}" type="sibTrans" cxnId="{1A4649DA-4AB3-4805-A831-727D5B1AFBB2}">
      <dgm:prSet/>
      <dgm:spPr/>
      <dgm:t>
        <a:bodyPr/>
        <a:lstStyle/>
        <a:p>
          <a:endParaRPr lang="en-US"/>
        </a:p>
      </dgm:t>
    </dgm:pt>
    <dgm:pt modelId="{FCF288CD-E1C8-4631-971F-1DD8DD9062D9}">
      <dgm:prSet/>
      <dgm:spPr/>
      <dgm:t>
        <a:bodyPr/>
        <a:lstStyle/>
        <a:p>
          <a:r>
            <a:rPr lang="en-US"/>
            <a:t>The What</a:t>
          </a:r>
        </a:p>
      </dgm:t>
    </dgm:pt>
    <dgm:pt modelId="{3171A72E-A051-40F8-ABA2-ABAC67519E00}" type="parTrans" cxnId="{0ED2BF24-491C-4543-AE2A-AEF7BC3E2BD4}">
      <dgm:prSet/>
      <dgm:spPr/>
      <dgm:t>
        <a:bodyPr/>
        <a:lstStyle/>
        <a:p>
          <a:endParaRPr lang="en-US"/>
        </a:p>
      </dgm:t>
    </dgm:pt>
    <dgm:pt modelId="{8158A028-CBD4-4D9F-9AFE-A821F8DB891C}" type="sibTrans" cxnId="{0ED2BF24-491C-4543-AE2A-AEF7BC3E2BD4}">
      <dgm:prSet/>
      <dgm:spPr/>
      <dgm:t>
        <a:bodyPr/>
        <a:lstStyle/>
        <a:p>
          <a:endParaRPr lang="en-US"/>
        </a:p>
      </dgm:t>
    </dgm:pt>
    <dgm:pt modelId="{551F0C32-3443-4217-9270-A77925C73860}">
      <dgm:prSet/>
      <dgm:spPr/>
      <dgm:t>
        <a:bodyPr/>
        <a:lstStyle/>
        <a:p>
          <a:r>
            <a:rPr lang="en-US"/>
            <a:t>The Why</a:t>
          </a:r>
        </a:p>
      </dgm:t>
    </dgm:pt>
    <dgm:pt modelId="{DA968674-EC75-453C-92E5-10F32A004323}" type="parTrans" cxnId="{26D27142-1D36-4359-A866-56CDE62FD8F2}">
      <dgm:prSet/>
      <dgm:spPr/>
      <dgm:t>
        <a:bodyPr/>
        <a:lstStyle/>
        <a:p>
          <a:endParaRPr lang="en-US"/>
        </a:p>
      </dgm:t>
    </dgm:pt>
    <dgm:pt modelId="{93E317DD-4AD4-44C3-8A49-D27122C161D9}" type="sibTrans" cxnId="{26D27142-1D36-4359-A866-56CDE62FD8F2}">
      <dgm:prSet/>
      <dgm:spPr/>
      <dgm:t>
        <a:bodyPr/>
        <a:lstStyle/>
        <a:p>
          <a:endParaRPr lang="en-US"/>
        </a:p>
      </dgm:t>
    </dgm:pt>
    <dgm:pt modelId="{1CC092AE-79EB-4473-A328-D5B74C1D04F1}">
      <dgm:prSet/>
      <dgm:spPr/>
      <dgm:t>
        <a:bodyPr/>
        <a:lstStyle/>
        <a:p>
          <a:r>
            <a:rPr lang="en-US"/>
            <a:t>The When</a:t>
          </a:r>
        </a:p>
      </dgm:t>
    </dgm:pt>
    <dgm:pt modelId="{B2D2536B-3F26-437D-859C-E8C04B5A9B8A}" type="parTrans" cxnId="{82FAB0D1-6028-41F5-8F02-0B29B43B3708}">
      <dgm:prSet/>
      <dgm:spPr/>
      <dgm:t>
        <a:bodyPr/>
        <a:lstStyle/>
        <a:p>
          <a:endParaRPr lang="en-US"/>
        </a:p>
      </dgm:t>
    </dgm:pt>
    <dgm:pt modelId="{C071651A-DABB-4FE8-9985-B2BA9A916079}" type="sibTrans" cxnId="{82FAB0D1-6028-41F5-8F02-0B29B43B3708}">
      <dgm:prSet/>
      <dgm:spPr/>
      <dgm:t>
        <a:bodyPr/>
        <a:lstStyle/>
        <a:p>
          <a:endParaRPr lang="en-US"/>
        </a:p>
      </dgm:t>
    </dgm:pt>
    <dgm:pt modelId="{27F0D729-AA4D-427F-8606-6445CDDFFC2E}">
      <dgm:prSet/>
      <dgm:spPr/>
      <dgm:t>
        <a:bodyPr/>
        <a:lstStyle/>
        <a:p>
          <a:r>
            <a:rPr lang="en-US"/>
            <a:t>Then (and only then) can we let team members decide:</a:t>
          </a:r>
        </a:p>
      </dgm:t>
    </dgm:pt>
    <dgm:pt modelId="{678BC27A-4917-4C1B-8852-EBFA259FE099}" type="parTrans" cxnId="{01086138-1520-48E9-8118-10F54954AB4E}">
      <dgm:prSet/>
      <dgm:spPr/>
      <dgm:t>
        <a:bodyPr/>
        <a:lstStyle/>
        <a:p>
          <a:endParaRPr lang="en-US"/>
        </a:p>
      </dgm:t>
    </dgm:pt>
    <dgm:pt modelId="{CB421749-5DC0-4CA9-AA57-CC2B2CF61310}" type="sibTrans" cxnId="{01086138-1520-48E9-8118-10F54954AB4E}">
      <dgm:prSet/>
      <dgm:spPr/>
      <dgm:t>
        <a:bodyPr/>
        <a:lstStyle/>
        <a:p>
          <a:endParaRPr lang="en-US"/>
        </a:p>
      </dgm:t>
    </dgm:pt>
    <dgm:pt modelId="{5AE47DCE-7021-47A2-AEDB-B5D63729CDBC}">
      <dgm:prSet/>
      <dgm:spPr/>
      <dgm:t>
        <a:bodyPr/>
        <a:lstStyle/>
        <a:p>
          <a:r>
            <a:rPr lang="en-US"/>
            <a:t>The How!</a:t>
          </a:r>
        </a:p>
      </dgm:t>
    </dgm:pt>
    <dgm:pt modelId="{7B729795-DDD6-4994-B64F-1E80D4642E88}" type="parTrans" cxnId="{F9255EF7-AE79-4547-9AB9-60967E8AC3FD}">
      <dgm:prSet/>
      <dgm:spPr/>
      <dgm:t>
        <a:bodyPr/>
        <a:lstStyle/>
        <a:p>
          <a:endParaRPr lang="en-US"/>
        </a:p>
      </dgm:t>
    </dgm:pt>
    <dgm:pt modelId="{127F9814-F61E-4B01-92AA-D26FF331178D}" type="sibTrans" cxnId="{F9255EF7-AE79-4547-9AB9-60967E8AC3FD}">
      <dgm:prSet/>
      <dgm:spPr/>
      <dgm:t>
        <a:bodyPr/>
        <a:lstStyle/>
        <a:p>
          <a:endParaRPr lang="en-US"/>
        </a:p>
      </dgm:t>
    </dgm:pt>
    <dgm:pt modelId="{B0C14AED-DE6D-4948-85F3-7F365624CDEC}" type="pres">
      <dgm:prSet presAssocID="{12DAF8DB-2758-4553-BE64-0D2FF138E6DC}" presName="root" presStyleCnt="0">
        <dgm:presLayoutVars>
          <dgm:dir/>
          <dgm:resizeHandles val="exact"/>
        </dgm:presLayoutVars>
      </dgm:prSet>
      <dgm:spPr/>
    </dgm:pt>
    <dgm:pt modelId="{3E4A9E36-0F4A-4DD8-A10B-780B9BB4300A}" type="pres">
      <dgm:prSet presAssocID="{68A6F7D6-84B3-4289-B201-1AF37207075D}" presName="compNode" presStyleCnt="0"/>
      <dgm:spPr/>
    </dgm:pt>
    <dgm:pt modelId="{10A84961-CE62-4591-9703-E4654E24F74D}" type="pres">
      <dgm:prSet presAssocID="{68A6F7D6-84B3-4289-B201-1AF37207075D}" presName="bgRect" presStyleLbl="bgShp" presStyleIdx="0" presStyleCnt="2"/>
      <dgm:spPr/>
    </dgm:pt>
    <dgm:pt modelId="{46F52C9D-C364-460D-BC88-40A2FE2B57C9}" type="pres">
      <dgm:prSet presAssocID="{68A6F7D6-84B3-4289-B201-1AF37207075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4F430654-31EB-4695-9945-4163573AFD82}" type="pres">
      <dgm:prSet presAssocID="{68A6F7D6-84B3-4289-B201-1AF37207075D}" presName="spaceRect" presStyleCnt="0"/>
      <dgm:spPr/>
    </dgm:pt>
    <dgm:pt modelId="{3198C08C-28AD-49C5-9117-F3918516901E}" type="pres">
      <dgm:prSet presAssocID="{68A6F7D6-84B3-4289-B201-1AF37207075D}" presName="parTx" presStyleLbl="revTx" presStyleIdx="0" presStyleCnt="4">
        <dgm:presLayoutVars>
          <dgm:chMax val="0"/>
          <dgm:chPref val="0"/>
        </dgm:presLayoutVars>
      </dgm:prSet>
      <dgm:spPr/>
    </dgm:pt>
    <dgm:pt modelId="{D3D638F2-38FA-4376-A45D-94CB1A2CEAB6}" type="pres">
      <dgm:prSet presAssocID="{68A6F7D6-84B3-4289-B201-1AF37207075D}" presName="desTx" presStyleLbl="revTx" presStyleIdx="1" presStyleCnt="4">
        <dgm:presLayoutVars/>
      </dgm:prSet>
      <dgm:spPr/>
    </dgm:pt>
    <dgm:pt modelId="{2A44ED91-9787-4D04-AD74-5D80465AF378}" type="pres">
      <dgm:prSet presAssocID="{BFE99DC4-4133-42E3-89CD-B4F413763545}" presName="sibTrans" presStyleCnt="0"/>
      <dgm:spPr/>
    </dgm:pt>
    <dgm:pt modelId="{1CCA76D2-D9FE-4AFF-B7DE-41D3AA7C6D29}" type="pres">
      <dgm:prSet presAssocID="{27F0D729-AA4D-427F-8606-6445CDDFFC2E}" presName="compNode" presStyleCnt="0"/>
      <dgm:spPr/>
    </dgm:pt>
    <dgm:pt modelId="{894A775A-3E4A-4D6A-A5C1-E1838C92A77B}" type="pres">
      <dgm:prSet presAssocID="{27F0D729-AA4D-427F-8606-6445CDDFFC2E}" presName="bgRect" presStyleLbl="bgShp" presStyleIdx="1" presStyleCnt="2"/>
      <dgm:spPr/>
    </dgm:pt>
    <dgm:pt modelId="{DDE306B8-85A5-4A30-AE39-00C24C173845}" type="pres">
      <dgm:prSet presAssocID="{27F0D729-AA4D-427F-8606-6445CDDFFC2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7F6C9F74-C437-4918-B7A5-FB74DB39145B}" type="pres">
      <dgm:prSet presAssocID="{27F0D729-AA4D-427F-8606-6445CDDFFC2E}" presName="spaceRect" presStyleCnt="0"/>
      <dgm:spPr/>
    </dgm:pt>
    <dgm:pt modelId="{95DEC8B0-A675-47BD-A60E-8A4C84F4EFF6}" type="pres">
      <dgm:prSet presAssocID="{27F0D729-AA4D-427F-8606-6445CDDFFC2E}" presName="parTx" presStyleLbl="revTx" presStyleIdx="2" presStyleCnt="4">
        <dgm:presLayoutVars>
          <dgm:chMax val="0"/>
          <dgm:chPref val="0"/>
        </dgm:presLayoutVars>
      </dgm:prSet>
      <dgm:spPr/>
    </dgm:pt>
    <dgm:pt modelId="{8BAD03A0-8A2D-41E0-972A-6804181B66B7}" type="pres">
      <dgm:prSet presAssocID="{27F0D729-AA4D-427F-8606-6445CDDFFC2E}" presName="desTx" presStyleLbl="revTx" presStyleIdx="3" presStyleCnt="4">
        <dgm:presLayoutVars/>
      </dgm:prSet>
      <dgm:spPr/>
    </dgm:pt>
  </dgm:ptLst>
  <dgm:cxnLst>
    <dgm:cxn modelId="{21B5A203-9B72-49BD-9B29-87F27435E046}" type="presOf" srcId="{12DAF8DB-2758-4553-BE64-0D2FF138E6DC}" destId="{B0C14AED-DE6D-4948-85F3-7F365624CDEC}" srcOrd="0" destOrd="0" presId="urn:microsoft.com/office/officeart/2018/2/layout/IconVerticalSolidList"/>
    <dgm:cxn modelId="{8BE17607-0EE5-4A76-B379-A406F966A4F5}" type="presOf" srcId="{551F0C32-3443-4217-9270-A77925C73860}" destId="{D3D638F2-38FA-4376-A45D-94CB1A2CEAB6}" srcOrd="0" destOrd="1" presId="urn:microsoft.com/office/officeart/2018/2/layout/IconVerticalSolidList"/>
    <dgm:cxn modelId="{0ED2BF24-491C-4543-AE2A-AEF7BC3E2BD4}" srcId="{68A6F7D6-84B3-4289-B201-1AF37207075D}" destId="{FCF288CD-E1C8-4631-971F-1DD8DD9062D9}" srcOrd="0" destOrd="0" parTransId="{3171A72E-A051-40F8-ABA2-ABAC67519E00}" sibTransId="{8158A028-CBD4-4D9F-9AFE-A821F8DB891C}"/>
    <dgm:cxn modelId="{6122CB26-5791-4536-8146-37F7A1F340A4}" type="presOf" srcId="{FCF288CD-E1C8-4631-971F-1DD8DD9062D9}" destId="{D3D638F2-38FA-4376-A45D-94CB1A2CEAB6}" srcOrd="0" destOrd="0" presId="urn:microsoft.com/office/officeart/2018/2/layout/IconVerticalSolidList"/>
    <dgm:cxn modelId="{01086138-1520-48E9-8118-10F54954AB4E}" srcId="{12DAF8DB-2758-4553-BE64-0D2FF138E6DC}" destId="{27F0D729-AA4D-427F-8606-6445CDDFFC2E}" srcOrd="1" destOrd="0" parTransId="{678BC27A-4917-4C1B-8852-EBFA259FE099}" sibTransId="{CB421749-5DC0-4CA9-AA57-CC2B2CF61310}"/>
    <dgm:cxn modelId="{26D27142-1D36-4359-A866-56CDE62FD8F2}" srcId="{68A6F7D6-84B3-4289-B201-1AF37207075D}" destId="{551F0C32-3443-4217-9270-A77925C73860}" srcOrd="1" destOrd="0" parTransId="{DA968674-EC75-453C-92E5-10F32A004323}" sibTransId="{93E317DD-4AD4-44C3-8A49-D27122C161D9}"/>
    <dgm:cxn modelId="{7FD1A762-39B3-4635-8A6E-00D75D93E593}" type="presOf" srcId="{5AE47DCE-7021-47A2-AEDB-B5D63729CDBC}" destId="{8BAD03A0-8A2D-41E0-972A-6804181B66B7}" srcOrd="0" destOrd="0" presId="urn:microsoft.com/office/officeart/2018/2/layout/IconVerticalSolidList"/>
    <dgm:cxn modelId="{85D62F86-F6BA-4D62-AAE5-4039B87A9142}" type="presOf" srcId="{27F0D729-AA4D-427F-8606-6445CDDFFC2E}" destId="{95DEC8B0-A675-47BD-A60E-8A4C84F4EFF6}" srcOrd="0" destOrd="0" presId="urn:microsoft.com/office/officeart/2018/2/layout/IconVerticalSolidList"/>
    <dgm:cxn modelId="{BDB4C6C8-8166-4A7E-9848-D4318CD91F6F}" type="presOf" srcId="{1CC092AE-79EB-4473-A328-D5B74C1D04F1}" destId="{D3D638F2-38FA-4376-A45D-94CB1A2CEAB6}" srcOrd="0" destOrd="2" presId="urn:microsoft.com/office/officeart/2018/2/layout/IconVerticalSolidList"/>
    <dgm:cxn modelId="{82FAB0D1-6028-41F5-8F02-0B29B43B3708}" srcId="{68A6F7D6-84B3-4289-B201-1AF37207075D}" destId="{1CC092AE-79EB-4473-A328-D5B74C1D04F1}" srcOrd="2" destOrd="0" parTransId="{B2D2536B-3F26-437D-859C-E8C04B5A9B8A}" sibTransId="{C071651A-DABB-4FE8-9985-B2BA9A916079}"/>
    <dgm:cxn modelId="{1A4649DA-4AB3-4805-A831-727D5B1AFBB2}" srcId="{12DAF8DB-2758-4553-BE64-0D2FF138E6DC}" destId="{68A6F7D6-84B3-4289-B201-1AF37207075D}" srcOrd="0" destOrd="0" parTransId="{7EE1BA7D-FE21-48FB-B802-F3D3883B78D9}" sibTransId="{BFE99DC4-4133-42E3-89CD-B4F413763545}"/>
    <dgm:cxn modelId="{2ED9C4F3-8D98-4CC8-813F-64738E8D5813}" type="presOf" srcId="{68A6F7D6-84B3-4289-B201-1AF37207075D}" destId="{3198C08C-28AD-49C5-9117-F3918516901E}" srcOrd="0" destOrd="0" presId="urn:microsoft.com/office/officeart/2018/2/layout/IconVerticalSolidList"/>
    <dgm:cxn modelId="{F9255EF7-AE79-4547-9AB9-60967E8AC3FD}" srcId="{27F0D729-AA4D-427F-8606-6445CDDFFC2E}" destId="{5AE47DCE-7021-47A2-AEDB-B5D63729CDBC}" srcOrd="0" destOrd="0" parTransId="{7B729795-DDD6-4994-B64F-1E80D4642E88}" sibTransId="{127F9814-F61E-4B01-92AA-D26FF331178D}"/>
    <dgm:cxn modelId="{0771F22E-6E33-4CD6-B1FD-2A93D41F9354}" type="presParOf" srcId="{B0C14AED-DE6D-4948-85F3-7F365624CDEC}" destId="{3E4A9E36-0F4A-4DD8-A10B-780B9BB4300A}" srcOrd="0" destOrd="0" presId="urn:microsoft.com/office/officeart/2018/2/layout/IconVerticalSolidList"/>
    <dgm:cxn modelId="{0AAE2727-6EF4-4F36-B7E4-D6569CCC49D0}" type="presParOf" srcId="{3E4A9E36-0F4A-4DD8-A10B-780B9BB4300A}" destId="{10A84961-CE62-4591-9703-E4654E24F74D}" srcOrd="0" destOrd="0" presId="urn:microsoft.com/office/officeart/2018/2/layout/IconVerticalSolidList"/>
    <dgm:cxn modelId="{3CF6F8D3-B65C-4021-80D9-ED1C5AC9A47C}" type="presParOf" srcId="{3E4A9E36-0F4A-4DD8-A10B-780B9BB4300A}" destId="{46F52C9D-C364-460D-BC88-40A2FE2B57C9}" srcOrd="1" destOrd="0" presId="urn:microsoft.com/office/officeart/2018/2/layout/IconVerticalSolidList"/>
    <dgm:cxn modelId="{625D0BC3-8471-42B7-8D53-3863AEDA1835}" type="presParOf" srcId="{3E4A9E36-0F4A-4DD8-A10B-780B9BB4300A}" destId="{4F430654-31EB-4695-9945-4163573AFD82}" srcOrd="2" destOrd="0" presId="urn:microsoft.com/office/officeart/2018/2/layout/IconVerticalSolidList"/>
    <dgm:cxn modelId="{98652116-65A6-4A5C-B11A-95DB6F3BF138}" type="presParOf" srcId="{3E4A9E36-0F4A-4DD8-A10B-780B9BB4300A}" destId="{3198C08C-28AD-49C5-9117-F3918516901E}" srcOrd="3" destOrd="0" presId="urn:microsoft.com/office/officeart/2018/2/layout/IconVerticalSolidList"/>
    <dgm:cxn modelId="{2E858C69-82BA-43B1-B456-F2BD873B2284}" type="presParOf" srcId="{3E4A9E36-0F4A-4DD8-A10B-780B9BB4300A}" destId="{D3D638F2-38FA-4376-A45D-94CB1A2CEAB6}" srcOrd="4" destOrd="0" presId="urn:microsoft.com/office/officeart/2018/2/layout/IconVerticalSolidList"/>
    <dgm:cxn modelId="{CC78752D-846C-4EC8-92F8-97CC9EE4C7F7}" type="presParOf" srcId="{B0C14AED-DE6D-4948-85F3-7F365624CDEC}" destId="{2A44ED91-9787-4D04-AD74-5D80465AF378}" srcOrd="1" destOrd="0" presId="urn:microsoft.com/office/officeart/2018/2/layout/IconVerticalSolidList"/>
    <dgm:cxn modelId="{03445ED7-4DA3-4066-9295-6AE79B48CFC3}" type="presParOf" srcId="{B0C14AED-DE6D-4948-85F3-7F365624CDEC}" destId="{1CCA76D2-D9FE-4AFF-B7DE-41D3AA7C6D29}" srcOrd="2" destOrd="0" presId="urn:microsoft.com/office/officeart/2018/2/layout/IconVerticalSolidList"/>
    <dgm:cxn modelId="{B53F12A5-D93A-4444-AB49-D88A478C48D6}" type="presParOf" srcId="{1CCA76D2-D9FE-4AFF-B7DE-41D3AA7C6D29}" destId="{894A775A-3E4A-4D6A-A5C1-E1838C92A77B}" srcOrd="0" destOrd="0" presId="urn:microsoft.com/office/officeart/2018/2/layout/IconVerticalSolidList"/>
    <dgm:cxn modelId="{053D5B45-8954-463C-A97C-BA9EF76D3D9F}" type="presParOf" srcId="{1CCA76D2-D9FE-4AFF-B7DE-41D3AA7C6D29}" destId="{DDE306B8-85A5-4A30-AE39-00C24C173845}" srcOrd="1" destOrd="0" presId="urn:microsoft.com/office/officeart/2018/2/layout/IconVerticalSolidList"/>
    <dgm:cxn modelId="{DD21F0C3-B209-4B5E-AC98-1DAFCC7E066D}" type="presParOf" srcId="{1CCA76D2-D9FE-4AFF-B7DE-41D3AA7C6D29}" destId="{7F6C9F74-C437-4918-B7A5-FB74DB39145B}" srcOrd="2" destOrd="0" presId="urn:microsoft.com/office/officeart/2018/2/layout/IconVerticalSolidList"/>
    <dgm:cxn modelId="{0F48124D-F01B-4C32-88EB-63E74DB02E2A}" type="presParOf" srcId="{1CCA76D2-D9FE-4AFF-B7DE-41D3AA7C6D29}" destId="{95DEC8B0-A675-47BD-A60E-8A4C84F4EFF6}" srcOrd="3" destOrd="0" presId="urn:microsoft.com/office/officeart/2018/2/layout/IconVerticalSolidList"/>
    <dgm:cxn modelId="{5622143D-DC0D-419F-9D5C-A2E497F5B7D0}" type="presParOf" srcId="{1CCA76D2-D9FE-4AFF-B7DE-41D3AA7C6D29}" destId="{8BAD03A0-8A2D-41E0-972A-6804181B66B7}"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F773F-E194-4AE7-8B0D-B943C76DB0D7}">
      <dsp:nvSpPr>
        <dsp:cNvPr id="0" name=""/>
        <dsp:cNvSpPr/>
      </dsp:nvSpPr>
      <dsp:spPr>
        <a:xfrm>
          <a:off x="0" y="437"/>
          <a:ext cx="9601200" cy="10230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9FD804-6063-4BCA-90CE-6CDFD4658A18}">
      <dsp:nvSpPr>
        <dsp:cNvPr id="0" name=""/>
        <dsp:cNvSpPr/>
      </dsp:nvSpPr>
      <dsp:spPr>
        <a:xfrm>
          <a:off x="309459" y="230613"/>
          <a:ext cx="562654" cy="562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B73FE-EF26-4792-ACD9-9E7CE76ADEE9}">
      <dsp:nvSpPr>
        <dsp:cNvPr id="0" name=""/>
        <dsp:cNvSpPr/>
      </dsp:nvSpPr>
      <dsp:spPr>
        <a:xfrm>
          <a:off x="1181573" y="437"/>
          <a:ext cx="8419626" cy="102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268" tIns="108268" rIns="108268" bIns="108268" numCol="1" spcCol="1270" anchor="ctr" anchorCtr="0">
          <a:noAutofit/>
        </a:bodyPr>
        <a:lstStyle/>
        <a:p>
          <a:pPr marL="0" lvl="0" indent="0" algn="l" defTabSz="1111250">
            <a:lnSpc>
              <a:spcPct val="100000"/>
            </a:lnSpc>
            <a:spcBef>
              <a:spcPct val="0"/>
            </a:spcBef>
            <a:spcAft>
              <a:spcPct val="35000"/>
            </a:spcAft>
            <a:buNone/>
          </a:pPr>
          <a:r>
            <a:rPr lang="en-US" sz="2500" b="1" i="0" kern="1200"/>
            <a:t>Visual  - 65%</a:t>
          </a:r>
          <a:endParaRPr lang="en-US" sz="2500" kern="1200"/>
        </a:p>
      </dsp:txBody>
      <dsp:txXfrm>
        <a:off x="1181573" y="437"/>
        <a:ext cx="8419626" cy="1023007"/>
      </dsp:txXfrm>
    </dsp:sp>
    <dsp:sp modelId="{C46C9AF2-F586-4062-AD69-E5C1370BBD61}">
      <dsp:nvSpPr>
        <dsp:cNvPr id="0" name=""/>
        <dsp:cNvSpPr/>
      </dsp:nvSpPr>
      <dsp:spPr>
        <a:xfrm>
          <a:off x="0" y="1279196"/>
          <a:ext cx="9601200" cy="10230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B0AA8A-BF51-4013-BF94-D4BB383DA1E4}">
      <dsp:nvSpPr>
        <dsp:cNvPr id="0" name=""/>
        <dsp:cNvSpPr/>
      </dsp:nvSpPr>
      <dsp:spPr>
        <a:xfrm>
          <a:off x="309459" y="1509372"/>
          <a:ext cx="562654" cy="562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B0E82-A91E-4C3C-8B1D-0B42FBC04738}">
      <dsp:nvSpPr>
        <dsp:cNvPr id="0" name=""/>
        <dsp:cNvSpPr/>
      </dsp:nvSpPr>
      <dsp:spPr>
        <a:xfrm>
          <a:off x="1181573" y="1279196"/>
          <a:ext cx="8419626" cy="102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268" tIns="108268" rIns="108268" bIns="108268" numCol="1" spcCol="1270" anchor="ctr" anchorCtr="0">
          <a:noAutofit/>
        </a:bodyPr>
        <a:lstStyle/>
        <a:p>
          <a:pPr marL="0" lvl="0" indent="0" algn="l" defTabSz="1111250">
            <a:lnSpc>
              <a:spcPct val="100000"/>
            </a:lnSpc>
            <a:spcBef>
              <a:spcPct val="0"/>
            </a:spcBef>
            <a:spcAft>
              <a:spcPct val="35000"/>
            </a:spcAft>
            <a:buNone/>
          </a:pPr>
          <a:r>
            <a:rPr lang="en-US" sz="2500" b="1" i="0" kern="1200"/>
            <a:t>Auditory – 30%</a:t>
          </a:r>
          <a:endParaRPr lang="en-US" sz="2500" kern="1200"/>
        </a:p>
      </dsp:txBody>
      <dsp:txXfrm>
        <a:off x="1181573" y="1279196"/>
        <a:ext cx="8419626" cy="1023007"/>
      </dsp:txXfrm>
    </dsp:sp>
    <dsp:sp modelId="{F8812499-91E4-4A04-AD49-D01C7A635C79}">
      <dsp:nvSpPr>
        <dsp:cNvPr id="0" name=""/>
        <dsp:cNvSpPr/>
      </dsp:nvSpPr>
      <dsp:spPr>
        <a:xfrm>
          <a:off x="0" y="2557955"/>
          <a:ext cx="9601200" cy="10230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9B1A34-059C-4E6E-8F49-43B1DDA8EDA2}">
      <dsp:nvSpPr>
        <dsp:cNvPr id="0" name=""/>
        <dsp:cNvSpPr/>
      </dsp:nvSpPr>
      <dsp:spPr>
        <a:xfrm>
          <a:off x="309459" y="2788132"/>
          <a:ext cx="562654" cy="562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BEFE63-A263-43CF-A49B-01F30B24D101}">
      <dsp:nvSpPr>
        <dsp:cNvPr id="0" name=""/>
        <dsp:cNvSpPr/>
      </dsp:nvSpPr>
      <dsp:spPr>
        <a:xfrm>
          <a:off x="1181573" y="2557955"/>
          <a:ext cx="8419626" cy="102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268" tIns="108268" rIns="108268" bIns="108268" numCol="1" spcCol="1270" anchor="ctr" anchorCtr="0">
          <a:noAutofit/>
        </a:bodyPr>
        <a:lstStyle/>
        <a:p>
          <a:pPr marL="0" lvl="0" indent="0" algn="l" defTabSz="1111250">
            <a:lnSpc>
              <a:spcPct val="100000"/>
            </a:lnSpc>
            <a:spcBef>
              <a:spcPct val="0"/>
            </a:spcBef>
            <a:spcAft>
              <a:spcPct val="35000"/>
            </a:spcAft>
            <a:buNone/>
          </a:pPr>
          <a:r>
            <a:rPr lang="en-US" sz="2500" b="1" i="0" kern="1200"/>
            <a:t>Kinesthetic/tactile – 5% </a:t>
          </a:r>
          <a:endParaRPr lang="en-US" sz="2500" kern="1200"/>
        </a:p>
      </dsp:txBody>
      <dsp:txXfrm>
        <a:off x="1181573" y="2557955"/>
        <a:ext cx="8419626" cy="1023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73673-CC35-4795-83E9-C2043CF0DBBC}">
      <dsp:nvSpPr>
        <dsp:cNvPr id="0" name=""/>
        <dsp:cNvSpPr/>
      </dsp:nvSpPr>
      <dsp:spPr>
        <a:xfrm>
          <a:off x="1174"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89C206B-DA7D-463B-BD93-595EA1B4D1B6}">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a:t>Leadership is doing the right thing</a:t>
          </a:r>
          <a:endParaRPr lang="en-US" sz="4300" kern="1200"/>
        </a:p>
      </dsp:txBody>
      <dsp:txXfrm>
        <a:off x="536117" y="696288"/>
        <a:ext cx="3970751" cy="2465433"/>
      </dsp:txXfrm>
    </dsp:sp>
    <dsp:sp modelId="{A4087106-5510-4AB2-BBE5-F44813980711}">
      <dsp:nvSpPr>
        <dsp:cNvPr id="0" name=""/>
        <dsp:cNvSpPr/>
      </dsp:nvSpPr>
      <dsp:spPr>
        <a:xfrm>
          <a:off x="5041811"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E0CC865-2C31-4359-8FDA-2BED053F8DEE}">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a:t>Management is doing it right</a:t>
          </a:r>
          <a:endParaRPr lang="en-US" sz="4300" kern="1200"/>
        </a:p>
      </dsp:txBody>
      <dsp:txXfrm>
        <a:off x="5576754" y="696288"/>
        <a:ext cx="3970751" cy="2465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84961-CE62-4591-9703-E4654E24F74D}">
      <dsp:nvSpPr>
        <dsp:cNvPr id="0" name=""/>
        <dsp:cNvSpPr/>
      </dsp:nvSpPr>
      <dsp:spPr>
        <a:xfrm>
          <a:off x="0" y="852586"/>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F52C9D-C364-460D-BC88-40A2FE2B57C9}">
      <dsp:nvSpPr>
        <dsp:cNvPr id="0" name=""/>
        <dsp:cNvSpPr/>
      </dsp:nvSpPr>
      <dsp:spPr>
        <a:xfrm>
          <a:off x="476136" y="1206738"/>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98C08C-28AD-49C5-9117-F3918516901E}">
      <dsp:nvSpPr>
        <dsp:cNvPr id="0" name=""/>
        <dsp:cNvSpPr/>
      </dsp:nvSpPr>
      <dsp:spPr>
        <a:xfrm>
          <a:off x="1817977" y="852586"/>
          <a:ext cx="2876073"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977900">
            <a:lnSpc>
              <a:spcPct val="90000"/>
            </a:lnSpc>
            <a:spcBef>
              <a:spcPct val="0"/>
            </a:spcBef>
            <a:spcAft>
              <a:spcPct val="35000"/>
            </a:spcAft>
            <a:buNone/>
          </a:pPr>
          <a:r>
            <a:rPr lang="en-US" sz="2200" kern="1200"/>
            <a:t>When leaders and teams gain agreement on:</a:t>
          </a:r>
        </a:p>
      </dsp:txBody>
      <dsp:txXfrm>
        <a:off x="1817977" y="852586"/>
        <a:ext cx="2876073" cy="1574006"/>
      </dsp:txXfrm>
    </dsp:sp>
    <dsp:sp modelId="{D3D638F2-38FA-4376-A45D-94CB1A2CEAB6}">
      <dsp:nvSpPr>
        <dsp:cNvPr id="0" name=""/>
        <dsp:cNvSpPr/>
      </dsp:nvSpPr>
      <dsp:spPr>
        <a:xfrm>
          <a:off x="4694050" y="852586"/>
          <a:ext cx="1697224"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755650">
            <a:lnSpc>
              <a:spcPct val="90000"/>
            </a:lnSpc>
            <a:spcBef>
              <a:spcPct val="0"/>
            </a:spcBef>
            <a:spcAft>
              <a:spcPct val="35000"/>
            </a:spcAft>
            <a:buNone/>
          </a:pPr>
          <a:r>
            <a:rPr lang="en-US" sz="1700" kern="1200"/>
            <a:t>The What</a:t>
          </a:r>
        </a:p>
        <a:p>
          <a:pPr marL="0" lvl="0" indent="0" algn="l" defTabSz="755650">
            <a:lnSpc>
              <a:spcPct val="90000"/>
            </a:lnSpc>
            <a:spcBef>
              <a:spcPct val="0"/>
            </a:spcBef>
            <a:spcAft>
              <a:spcPct val="35000"/>
            </a:spcAft>
            <a:buNone/>
          </a:pPr>
          <a:r>
            <a:rPr lang="en-US" sz="1700" kern="1200"/>
            <a:t>The Why</a:t>
          </a:r>
        </a:p>
        <a:p>
          <a:pPr marL="0" lvl="0" indent="0" algn="l" defTabSz="755650">
            <a:lnSpc>
              <a:spcPct val="90000"/>
            </a:lnSpc>
            <a:spcBef>
              <a:spcPct val="0"/>
            </a:spcBef>
            <a:spcAft>
              <a:spcPct val="35000"/>
            </a:spcAft>
            <a:buNone/>
          </a:pPr>
          <a:r>
            <a:rPr lang="en-US" sz="1700" kern="1200"/>
            <a:t>The When</a:t>
          </a:r>
        </a:p>
      </dsp:txBody>
      <dsp:txXfrm>
        <a:off x="4694050" y="852586"/>
        <a:ext cx="1697224" cy="1574006"/>
      </dsp:txXfrm>
    </dsp:sp>
    <dsp:sp modelId="{894A775A-3E4A-4D6A-A5C1-E1838C92A77B}">
      <dsp:nvSpPr>
        <dsp:cNvPr id="0" name=""/>
        <dsp:cNvSpPr/>
      </dsp:nvSpPr>
      <dsp:spPr>
        <a:xfrm>
          <a:off x="0" y="2820094"/>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E306B8-85A5-4A30-AE39-00C24C173845}">
      <dsp:nvSpPr>
        <dsp:cNvPr id="0" name=""/>
        <dsp:cNvSpPr/>
      </dsp:nvSpPr>
      <dsp:spPr>
        <a:xfrm>
          <a:off x="476136" y="3174245"/>
          <a:ext cx="865703" cy="865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DEC8B0-A675-47BD-A60E-8A4C84F4EFF6}">
      <dsp:nvSpPr>
        <dsp:cNvPr id="0" name=""/>
        <dsp:cNvSpPr/>
      </dsp:nvSpPr>
      <dsp:spPr>
        <a:xfrm>
          <a:off x="1817977" y="2820094"/>
          <a:ext cx="2876073"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977900">
            <a:lnSpc>
              <a:spcPct val="90000"/>
            </a:lnSpc>
            <a:spcBef>
              <a:spcPct val="0"/>
            </a:spcBef>
            <a:spcAft>
              <a:spcPct val="35000"/>
            </a:spcAft>
            <a:buNone/>
          </a:pPr>
          <a:r>
            <a:rPr lang="en-US" sz="2200" kern="1200"/>
            <a:t>Then (and only then) can we let team members decide:</a:t>
          </a:r>
        </a:p>
      </dsp:txBody>
      <dsp:txXfrm>
        <a:off x="1817977" y="2820094"/>
        <a:ext cx="2876073" cy="1574006"/>
      </dsp:txXfrm>
    </dsp:sp>
    <dsp:sp modelId="{8BAD03A0-8A2D-41E0-972A-6804181B66B7}">
      <dsp:nvSpPr>
        <dsp:cNvPr id="0" name=""/>
        <dsp:cNvSpPr/>
      </dsp:nvSpPr>
      <dsp:spPr>
        <a:xfrm>
          <a:off x="4694050" y="2820094"/>
          <a:ext cx="1697224"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755650">
            <a:lnSpc>
              <a:spcPct val="90000"/>
            </a:lnSpc>
            <a:spcBef>
              <a:spcPct val="0"/>
            </a:spcBef>
            <a:spcAft>
              <a:spcPct val="35000"/>
            </a:spcAft>
            <a:buNone/>
          </a:pPr>
          <a:r>
            <a:rPr lang="en-US" sz="1700" kern="1200"/>
            <a:t>The How!</a:t>
          </a:r>
        </a:p>
      </dsp:txBody>
      <dsp:txXfrm>
        <a:off x="4694050" y="2820094"/>
        <a:ext cx="1697224" cy="15740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E4214C-03DF-4530-A3A6-BCAD1E7F02EB}" type="datetimeFigureOut">
              <a:rPr lang="en-AU" smtClean="0"/>
              <a:t>12/11/21</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32C09E-AE2F-48D6-B408-8B65C84E6E93}" type="slidenum">
              <a:rPr lang="en-AU" smtClean="0"/>
              <a:t>‹#›</a:t>
            </a:fld>
            <a:endParaRPr lang="en-AU"/>
          </a:p>
        </p:txBody>
      </p:sp>
    </p:spTree>
    <p:extLst>
      <p:ext uri="{BB962C8B-B14F-4D97-AF65-F5344CB8AC3E}">
        <p14:creationId xmlns:p14="http://schemas.microsoft.com/office/powerpoint/2010/main" val="362857579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19</a:t>
            </a:r>
            <a:r>
              <a:rPr lang="en-US" baseline="30000" dirty="0"/>
              <a:t>th</a:t>
            </a:r>
            <a:r>
              <a:rPr lang="en-US" dirty="0"/>
              <a:t> and 20</a:t>
            </a:r>
            <a:r>
              <a:rPr lang="en-US" baseline="30000" dirty="0"/>
              <a:t>th</a:t>
            </a:r>
            <a:r>
              <a:rPr lang="en-US" dirty="0"/>
              <a:t> September 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3"/>
            <a:ext cx="3378467" cy="458787"/>
          </a:xfrm>
          <a:prstGeom prst="rect">
            <a:avLst/>
          </a:prstGeom>
        </p:spPr>
        <p:txBody>
          <a:bodyPr vert="horz" lIns="91440" tIns="45720" rIns="91440" bIns="45720" rtlCol="0" anchor="b"/>
          <a:lstStyle>
            <a:lvl1pPr algn="l">
              <a:defRPr sz="1200"/>
            </a:lvl1pPr>
          </a:lstStyle>
          <a:p>
            <a:r>
              <a:rPr lang="en-US" dirty="0"/>
              <a:t>Joan Wilson-Jones - JwJ Consulting</a:t>
            </a:r>
          </a:p>
          <a:p>
            <a:r>
              <a:rPr lang="en-US" dirty="0" err="1"/>
              <a:t>www.jwjconsulting.com</a:t>
            </a:r>
            <a:r>
              <a:rPr lang="en-US" dirty="0"/>
              <a:t> </a:t>
            </a:r>
            <a:r>
              <a:rPr lang="en-US" dirty="0" err="1"/>
              <a:t>Joan@jwjconsulting.com</a:t>
            </a:r>
            <a:endParaRPr lang="en-US" dirty="0"/>
          </a:p>
          <a:p>
            <a:r>
              <a:rPr lang="en-US" dirty="0"/>
              <a:t>0402 473 173</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F45C7-854D-3343-B754-9D8DA0A3024D}" type="slidenum">
              <a:rPr lang="en-US" smtClean="0"/>
              <a:pPr/>
              <a:t>‹#›</a:t>
            </a:fld>
            <a:endParaRPr lang="en-US" dirty="0"/>
          </a:p>
        </p:txBody>
      </p:sp>
    </p:spTree>
    <p:extLst>
      <p:ext uri="{BB962C8B-B14F-4D97-AF65-F5344CB8AC3E}">
        <p14:creationId xmlns:p14="http://schemas.microsoft.com/office/powerpoint/2010/main" val="184795406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jwjconsulting.com/"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2.jpeg"/><Relationship Id="rId4" Type="http://schemas.openxmlformats.org/officeDocument/2006/relationships/hyperlink" Target="mailto:Joan@jwjconsulting.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medicalnewstoday.com/articles/321805"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1051560"/>
            <a:ext cx="5486400" cy="6949440"/>
          </a:xfrm>
          <a:noFill/>
          <a:ln w="76200">
            <a:solidFill>
              <a:schemeClr val="tx1"/>
            </a:solidFill>
          </a:ln>
        </p:spPr>
        <p:style>
          <a:lnRef idx="1">
            <a:schemeClr val="accent3"/>
          </a:lnRef>
          <a:fillRef idx="2">
            <a:schemeClr val="accent3"/>
          </a:fillRef>
          <a:effectRef idx="1">
            <a:schemeClr val="accent3"/>
          </a:effectRef>
          <a:fontRef idx="minor">
            <a:schemeClr val="dk1"/>
          </a:fontRef>
        </p:style>
        <p:txBody>
          <a:bodyPr/>
          <a:lstStyle/>
          <a:p>
            <a:pPr algn="ctr"/>
            <a:endParaRPr lang="en-US" sz="4000" dirty="0"/>
          </a:p>
          <a:p>
            <a:pPr algn="ctr"/>
            <a:r>
              <a:rPr lang="en-US" sz="4800" dirty="0"/>
              <a:t>Leading To Excellence!</a:t>
            </a:r>
            <a:endParaRPr lang="en-US" sz="4000" dirty="0"/>
          </a:p>
          <a:p>
            <a:pPr algn="ctr"/>
            <a:r>
              <a:rPr lang="en-US" sz="1800" dirty="0"/>
              <a:t>17</a:t>
            </a:r>
            <a:r>
              <a:rPr lang="en-US" sz="1800" baseline="30000" dirty="0"/>
              <a:t>th</a:t>
            </a:r>
            <a:r>
              <a:rPr lang="en-US" sz="1800" dirty="0"/>
              <a:t> November 2021</a:t>
            </a:r>
          </a:p>
          <a:p>
            <a:pPr algn="ctr"/>
            <a:endParaRPr lang="en-US" sz="1400" dirty="0"/>
          </a:p>
          <a:p>
            <a:pPr algn="ctr"/>
            <a:r>
              <a:rPr lang="en-US" sz="2800" dirty="0"/>
              <a:t>Presented for Community Legal </a:t>
            </a:r>
            <a:r>
              <a:rPr lang="en-US" sz="2800" dirty="0" err="1"/>
              <a:t>Centres</a:t>
            </a:r>
            <a:r>
              <a:rPr lang="en-US" sz="2800" dirty="0"/>
              <a:t> Queensland</a:t>
            </a:r>
            <a:endParaRPr lang="en-US" sz="4000" dirty="0"/>
          </a:p>
          <a:p>
            <a:pPr algn="ctr"/>
            <a:r>
              <a:rPr lang="en-US" sz="2400" dirty="0"/>
              <a:t>By Joan Wilson-Jones</a:t>
            </a:r>
          </a:p>
          <a:p>
            <a:pPr algn="ctr"/>
            <a:r>
              <a:rPr lang="en-US" sz="2400" dirty="0" err="1"/>
              <a:t>JwJ</a:t>
            </a:r>
            <a:r>
              <a:rPr lang="en-US" sz="2400" dirty="0"/>
              <a:t> Consulting Brisbane</a:t>
            </a:r>
          </a:p>
          <a:p>
            <a:pPr algn="ctr"/>
            <a:r>
              <a:rPr lang="en-US" sz="2400" dirty="0">
                <a:hlinkClick r:id="rId3"/>
              </a:rPr>
              <a:t>www.jwjconsulting.com</a:t>
            </a:r>
            <a:endParaRPr lang="en-US" sz="2400" dirty="0"/>
          </a:p>
          <a:p>
            <a:pPr algn="ctr"/>
            <a:r>
              <a:rPr lang="en-US" sz="2400" dirty="0">
                <a:hlinkClick r:id="rId4"/>
              </a:rPr>
              <a:t>Joan@jwjconsulting.com</a:t>
            </a:r>
            <a:endParaRPr lang="en-US" sz="2400" dirty="0"/>
          </a:p>
          <a:p>
            <a:pPr algn="ctr"/>
            <a:r>
              <a:rPr lang="en-US" sz="2400" dirty="0"/>
              <a:t>0402 473 173</a:t>
            </a:r>
          </a:p>
          <a:p>
            <a:pPr algn="ctr"/>
            <a:endParaRPr lang="en-US" sz="2400" dirty="0"/>
          </a:p>
          <a:p>
            <a:endParaRPr lang="en-US" dirty="0"/>
          </a:p>
          <a:p>
            <a:endParaRPr lang="en-US" dirty="0"/>
          </a:p>
          <a:p>
            <a:endParaRPr lang="en-US" dirty="0"/>
          </a:p>
          <a:p>
            <a:endParaRPr lang="en-AU" dirty="0"/>
          </a:p>
        </p:txBody>
      </p:sp>
      <p:sp>
        <p:nvSpPr>
          <p:cNvPr id="4" name="Slide Number Placeholder 3"/>
          <p:cNvSpPr>
            <a:spLocks noGrp="1"/>
          </p:cNvSpPr>
          <p:nvPr>
            <p:ph type="sldNum" sz="quarter" idx="10"/>
          </p:nvPr>
        </p:nvSpPr>
        <p:spPr/>
        <p:txBody>
          <a:bodyPr/>
          <a:lstStyle/>
          <a:p>
            <a:fld id="{56DF45C7-854D-3343-B754-9D8DA0A3024D}" type="slidenum">
              <a:rPr lang="en-US" smtClean="0"/>
              <a:t>1</a:t>
            </a:fld>
            <a:endParaRPr lang="en-US"/>
          </a:p>
        </p:txBody>
      </p:sp>
      <p:sp>
        <p:nvSpPr>
          <p:cNvPr id="5" name="Footer Placeholder 4">
            <a:extLst>
              <a:ext uri="{FF2B5EF4-FFF2-40B4-BE49-F238E27FC236}">
                <a16:creationId xmlns:a16="http://schemas.microsoft.com/office/drawing/2014/main" id="{B144DF53-24CF-C145-B5A4-DCA137249438}"/>
              </a:ext>
            </a:extLst>
          </p:cNvPr>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pic>
        <p:nvPicPr>
          <p:cNvPr id="6" name="Picture 5">
            <a:extLst>
              <a:ext uri="{FF2B5EF4-FFF2-40B4-BE49-F238E27FC236}">
                <a16:creationId xmlns:a16="http://schemas.microsoft.com/office/drawing/2014/main" id="{CE6593B7-D146-9541-8BC8-0917688489A4}"/>
              </a:ext>
            </a:extLst>
          </p:cNvPr>
          <p:cNvPicPr>
            <a:picLocks noChangeAspect="1"/>
          </p:cNvPicPr>
          <p:nvPr/>
        </p:nvPicPr>
        <p:blipFill>
          <a:blip r:embed="rId5"/>
          <a:stretch>
            <a:fillRect/>
          </a:stretch>
        </p:blipFill>
        <p:spPr>
          <a:xfrm>
            <a:off x="1141395" y="6198668"/>
            <a:ext cx="1020279" cy="1530418"/>
          </a:xfrm>
          <a:prstGeom prst="rect">
            <a:avLst/>
          </a:prstGeom>
        </p:spPr>
      </p:pic>
    </p:spTree>
    <p:extLst>
      <p:ext uri="{BB962C8B-B14F-4D97-AF65-F5344CB8AC3E}">
        <p14:creationId xmlns:p14="http://schemas.microsoft.com/office/powerpoint/2010/main" val="428398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we agree with the decision or not is NOT what makes us a thinker or a feeler.</a:t>
            </a:r>
          </a:p>
          <a:p>
            <a:endParaRPr lang="en-US" dirty="0"/>
          </a:p>
          <a:p>
            <a:r>
              <a:rPr lang="en-US" dirty="0"/>
              <a:t>Rather, it is the reason for our decision that determines what our preference is.</a:t>
            </a:r>
          </a:p>
          <a:p>
            <a:endParaRPr lang="en-US" dirty="0"/>
          </a:p>
          <a:p>
            <a:r>
              <a:rPr lang="en-US" dirty="0"/>
              <a:t>Those who  make decisions in their head will cite rules and laws. They will work towards an outcome that is ‘right’.</a:t>
            </a:r>
          </a:p>
          <a:p>
            <a:endParaRPr lang="en-US" dirty="0"/>
          </a:p>
          <a:p>
            <a:r>
              <a:rPr lang="en-US" dirty="0"/>
              <a:t>Those who make decisions in their heart cite emotions and reasons. They will work towards an outcome that is ‘kind’.</a:t>
            </a:r>
          </a:p>
          <a:p>
            <a:endParaRPr lang="en-US" dirty="0"/>
          </a:p>
          <a:p>
            <a:r>
              <a:rPr lang="en-US" dirty="0"/>
              <a:t>We have heads and hearts (we cannot survive without a brain AND a heart), and we will use both. This preference relates to where we go first.</a:t>
            </a:r>
          </a:p>
          <a:p>
            <a:endParaRPr lang="en-US" dirty="0"/>
          </a:p>
          <a:p>
            <a:r>
              <a:rPr lang="en-US" dirty="0"/>
              <a:t>.</a:t>
            </a:r>
            <a:endParaRPr lang="en-AU" dirty="0"/>
          </a:p>
        </p:txBody>
      </p:sp>
      <p:sp>
        <p:nvSpPr>
          <p:cNvPr id="4" name="Slide Number Placeholder 3"/>
          <p:cNvSpPr>
            <a:spLocks noGrp="1"/>
          </p:cNvSpPr>
          <p:nvPr>
            <p:ph type="sldNum" sz="quarter" idx="10"/>
          </p:nvPr>
        </p:nvSpPr>
        <p:spPr/>
        <p:txBody>
          <a:bodyPr/>
          <a:lstStyle/>
          <a:p>
            <a:fld id="{56DF45C7-854D-3343-B754-9D8DA0A3024D}" type="slidenum">
              <a:rPr lang="en-US" smtClean="0"/>
              <a:t>10</a:t>
            </a:fld>
            <a:endParaRPr lang="en-US"/>
          </a:p>
        </p:txBody>
      </p:sp>
      <p:sp>
        <p:nvSpPr>
          <p:cNvPr id="6" name="Footer Placeholder 5">
            <a:extLst>
              <a:ext uri="{FF2B5EF4-FFF2-40B4-BE49-F238E27FC236}">
                <a16:creationId xmlns:a16="http://schemas.microsoft.com/office/drawing/2014/main" id="{76415FF2-B210-E44B-B584-033389C0CD46}"/>
              </a:ext>
            </a:extLst>
          </p:cNvPr>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Tree>
    <p:extLst>
      <p:ext uri="{BB962C8B-B14F-4D97-AF65-F5344CB8AC3E}">
        <p14:creationId xmlns:p14="http://schemas.microsoft.com/office/powerpoint/2010/main" val="222996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your answers here:</a:t>
            </a:r>
            <a:endParaRPr lang="en-AU" dirty="0"/>
          </a:p>
        </p:txBody>
      </p:sp>
      <p:sp>
        <p:nvSpPr>
          <p:cNvPr id="4" name="Slide Number Placeholder 3"/>
          <p:cNvSpPr>
            <a:spLocks noGrp="1"/>
          </p:cNvSpPr>
          <p:nvPr>
            <p:ph type="sldNum" sz="quarter" idx="10"/>
          </p:nvPr>
        </p:nvSpPr>
        <p:spPr/>
        <p:txBody>
          <a:bodyPr/>
          <a:lstStyle/>
          <a:p>
            <a:fld id="{56DF45C7-854D-3343-B754-9D8DA0A3024D}" type="slidenum">
              <a:rPr lang="en-US" smtClean="0"/>
              <a:t>11</a:t>
            </a:fld>
            <a:endParaRPr lang="en-US"/>
          </a:p>
        </p:txBody>
      </p:sp>
      <p:sp>
        <p:nvSpPr>
          <p:cNvPr id="6" name="Footer Placeholder 5">
            <a:extLst>
              <a:ext uri="{FF2B5EF4-FFF2-40B4-BE49-F238E27FC236}">
                <a16:creationId xmlns:a16="http://schemas.microsoft.com/office/drawing/2014/main" id="{6DBFBA8A-7815-314C-B469-62858625B129}"/>
              </a:ext>
            </a:extLst>
          </p:cNvPr>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Tree>
    <p:extLst>
      <p:ext uri="{BB962C8B-B14F-4D97-AF65-F5344CB8AC3E}">
        <p14:creationId xmlns:p14="http://schemas.microsoft.com/office/powerpoint/2010/main" val="2881878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continuum relates to what we show the world.</a:t>
            </a:r>
          </a:p>
          <a:p>
            <a:endParaRPr lang="en-US" dirty="0"/>
          </a:p>
          <a:p>
            <a:r>
              <a:rPr lang="en-US" dirty="0"/>
              <a:t>Do we show our way of seeing the world (detail or big picture) or do we show our way of making decisions (in our head or our heart).</a:t>
            </a:r>
          </a:p>
          <a:p>
            <a:endParaRPr lang="en-US" dirty="0"/>
          </a:p>
          <a:p>
            <a:r>
              <a:rPr lang="en-US" dirty="0"/>
              <a:t>Let’s look further at what I mean by that.</a:t>
            </a:r>
          </a:p>
          <a:p>
            <a:endParaRPr lang="en-US" dirty="0"/>
          </a:p>
          <a:p>
            <a:r>
              <a:rPr lang="en-US" dirty="0"/>
              <a:t>Some of us are planned and organized, we show our decision making strengths (head or heart), while others are more unstructured and spontaneous and show our information gathering strengths (detail or big picture).</a:t>
            </a:r>
          </a:p>
          <a:p>
            <a:endParaRPr lang="en-US" dirty="0"/>
          </a:p>
          <a:p>
            <a:r>
              <a:rPr lang="en-US" dirty="0"/>
              <a:t>People who show their decision making process tend to be outwardly organized (lists, plans, timeframes) whereas people who show their information gathering preference tend to </a:t>
            </a:r>
            <a:r>
              <a:rPr lang="en-US" b="1" i="1" dirty="0"/>
              <a:t>appear </a:t>
            </a:r>
            <a:r>
              <a:rPr lang="en-US" dirty="0"/>
              <a:t>less </a:t>
            </a:r>
            <a:r>
              <a:rPr lang="en-US" dirty="0" err="1"/>
              <a:t>organised</a:t>
            </a:r>
            <a:r>
              <a:rPr lang="en-US" dirty="0"/>
              <a:t>. </a:t>
            </a:r>
          </a:p>
          <a:p>
            <a:endParaRPr lang="en-AU" dirty="0"/>
          </a:p>
        </p:txBody>
      </p:sp>
      <p:sp>
        <p:nvSpPr>
          <p:cNvPr id="4" name="Slide Number Placeholder 3"/>
          <p:cNvSpPr>
            <a:spLocks noGrp="1"/>
          </p:cNvSpPr>
          <p:nvPr>
            <p:ph type="sldNum" sz="quarter" idx="10"/>
          </p:nvPr>
        </p:nvSpPr>
        <p:spPr/>
        <p:txBody>
          <a:bodyPr/>
          <a:lstStyle/>
          <a:p>
            <a:fld id="{56DF45C7-854D-3343-B754-9D8DA0A3024D}" type="slidenum">
              <a:rPr lang="en-US" smtClean="0"/>
              <a:t>12</a:t>
            </a:fld>
            <a:endParaRPr lang="en-US"/>
          </a:p>
        </p:txBody>
      </p:sp>
      <p:sp>
        <p:nvSpPr>
          <p:cNvPr id="6" name="Footer Placeholder 5">
            <a:extLst>
              <a:ext uri="{FF2B5EF4-FFF2-40B4-BE49-F238E27FC236}">
                <a16:creationId xmlns:a16="http://schemas.microsoft.com/office/drawing/2014/main" id="{44588A4B-C129-6947-A285-9083F28A8010}"/>
              </a:ext>
            </a:extLst>
          </p:cNvPr>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Tree>
    <p:extLst>
      <p:ext uri="{BB962C8B-B14F-4D97-AF65-F5344CB8AC3E}">
        <p14:creationId xmlns:p14="http://schemas.microsoft.com/office/powerpoint/2010/main" val="3965863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people use visual language – ‘I don’t see what you mean’. ‘can you draw me a picture?’. Visual people prefer to read instructions and will often choose email or SMS rather than phoning. In meetings they take lots of notes and if they purchase a new appliance they will often read the manual before doing anything else.</a:t>
            </a:r>
          </a:p>
          <a:p>
            <a:endParaRPr lang="en-US" dirty="0"/>
          </a:p>
          <a:p>
            <a:r>
              <a:rPr lang="en-US" dirty="0"/>
              <a:t>Auditory people use auditory language – ‘I’m not sure I heard that clearly’, ‘Could you tell me again please’. Auditory people prefer to listen to podcasts or talk on the phone rather then email or SMS. In meetings they ask lots of questions and when they buy a new appliance they are likely to ask someone to read the instructions, step by step, to them while they set things up.</a:t>
            </a:r>
          </a:p>
          <a:p>
            <a:endParaRPr lang="en-US" dirty="0"/>
          </a:p>
          <a:p>
            <a:r>
              <a:rPr lang="en-US" dirty="0"/>
              <a:t>Kinesthetic using active language  - ‘Can I have a go please’, ‘Let’s see what happens if we press this button’. Some kinesthetic people use body movement (they move around a lot or might swing on their chair) and other kinesthetic people fiddle rather than move (we call these people tactile), so they may twirl their hair, play with a loose thread or constantly click a clicking pen.  Kinesthetic people often don’t refer to the manual at all, they just get in and start plugging in plugs and pushing buttons.</a:t>
            </a:r>
            <a:endParaRPr lang="en-AU" dirty="0"/>
          </a:p>
        </p:txBody>
      </p:sp>
      <p:sp>
        <p:nvSpPr>
          <p:cNvPr id="4" name="Slide Number Placeholder 3"/>
          <p:cNvSpPr>
            <a:spLocks noGrp="1"/>
          </p:cNvSpPr>
          <p:nvPr>
            <p:ph type="sldNum" sz="quarter" idx="10"/>
          </p:nvPr>
        </p:nvSpPr>
        <p:spPr/>
        <p:txBody>
          <a:bodyPr/>
          <a:lstStyle/>
          <a:p>
            <a:fld id="{56DF45C7-854D-3343-B754-9D8DA0A3024D}" type="slidenum">
              <a:rPr lang="en-US" smtClean="0"/>
              <a:t>13</a:t>
            </a:fld>
            <a:endParaRPr lang="en-US"/>
          </a:p>
        </p:txBody>
      </p:sp>
      <p:sp>
        <p:nvSpPr>
          <p:cNvPr id="6" name="Footer Placeholder 5">
            <a:extLst>
              <a:ext uri="{FF2B5EF4-FFF2-40B4-BE49-F238E27FC236}">
                <a16:creationId xmlns:a16="http://schemas.microsoft.com/office/drawing/2014/main" id="{8A74B82C-402A-A143-89B4-C33E7B138F91}"/>
              </a:ext>
            </a:extLst>
          </p:cNvPr>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Tree>
    <p:extLst>
      <p:ext uri="{BB962C8B-B14F-4D97-AF65-F5344CB8AC3E}">
        <p14:creationId xmlns:p14="http://schemas.microsoft.com/office/powerpoint/2010/main" val="113315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‘culture’ in this context includes:</a:t>
            </a:r>
          </a:p>
          <a:p>
            <a:endParaRPr lang="en-US" dirty="0"/>
          </a:p>
          <a:p>
            <a:pPr marL="171450" indent="-171450">
              <a:buFont typeface="Arial" panose="020B0604020202020204" pitchFamily="34" charset="0"/>
              <a:buChar char="•"/>
            </a:pPr>
            <a:r>
              <a:rPr lang="en-US" dirty="0"/>
              <a:t>Your Ethnicity</a:t>
            </a:r>
          </a:p>
          <a:p>
            <a:pPr marL="171450" indent="-171450">
              <a:buFont typeface="Arial" panose="020B0604020202020204" pitchFamily="34" charset="0"/>
              <a:buChar char="•"/>
            </a:pPr>
            <a:r>
              <a:rPr lang="en-US" dirty="0"/>
              <a:t>Your Age</a:t>
            </a:r>
          </a:p>
          <a:p>
            <a:pPr marL="171450" indent="-171450">
              <a:buFont typeface="Arial" panose="020B0604020202020204" pitchFamily="34" charset="0"/>
              <a:buChar char="•"/>
            </a:pPr>
            <a:r>
              <a:rPr lang="en-US" dirty="0"/>
              <a:t>How you identify (for example: gender, sexual orientation/identification).</a:t>
            </a:r>
          </a:p>
          <a:p>
            <a:pPr marL="171450" indent="-171450">
              <a:buFont typeface="Arial" panose="020B0604020202020204" pitchFamily="34" charset="0"/>
              <a:buChar char="•"/>
            </a:pPr>
            <a:r>
              <a:rPr lang="en-US" dirty="0"/>
              <a:t>Your Profession</a:t>
            </a:r>
          </a:p>
          <a:p>
            <a:pPr marL="171450" indent="-171450">
              <a:buFont typeface="Arial" panose="020B0604020202020204" pitchFamily="34" charset="0"/>
              <a:buChar char="•"/>
            </a:pPr>
            <a:r>
              <a:rPr lang="en-US" dirty="0"/>
              <a:t>Your Socio-economic status ( background and current)</a:t>
            </a:r>
          </a:p>
          <a:p>
            <a:pPr marL="171450" indent="-171450">
              <a:buFont typeface="Arial" panose="020B0604020202020204" pitchFamily="34" charset="0"/>
              <a:buChar char="•"/>
            </a:pPr>
            <a:r>
              <a:rPr lang="en-US" dirty="0"/>
              <a:t>Your Lifestyle choices (your social groups, the sports you play, where you choose to live).</a:t>
            </a:r>
          </a:p>
          <a:p>
            <a:endParaRPr lang="en-US" dirty="0"/>
          </a:p>
          <a:p>
            <a:r>
              <a:rPr lang="en-US" dirty="0"/>
              <a:t>Let’s look at some of the potential impact of that mix,</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14</a:t>
            </a:fld>
            <a:endParaRPr lang="en-US" dirty="0"/>
          </a:p>
        </p:txBody>
      </p:sp>
    </p:spTree>
    <p:extLst>
      <p:ext uri="{BB962C8B-B14F-4D97-AF65-F5344CB8AC3E}">
        <p14:creationId xmlns:p14="http://schemas.microsoft.com/office/powerpoint/2010/main" val="2502941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Meet Alex: Alex is a client who has asked to meet with you today. Their case is quite complex and you want to make sure that Alex has all the details so you have prepared some dot points notes which you take to the meeting. You notice that Alex doesn’t even look at the notes. Rather, repeatedly asks questions about what’s going to happen in the long term. Alex seems disinterested in the details of the case as it stands at the moment. Every time you try to explain the next steps Alex demands to know what might happen in the end. How might you precede with the interview?</a:t>
            </a:r>
          </a:p>
          <a:p>
            <a:endParaRPr lang="en-US" sz="1050" dirty="0"/>
          </a:p>
          <a:p>
            <a:r>
              <a:rPr lang="en-US" sz="1050" dirty="0"/>
              <a:t>Meet Kerry: Kerry is one of your team members. Kerry has always been one of the team top performers and is also the team social organizer. Pre COVID, Kerry would always have something in the planning to encourage the team to get together on a more social level. You noticed during the work from home period that Kerry started to miss some deadlines and make some mistakes. Kerry was also often very quiet in the virtual team meetings. You want to discuss this with Kerry. What might your approach be?</a:t>
            </a:r>
          </a:p>
          <a:p>
            <a:endParaRPr lang="en-US" sz="1050" dirty="0"/>
          </a:p>
          <a:p>
            <a:r>
              <a:rPr lang="en-US" sz="1050" dirty="0"/>
              <a:t>Meet Chris: Chris is your manager and you are wanting to approach Chris about some concerns raised by your staff. There has been a significant increase in difficult calls and your staff are feeling threatened and stressed. Three staff members have gone on sick leave. You have asked previously for some additional resources because you were concerned that staff weren’t coping but Chris said there was no money and no extra people and that you just need to find better ways to do things. What might be your approach to Chris?</a:t>
            </a:r>
          </a:p>
        </p:txBody>
      </p:sp>
      <p:sp>
        <p:nvSpPr>
          <p:cNvPr id="4" name="Slide Number Placeholder 3"/>
          <p:cNvSpPr>
            <a:spLocks noGrp="1"/>
          </p:cNvSpPr>
          <p:nvPr>
            <p:ph type="sldNum" sz="quarter" idx="5"/>
          </p:nvPr>
        </p:nvSpPr>
        <p:spPr/>
        <p:txBody>
          <a:bodyPr/>
          <a:lstStyle/>
          <a:p>
            <a:fld id="{56DF45C7-854D-3343-B754-9D8DA0A3024D}" type="slidenum">
              <a:rPr lang="en-US" smtClean="0"/>
              <a:t>15</a:t>
            </a:fld>
            <a:endParaRPr lang="en-US"/>
          </a:p>
        </p:txBody>
      </p:sp>
      <p:sp>
        <p:nvSpPr>
          <p:cNvPr id="6" name="Footer Placeholder 5">
            <a:extLst>
              <a:ext uri="{FF2B5EF4-FFF2-40B4-BE49-F238E27FC236}">
                <a16:creationId xmlns:a16="http://schemas.microsoft.com/office/drawing/2014/main" id="{A3D88852-6526-574C-8C03-7A1958760C49}"/>
              </a:ext>
            </a:extLst>
          </p:cNvPr>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Tree>
    <p:extLst>
      <p:ext uri="{BB962C8B-B14F-4D97-AF65-F5344CB8AC3E}">
        <p14:creationId xmlns:p14="http://schemas.microsoft.com/office/powerpoint/2010/main" val="416579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 know themselves!</a:t>
            </a:r>
          </a:p>
          <a:p>
            <a:endParaRPr lang="en-US" dirty="0"/>
          </a:p>
          <a:p>
            <a:r>
              <a:rPr lang="en-US" dirty="0"/>
              <a:t>Reflection is an important aspect of successful leadership.</a:t>
            </a:r>
          </a:p>
          <a:p>
            <a:endParaRPr lang="en-US" dirty="0"/>
          </a:p>
          <a:p>
            <a:r>
              <a:rPr lang="en-US" dirty="0"/>
              <a:t>In terms of the material we have covered  so far today, what insights have you gained so far?</a:t>
            </a:r>
          </a:p>
          <a:p>
            <a:endParaRPr lang="en-US" dirty="0"/>
          </a:p>
          <a:p>
            <a:endParaRPr lang="en-US" dirty="0"/>
          </a:p>
          <a:p>
            <a:r>
              <a:rPr lang="en-US" dirty="0"/>
              <a:t>What questions do you have at this point?</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16</a:t>
            </a:fld>
            <a:endParaRPr lang="en-US" dirty="0"/>
          </a:p>
        </p:txBody>
      </p:sp>
    </p:spTree>
    <p:extLst>
      <p:ext uri="{BB962C8B-B14F-4D97-AF65-F5344CB8AC3E}">
        <p14:creationId xmlns:p14="http://schemas.microsoft.com/office/powerpoint/2010/main" val="4127861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the personality discussion – </a:t>
            </a:r>
          </a:p>
          <a:p>
            <a:endParaRPr lang="en-US" dirty="0"/>
          </a:p>
          <a:p>
            <a:r>
              <a:rPr lang="en-US" dirty="0"/>
              <a:t>Which personality traits might help us with leadership?</a:t>
            </a:r>
          </a:p>
          <a:p>
            <a:endParaRPr lang="en-US" dirty="0"/>
          </a:p>
          <a:p>
            <a:endParaRPr lang="en-US" dirty="0"/>
          </a:p>
          <a:p>
            <a:endParaRPr lang="en-US" dirty="0"/>
          </a:p>
          <a:p>
            <a:r>
              <a:rPr lang="en-US" dirty="0"/>
              <a:t>Which personality traits might help us with management?</a:t>
            </a:r>
          </a:p>
          <a:p>
            <a:r>
              <a:rPr lang="en-US" dirty="0"/>
              <a:t> </a:t>
            </a:r>
          </a:p>
          <a:p>
            <a:endParaRPr lang="en-US" dirty="0"/>
          </a:p>
          <a:p>
            <a:endParaRPr lang="en-US" dirty="0"/>
          </a:p>
          <a:p>
            <a:r>
              <a:rPr lang="en-US" i="1" dirty="0"/>
              <a:t>NOTE: while the theory suggests that we all have default positions in terms of how we interact, we all also have the capacity to choose. </a:t>
            </a:r>
          </a:p>
          <a:p>
            <a:endParaRPr lang="en-US" i="1" dirty="0"/>
          </a:p>
          <a:p>
            <a:r>
              <a:rPr lang="en-US" i="1" dirty="0"/>
              <a:t>Some </a:t>
            </a:r>
            <a:r>
              <a:rPr lang="en-US" i="1" dirty="0" err="1"/>
              <a:t>behaviours</a:t>
            </a:r>
            <a:r>
              <a:rPr lang="en-US" i="1" dirty="0"/>
              <a:t> will come naturally to us and feel easier, while some </a:t>
            </a:r>
            <a:r>
              <a:rPr lang="en-US" i="1" dirty="0" err="1"/>
              <a:t>behaviours</a:t>
            </a:r>
            <a:r>
              <a:rPr lang="en-US" i="1" dirty="0"/>
              <a:t> we might need to be more considered or conscious about. </a:t>
            </a:r>
          </a:p>
          <a:p>
            <a:endParaRPr lang="en-US" i="1" dirty="0"/>
          </a:p>
          <a:p>
            <a:r>
              <a:rPr lang="en-US" i="1" dirty="0"/>
              <a:t>When we behave ‘out of character’ it can be more tiring so being aware of that enables us to also put strategies in place to look after our energy and wellbeing.</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17</a:t>
            </a:fld>
            <a:endParaRPr lang="en-US" dirty="0"/>
          </a:p>
        </p:txBody>
      </p:sp>
    </p:spTree>
    <p:extLst>
      <p:ext uri="{BB962C8B-B14F-4D97-AF65-F5344CB8AC3E}">
        <p14:creationId xmlns:p14="http://schemas.microsoft.com/office/powerpoint/2010/main" val="2369658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foundation considerations:</a:t>
            </a:r>
          </a:p>
          <a:p>
            <a:endParaRPr lang="en-US" dirty="0"/>
          </a:p>
          <a:p>
            <a:pPr marL="228600" indent="-228600">
              <a:buAutoNum type="arabicPeriod"/>
            </a:pPr>
            <a:r>
              <a:rPr lang="en-US" dirty="0"/>
              <a:t>Know your team – observe them. Avoid the temptation to label them (it’s not our job to </a:t>
            </a:r>
            <a:r>
              <a:rPr lang="en-US" dirty="0" err="1"/>
              <a:t>categorise</a:t>
            </a:r>
            <a:r>
              <a:rPr lang="en-US" dirty="0"/>
              <a:t>), but rather notice things about their style and their communication.</a:t>
            </a:r>
          </a:p>
          <a:p>
            <a:pPr marL="228600" indent="-228600">
              <a:buAutoNum type="arabicPeriod"/>
            </a:pPr>
            <a:r>
              <a:rPr lang="en-US" dirty="0"/>
              <a:t>Check your assumptions – ask questions about how they like to interact at work, what they mean by ‘support’, what tasks do they enjoy, which tasks don’t they enjoy?</a:t>
            </a:r>
          </a:p>
          <a:p>
            <a:pPr marL="228600" indent="-228600">
              <a:buAutoNum type="arabicPeriod"/>
            </a:pPr>
            <a:r>
              <a:rPr lang="en-US" dirty="0"/>
              <a:t>Be present! Check in with people.</a:t>
            </a:r>
          </a:p>
          <a:p>
            <a:pPr marL="228600" indent="-228600">
              <a:buAutoNum type="arabicPeriod"/>
            </a:pPr>
            <a:r>
              <a:rPr lang="en-US" dirty="0"/>
              <a:t>Encourage team members to raise concerns AND invite them to present solutions.</a:t>
            </a:r>
          </a:p>
          <a:p>
            <a:pPr marL="228600" indent="-228600">
              <a:buAutoNum type="arabicPeriod"/>
            </a:pPr>
            <a:r>
              <a:rPr lang="en-US" dirty="0"/>
              <a:t>In this current blended team situation, if you can, have times when the team is together face to face.</a:t>
            </a:r>
          </a:p>
          <a:p>
            <a:pPr marL="228600" indent="-228600">
              <a:buAutoNum type="arabicPeriod"/>
            </a:pPr>
            <a:r>
              <a:rPr lang="en-US" dirty="0"/>
              <a:t>Ensure the team is communicating with each other.</a:t>
            </a:r>
          </a:p>
          <a:p>
            <a:pPr marL="228600" indent="-228600">
              <a:buAutoNum type="arabicPeriod"/>
            </a:pPr>
            <a:r>
              <a:rPr lang="en-US" dirty="0"/>
              <a:t>Demonstrate the </a:t>
            </a:r>
            <a:r>
              <a:rPr lang="en-US" dirty="0" err="1"/>
              <a:t>behaviour</a:t>
            </a:r>
            <a:r>
              <a:rPr lang="en-US" dirty="0"/>
              <a:t> you want.</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18</a:t>
            </a:fld>
            <a:endParaRPr lang="en-US" dirty="0"/>
          </a:p>
        </p:txBody>
      </p:sp>
    </p:spTree>
    <p:extLst>
      <p:ext uri="{BB962C8B-B14F-4D97-AF65-F5344CB8AC3E}">
        <p14:creationId xmlns:p14="http://schemas.microsoft.com/office/powerpoint/2010/main" val="1920579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1143000"/>
            <a:ext cx="5486400" cy="3086100"/>
          </a:xfrm>
        </p:spPr>
      </p:sp>
      <p:sp>
        <p:nvSpPr>
          <p:cNvPr id="3" name="Notes Placeholder 2"/>
          <p:cNvSpPr>
            <a:spLocks noGrp="1"/>
          </p:cNvSpPr>
          <p:nvPr>
            <p:ph type="body" idx="1"/>
          </p:nvPr>
        </p:nvSpPr>
        <p:spPr/>
        <p:txBody>
          <a:bodyPr/>
          <a:lstStyle/>
          <a:p>
            <a:r>
              <a:rPr lang="en-US" dirty="0"/>
              <a:t>Rule number 1 -  Never assume someone knows what you expect of them.</a:t>
            </a:r>
          </a:p>
          <a:p>
            <a:endParaRPr lang="en-US" dirty="0"/>
          </a:p>
          <a:p>
            <a:r>
              <a:rPr lang="en-US" dirty="0"/>
              <a:t>Rule number 2 – Remember rule number 1.</a:t>
            </a:r>
          </a:p>
          <a:p>
            <a:endParaRPr lang="en-US" dirty="0"/>
          </a:p>
          <a:p>
            <a:endParaRPr lang="en-US" dirty="0"/>
          </a:p>
          <a:p>
            <a:pPr marL="171450" indent="-171450">
              <a:buFont typeface="Arial" panose="020B0604020202020204" pitchFamily="34" charset="0"/>
              <a:buChar char="•"/>
            </a:pPr>
            <a:r>
              <a:rPr lang="en-US" dirty="0"/>
              <a:t>Agreements are set in behavioural language</a:t>
            </a:r>
          </a:p>
          <a:p>
            <a:pPr marL="171450" indent="-171450">
              <a:buFont typeface="Arial" panose="020B0604020202020204" pitchFamily="34" charset="0"/>
              <a:buChar char="•"/>
            </a:pPr>
            <a:r>
              <a:rPr lang="en-US" dirty="0"/>
              <a:t>Agreements are either:</a:t>
            </a:r>
          </a:p>
          <a:p>
            <a:pPr marL="628650" lvl="1" indent="-171450">
              <a:buFont typeface="Arial" panose="020B0604020202020204" pitchFamily="34" charset="0"/>
              <a:buChar char="•"/>
            </a:pPr>
            <a:r>
              <a:rPr lang="en-US" dirty="0"/>
              <a:t>Explained – non-negotiable agreements or</a:t>
            </a:r>
          </a:p>
          <a:p>
            <a:pPr marL="628650" lvl="1" indent="-171450">
              <a:buFont typeface="Arial" panose="020B0604020202020204" pitchFamily="34" charset="0"/>
              <a:buChar char="•"/>
            </a:pPr>
            <a:r>
              <a:rPr lang="en-US" dirty="0"/>
              <a:t>Discussed – negotiable agreements</a:t>
            </a:r>
          </a:p>
          <a:p>
            <a:pPr marL="171450" indent="-171450">
              <a:buFont typeface="Arial" panose="020B0604020202020204" pitchFamily="34" charset="0"/>
              <a:buChar char="•"/>
            </a:pPr>
            <a:r>
              <a:rPr lang="en-US" dirty="0"/>
              <a:t>Agreements are reviewed regularly</a:t>
            </a:r>
          </a:p>
          <a:p>
            <a:pPr marL="171450" indent="-171450">
              <a:buFont typeface="Arial" panose="020B0604020202020204" pitchFamily="34" charset="0"/>
              <a:buChar char="•"/>
            </a:pPr>
            <a:r>
              <a:rPr lang="en-US" dirty="0"/>
              <a:t>Agreements apply to everybody (there aren’t any exceptions)</a:t>
            </a:r>
          </a:p>
          <a:p>
            <a:pPr marL="171450" indent="-171450">
              <a:buFont typeface="Arial" panose="020B0604020202020204" pitchFamily="34" charset="0"/>
              <a:buChar char="•"/>
            </a:pPr>
            <a:r>
              <a:rPr lang="en-US" dirty="0"/>
              <a:t>Agreements are living documents</a:t>
            </a:r>
          </a:p>
          <a:p>
            <a:pPr marL="171450" indent="-171450">
              <a:buFont typeface="Arial" panose="020B0604020202020204" pitchFamily="34" charset="0"/>
              <a:buChar char="•"/>
            </a:pPr>
            <a:r>
              <a:rPr lang="en-US" dirty="0" err="1"/>
              <a:t>Behaviour</a:t>
            </a:r>
            <a:r>
              <a:rPr lang="en-US" dirty="0"/>
              <a:t>/achievement is assessed against the agreement (not against another staff  member).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lvl="1"/>
            <a:endParaRPr lang="en-US" dirty="0"/>
          </a:p>
          <a:p>
            <a:pPr lvl="1"/>
            <a:endParaRPr lang="en-US" dirty="0"/>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19</a:t>
            </a:fld>
            <a:endParaRPr lang="en-US" dirty="0"/>
          </a:p>
        </p:txBody>
      </p:sp>
    </p:spTree>
    <p:extLst>
      <p:ext uri="{BB962C8B-B14F-4D97-AF65-F5344CB8AC3E}">
        <p14:creationId xmlns:p14="http://schemas.microsoft.com/office/powerpoint/2010/main" val="295734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back over the past 24 hours.</a:t>
            </a:r>
          </a:p>
          <a:p>
            <a:endParaRPr lang="en-US" dirty="0"/>
          </a:p>
          <a:p>
            <a:r>
              <a:rPr lang="en-US" dirty="0"/>
              <a:t>What are three things that you have experienced that you would put into a category of enjoyable or pleasant or uplifting? These don’t need to be big things, in fact the little things that we often don’t notice can be the most powerful for what this activity sets out to achieve.</a:t>
            </a:r>
          </a:p>
          <a:p>
            <a:endParaRPr lang="en-US" dirty="0"/>
          </a:p>
          <a:p>
            <a:r>
              <a:rPr lang="en-US" dirty="0"/>
              <a:t>Note your three things here:</a:t>
            </a:r>
          </a:p>
          <a:p>
            <a:endParaRPr lang="en-US" dirty="0"/>
          </a:p>
          <a:p>
            <a:r>
              <a:rPr lang="en-US" dirty="0"/>
              <a:t>1.</a:t>
            </a:r>
          </a:p>
          <a:p>
            <a:endParaRPr lang="en-US" dirty="0"/>
          </a:p>
          <a:p>
            <a:endParaRPr lang="en-US" dirty="0"/>
          </a:p>
          <a:p>
            <a:r>
              <a:rPr lang="en-US" dirty="0"/>
              <a:t>2.</a:t>
            </a:r>
          </a:p>
          <a:p>
            <a:endParaRPr lang="en-US" dirty="0"/>
          </a:p>
          <a:p>
            <a:endParaRPr lang="en-US" dirty="0"/>
          </a:p>
          <a:p>
            <a:r>
              <a:rPr lang="en-US" dirty="0"/>
              <a:t>3.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6105EDF-997A-0B4C-AE19-ACA920D9EE74}" type="slidenum">
              <a:rPr lang="en-US" smtClean="0"/>
              <a:t>2</a:t>
            </a:fld>
            <a:endParaRPr lang="en-US"/>
          </a:p>
        </p:txBody>
      </p:sp>
    </p:spTree>
    <p:extLst>
      <p:ext uri="{BB962C8B-B14F-4D97-AF65-F5344CB8AC3E}">
        <p14:creationId xmlns:p14="http://schemas.microsoft.com/office/powerpoint/2010/main" val="2966954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finalizing agreements ensure that:</a:t>
            </a:r>
          </a:p>
          <a:p>
            <a:pPr marL="171450" indent="-171450">
              <a:buFont typeface="Courier New" panose="02070309020205020404" pitchFamily="49" charset="0"/>
              <a:buChar char="o"/>
            </a:pPr>
            <a:endParaRPr lang="en-US" dirty="0"/>
          </a:p>
          <a:p>
            <a:pPr marL="171450" indent="-171450">
              <a:buFont typeface="Courier New" panose="02070309020205020404" pitchFamily="49" charset="0"/>
              <a:buChar char="o"/>
            </a:pPr>
            <a:r>
              <a:rPr lang="en-US" dirty="0"/>
              <a:t>All relevant parties agree on </a:t>
            </a:r>
            <a:r>
              <a:rPr lang="en-US" b="1" dirty="0"/>
              <a:t>The What</a:t>
            </a:r>
            <a:r>
              <a:rPr lang="en-US" dirty="0"/>
              <a:t>. Or ‘What does done look like?’ Be specific and detailed about what you expect in relation to a task.</a:t>
            </a:r>
          </a:p>
          <a:p>
            <a:pPr marL="171450" indent="-171450">
              <a:buFont typeface="Courier New" panose="02070309020205020404" pitchFamily="49" charset="0"/>
              <a:buChar char="o"/>
            </a:pPr>
            <a:endParaRPr lang="en-US" dirty="0"/>
          </a:p>
          <a:p>
            <a:pPr marL="171450" indent="-171450">
              <a:buFont typeface="Courier New" panose="02070309020205020404" pitchFamily="49" charset="0"/>
              <a:buChar char="o"/>
            </a:pPr>
            <a:r>
              <a:rPr lang="en-US" dirty="0"/>
              <a:t>That all relevant parties understand </a:t>
            </a:r>
            <a:r>
              <a:rPr lang="en-US" b="1" dirty="0"/>
              <a:t>The Why. </a:t>
            </a:r>
            <a:r>
              <a:rPr lang="en-US" dirty="0"/>
              <a:t>Where does this fit with the overall business objectives? Why are the timeframes important? How does it help us to meet our objectives/imperatives?</a:t>
            </a:r>
          </a:p>
          <a:p>
            <a:pPr marL="171450" indent="-171450">
              <a:buFont typeface="Courier New" panose="02070309020205020404" pitchFamily="49" charset="0"/>
              <a:buChar char="o"/>
            </a:pPr>
            <a:endParaRPr lang="en-US" dirty="0"/>
          </a:p>
          <a:p>
            <a:pPr marL="171450" indent="-171450">
              <a:buFont typeface="Courier New" panose="02070309020205020404" pitchFamily="49" charset="0"/>
              <a:buChar char="o"/>
            </a:pPr>
            <a:r>
              <a:rPr lang="en-US" dirty="0"/>
              <a:t>That all relevant parties are clear about </a:t>
            </a:r>
            <a:r>
              <a:rPr lang="en-US" b="1" dirty="0"/>
              <a:t>The When</a:t>
            </a:r>
            <a:r>
              <a:rPr lang="en-US" dirty="0"/>
              <a:t>. Deadlines are specific and include days, times and dates.</a:t>
            </a:r>
          </a:p>
          <a:p>
            <a:pPr marL="171450" indent="-171450">
              <a:buFont typeface="Courier New" panose="02070309020205020404" pitchFamily="49" charset="0"/>
              <a:buChar char="o"/>
            </a:pPr>
            <a:endParaRPr lang="en-US" dirty="0"/>
          </a:p>
          <a:p>
            <a:pPr marL="171450" indent="-171450">
              <a:buFont typeface="Courier New" panose="02070309020205020404" pitchFamily="49" charset="0"/>
              <a:buChar char="o"/>
            </a:pPr>
            <a:r>
              <a:rPr lang="en-US" dirty="0"/>
              <a:t>When all this is clear then the team member is well positioned to successfully determine </a:t>
            </a:r>
            <a:r>
              <a:rPr lang="en-US" b="1" dirty="0"/>
              <a:t>The How. </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20</a:t>
            </a:fld>
            <a:endParaRPr lang="en-US" dirty="0"/>
          </a:p>
        </p:txBody>
      </p:sp>
    </p:spTree>
    <p:extLst>
      <p:ext uri="{BB962C8B-B14F-4D97-AF65-F5344CB8AC3E}">
        <p14:creationId xmlns:p14="http://schemas.microsoft.com/office/powerpoint/2010/main" val="144381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ask Alex to complete the annual activity report, noting that you need it in time for the management meeting on Friday. You remind Alex that the report should include an executive summary and note any spending anomalies.</a:t>
            </a:r>
          </a:p>
          <a:p>
            <a:endParaRPr lang="en-US" dirty="0"/>
          </a:p>
          <a:p>
            <a:r>
              <a:rPr lang="en-US" dirty="0"/>
              <a:t>Chris is organizing the catering for the upcoming community consultation. You note that the menu shouldn’t be too decadent (as that can look like money is being spent indiscriminately) but should cater for all dietary requirements. You note that participants only expect a snack.</a:t>
            </a:r>
          </a:p>
          <a:p>
            <a:endParaRPr lang="en-US" dirty="0"/>
          </a:p>
          <a:p>
            <a:r>
              <a:rPr lang="en-US" dirty="0"/>
              <a:t>Pat’s report writing skills are causing you some concern. The documents are too long, contain too much jargon and too many punctuation errors. You are feeling really frustrated because you have discussed this with Pat on 2 previous occasions and nothing has changed.</a:t>
            </a:r>
          </a:p>
          <a:p>
            <a:endParaRPr lang="en-US" dirty="0"/>
          </a:p>
          <a:p>
            <a:r>
              <a:rPr lang="en-US" dirty="0"/>
              <a:t>It’s your housemate’s turn to cook dinner. You let them know that you would be late home from work and you also said you didn’t want a heavy meal as you’d attended a business lunch that day. When you arrive home, a rather burnt casserole and a very annoyed housemate greet you as they have been waiting for over an hour and dinner is ruined. </a:t>
            </a:r>
          </a:p>
          <a:p>
            <a:endParaRPr lang="en-US" dirty="0"/>
          </a:p>
          <a:p>
            <a:endParaRPr lang="en-US" dirty="0"/>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21</a:t>
            </a:fld>
            <a:endParaRPr lang="en-US" dirty="0"/>
          </a:p>
        </p:txBody>
      </p:sp>
    </p:spTree>
    <p:extLst>
      <p:ext uri="{BB962C8B-B14F-4D97-AF65-F5344CB8AC3E}">
        <p14:creationId xmlns:p14="http://schemas.microsoft.com/office/powerpoint/2010/main" val="2445747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that we discuss and clarify how staff will be assessed. </a:t>
            </a:r>
          </a:p>
          <a:p>
            <a:endParaRPr lang="en-US" dirty="0"/>
          </a:p>
          <a:p>
            <a:r>
              <a:rPr lang="en-US" dirty="0"/>
              <a:t>Whether that’s qualitative – how many get done or</a:t>
            </a:r>
          </a:p>
          <a:p>
            <a:r>
              <a:rPr lang="en-US" dirty="0"/>
              <a:t>Whether that’s quantitative – how well it gets done.</a:t>
            </a:r>
          </a:p>
          <a:p>
            <a:endParaRPr lang="en-US" dirty="0"/>
          </a:p>
          <a:p>
            <a:r>
              <a:rPr lang="en-US" dirty="0"/>
              <a:t>In the words of </a:t>
            </a:r>
            <a:r>
              <a:rPr lang="en-US" dirty="0" err="1"/>
              <a:t>Brene</a:t>
            </a:r>
            <a:r>
              <a:rPr lang="en-US" dirty="0"/>
              <a:t> Brown – it is important to clarify what ‘done’ looks like.</a:t>
            </a:r>
          </a:p>
          <a:p>
            <a:endParaRPr lang="en-US" dirty="0"/>
          </a:p>
          <a:p>
            <a:r>
              <a:rPr lang="en-US" dirty="0"/>
              <a:t>It’s not as easy as it sounds. Let’s play with that a bit.</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22</a:t>
            </a:fld>
            <a:endParaRPr lang="en-US" dirty="0"/>
          </a:p>
        </p:txBody>
      </p:sp>
    </p:spTree>
    <p:extLst>
      <p:ext uri="{BB962C8B-B14F-4D97-AF65-F5344CB8AC3E}">
        <p14:creationId xmlns:p14="http://schemas.microsoft.com/office/powerpoint/2010/main" val="4034665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want to take some notes here:</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23</a:t>
            </a:fld>
            <a:endParaRPr lang="en-US" dirty="0"/>
          </a:p>
        </p:txBody>
      </p:sp>
    </p:spTree>
    <p:extLst>
      <p:ext uri="{BB962C8B-B14F-4D97-AF65-F5344CB8AC3E}">
        <p14:creationId xmlns:p14="http://schemas.microsoft.com/office/powerpoint/2010/main" val="156110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Rewards are what happens when we meet our agreement.</a:t>
            </a:r>
          </a:p>
          <a:p>
            <a:endParaRPr lang="en-US" dirty="0"/>
          </a:p>
          <a:p>
            <a:r>
              <a:rPr lang="en-US" dirty="0"/>
              <a:t>What are some ideas for some rewards?</a:t>
            </a:r>
          </a:p>
          <a:p>
            <a:endParaRPr lang="en-US" dirty="0"/>
          </a:p>
          <a:p>
            <a:endParaRPr lang="en-US" dirty="0"/>
          </a:p>
          <a:p>
            <a:endParaRPr lang="en-US" dirty="0"/>
          </a:p>
          <a:p>
            <a:r>
              <a:rPr lang="en-US" dirty="0"/>
              <a:t>Consequences are what might happen when we don’t meet our agreement.</a:t>
            </a:r>
          </a:p>
          <a:p>
            <a:endParaRPr lang="en-US" dirty="0"/>
          </a:p>
          <a:p>
            <a:r>
              <a:rPr lang="en-US" dirty="0"/>
              <a:t>What are some ideas for some consequences?</a:t>
            </a:r>
          </a:p>
          <a:p>
            <a:endParaRPr lang="en-US" dirty="0"/>
          </a:p>
          <a:p>
            <a:endParaRPr lang="en-US" dirty="0"/>
          </a:p>
          <a:p>
            <a:endParaRPr lang="en-US" dirty="0"/>
          </a:p>
          <a:p>
            <a:endParaRPr lang="en-US" dirty="0"/>
          </a:p>
          <a:p>
            <a:r>
              <a:rPr lang="en-US" dirty="0"/>
              <a:t>What might we consider before we apply consequences?</a:t>
            </a:r>
          </a:p>
          <a:p>
            <a:endParaRPr lang="en-US" dirty="0"/>
          </a:p>
          <a:p>
            <a:endParaRPr lang="en-US" dirty="0"/>
          </a:p>
          <a:p>
            <a:endParaRPr lang="en-US" dirty="0"/>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24</a:t>
            </a:fld>
            <a:endParaRPr lang="en-US" dirty="0"/>
          </a:p>
        </p:txBody>
      </p:sp>
    </p:spTree>
    <p:extLst>
      <p:ext uri="{BB962C8B-B14F-4D97-AF65-F5344CB8AC3E}">
        <p14:creationId xmlns:p14="http://schemas.microsoft.com/office/powerpoint/2010/main" val="2204284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this activity – it’s where we started today.</a:t>
            </a:r>
          </a:p>
          <a:p>
            <a:endParaRPr lang="en-US" dirty="0"/>
          </a:p>
          <a:p>
            <a:r>
              <a:rPr lang="en-US" dirty="0"/>
              <a:t>Well let’s look at how it helps keep us happy and healthy.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6105EDF-997A-0B4C-AE19-ACA920D9EE74}" type="slidenum">
              <a:rPr lang="en-US" smtClean="0"/>
              <a:t>25</a:t>
            </a:fld>
            <a:endParaRPr lang="en-US"/>
          </a:p>
        </p:txBody>
      </p:sp>
    </p:spTree>
    <p:extLst>
      <p:ext uri="{BB962C8B-B14F-4D97-AF65-F5344CB8AC3E}">
        <p14:creationId xmlns:p14="http://schemas.microsoft.com/office/powerpoint/2010/main" val="1197374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chemicals we produce when we are feeling good have a remarkably helpful impact on our physical, emotional and psychological health.</a:t>
            </a:r>
          </a:p>
          <a:p>
            <a:endParaRPr lang="en-US" dirty="0"/>
          </a:p>
          <a:p>
            <a:r>
              <a:rPr lang="en-US" dirty="0"/>
              <a:t>In short, we are healthier when we are happy. Our immune system is strengthened (helping protect us from illness), our resilience and our tolerance are naturally higher (so we can cope with more and bounce back more easily), our creativity and strategic thinking are improved, our digestive system is more supported, our intelligence is </a:t>
            </a:r>
            <a:r>
              <a:rPr lang="en-US" dirty="0" err="1"/>
              <a:t>optimised</a:t>
            </a:r>
            <a:r>
              <a:rPr lang="en-US" dirty="0"/>
              <a:t>  - the list goes on and on.</a:t>
            </a:r>
          </a:p>
          <a:p>
            <a:endParaRPr lang="en-US" dirty="0"/>
          </a:p>
          <a:p>
            <a:r>
              <a:rPr lang="en-US" dirty="0"/>
              <a:t>When we are producing chemicals that support ‘comfortable e-motions’ we are supporting our wellbeing.</a:t>
            </a:r>
          </a:p>
          <a:p>
            <a:endParaRPr lang="en-US" dirty="0"/>
          </a:p>
          <a:p>
            <a:endParaRPr lang="en-US" dirty="0"/>
          </a:p>
        </p:txBody>
      </p:sp>
      <p:sp>
        <p:nvSpPr>
          <p:cNvPr id="4" name="Slide Number Placeholder 3"/>
          <p:cNvSpPr>
            <a:spLocks noGrp="1"/>
          </p:cNvSpPr>
          <p:nvPr>
            <p:ph type="sldNum" sz="quarter" idx="10"/>
          </p:nvPr>
        </p:nvSpPr>
        <p:spPr/>
        <p:txBody>
          <a:bodyPr/>
          <a:lstStyle/>
          <a:p>
            <a:fld id="{26105EDF-997A-0B4C-AE19-ACA920D9EE74}" type="slidenum">
              <a:rPr lang="en-US" smtClean="0"/>
              <a:t>26</a:t>
            </a:fld>
            <a:endParaRPr lang="en-US"/>
          </a:p>
        </p:txBody>
      </p:sp>
    </p:spTree>
    <p:extLst>
      <p:ext uri="{BB962C8B-B14F-4D97-AF65-F5344CB8AC3E}">
        <p14:creationId xmlns:p14="http://schemas.microsoft.com/office/powerpoint/2010/main" val="2526851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designed to have ‘uncomfortable e-motions’. They enable us to respond to danger and they protected our ancestors from potentially being wiped out by sabre toothed tigers.</a:t>
            </a:r>
          </a:p>
          <a:p>
            <a:endParaRPr lang="en-US" dirty="0"/>
          </a:p>
          <a:p>
            <a:r>
              <a:rPr lang="en-US" dirty="0"/>
              <a:t>An e-motion such as anger provokes us to act, stress (ideally) encourages us to take stock, sadness invites us to rest or grieve.</a:t>
            </a:r>
          </a:p>
          <a:p>
            <a:endParaRPr lang="en-US" dirty="0"/>
          </a:p>
          <a:p>
            <a:r>
              <a:rPr lang="en-US" dirty="0"/>
              <a:t>All our e-motional responses have a purpose. When we experience uncomfortable e-motions, our system requires us to </a:t>
            </a:r>
            <a:r>
              <a:rPr lang="en-US" sz="1400" b="1" dirty="0">
                <a:solidFill>
                  <a:srgbClr val="FF0000"/>
                </a:solidFill>
              </a:rPr>
              <a:t>A</a:t>
            </a:r>
            <a:r>
              <a:rPr lang="en-US" sz="1400" b="1" dirty="0">
                <a:solidFill>
                  <a:srgbClr val="FFC000"/>
                </a:solidFill>
              </a:rPr>
              <a:t>C</a:t>
            </a:r>
            <a:r>
              <a:rPr lang="en-US" sz="1400" b="1" dirty="0">
                <a:solidFill>
                  <a:srgbClr val="00B050"/>
                </a:solidFill>
              </a:rPr>
              <a:t>T</a:t>
            </a:r>
            <a:r>
              <a:rPr lang="en-US" dirty="0"/>
              <a:t>:</a:t>
            </a:r>
          </a:p>
          <a:p>
            <a:endParaRPr lang="en-US" dirty="0"/>
          </a:p>
          <a:p>
            <a:r>
              <a:rPr lang="en-US" sz="1300" b="1" dirty="0"/>
              <a:t>Become </a:t>
            </a:r>
            <a:r>
              <a:rPr lang="en-US" sz="1300" b="1" dirty="0">
                <a:solidFill>
                  <a:srgbClr val="FF0000"/>
                </a:solidFill>
              </a:rPr>
              <a:t>Aware</a:t>
            </a:r>
            <a:r>
              <a:rPr lang="en-US" sz="1300" b="1" dirty="0"/>
              <a:t> of the e-motion you are experiencing (ideally name it).</a:t>
            </a:r>
          </a:p>
          <a:p>
            <a:r>
              <a:rPr lang="en-US" sz="1300" b="1" dirty="0"/>
              <a:t>Find the </a:t>
            </a:r>
            <a:r>
              <a:rPr lang="en-US" sz="1300" b="1" dirty="0">
                <a:solidFill>
                  <a:schemeClr val="accent2"/>
                </a:solidFill>
              </a:rPr>
              <a:t>Cause</a:t>
            </a:r>
            <a:r>
              <a:rPr lang="en-US" sz="1300" b="1" dirty="0"/>
              <a:t> (whether tangible or perceived)</a:t>
            </a:r>
          </a:p>
          <a:p>
            <a:r>
              <a:rPr lang="en-US" sz="1300" b="1" dirty="0">
                <a:solidFill>
                  <a:schemeClr val="accent6"/>
                </a:solidFill>
              </a:rPr>
              <a:t>Take Action </a:t>
            </a:r>
            <a:r>
              <a:rPr lang="en-US" sz="1300" b="1" dirty="0"/>
              <a:t>– either amend the perception or deal with the tangible situation.</a:t>
            </a:r>
          </a:p>
          <a:p>
            <a:endParaRPr lang="en-US" i="1" dirty="0"/>
          </a:p>
          <a:p>
            <a:pPr algn="ctr"/>
            <a:r>
              <a:rPr lang="en-US" i="1" dirty="0"/>
              <a:t>We are NOT designed to wallow in uncomfortable e-motions and, if we do, then we could potentially be putting our health at risk. </a:t>
            </a:r>
          </a:p>
        </p:txBody>
      </p:sp>
      <p:sp>
        <p:nvSpPr>
          <p:cNvPr id="4" name="Slide Number Placeholder 3"/>
          <p:cNvSpPr>
            <a:spLocks noGrp="1"/>
          </p:cNvSpPr>
          <p:nvPr>
            <p:ph type="sldNum" sz="quarter" idx="5"/>
          </p:nvPr>
        </p:nvSpPr>
        <p:spPr/>
        <p:txBody>
          <a:bodyPr/>
          <a:lstStyle/>
          <a:p>
            <a:fld id="{26105EDF-997A-0B4C-AE19-ACA920D9EE74}" type="slidenum">
              <a:rPr lang="en-US" smtClean="0"/>
              <a:t>27</a:t>
            </a:fld>
            <a:endParaRPr lang="en-US"/>
          </a:p>
        </p:txBody>
      </p:sp>
    </p:spTree>
    <p:extLst>
      <p:ext uri="{BB962C8B-B14F-4D97-AF65-F5344CB8AC3E}">
        <p14:creationId xmlns:p14="http://schemas.microsoft.com/office/powerpoint/2010/main" val="1334151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ancestors were geared to look for danger. They had to be, if they didn’t they didn’t survive. It’s that simple.</a:t>
            </a:r>
          </a:p>
          <a:p>
            <a:endParaRPr lang="en-US" dirty="0"/>
          </a:p>
          <a:p>
            <a:r>
              <a:rPr lang="en-US" dirty="0"/>
              <a:t>Those who survived potentially did so because of a developed propensity to expect danger. They also were great at remembering dangerous situations (again, a survival technique). If they forgot that sabre toothed tigers were dangerous, then they were potentially eaten and possibly don’t have any descendants. </a:t>
            </a:r>
          </a:p>
          <a:p>
            <a:endParaRPr lang="en-US" dirty="0"/>
          </a:p>
          <a:p>
            <a:r>
              <a:rPr lang="en-US" dirty="0"/>
              <a:t>We carry this genetic </a:t>
            </a:r>
            <a:r>
              <a:rPr lang="en-US" b="1" i="1" dirty="0"/>
              <a:t>soft wiring</a:t>
            </a:r>
            <a:r>
              <a:rPr lang="en-US" dirty="0"/>
              <a:t>. Research into neuroplasticity confirms that our brains are NOT hardwired. We can reprogram our neural network and create new patterns of thinking and responding.</a:t>
            </a:r>
          </a:p>
          <a:p>
            <a:endParaRPr lang="en-US" dirty="0"/>
          </a:p>
          <a:p>
            <a:r>
              <a:rPr lang="en-US" dirty="0"/>
              <a:t>When we adopt a new </a:t>
            </a:r>
            <a:r>
              <a:rPr lang="en-US" dirty="0" err="1"/>
              <a:t>behaviour</a:t>
            </a:r>
            <a:r>
              <a:rPr lang="en-US" dirty="0"/>
              <a:t> we effectively rewire our brains. Rewiring for healthier default </a:t>
            </a:r>
            <a:r>
              <a:rPr lang="en-US" dirty="0" err="1"/>
              <a:t>behaviour</a:t>
            </a:r>
            <a:r>
              <a:rPr lang="en-US" dirty="0"/>
              <a:t> is not only in our best interests, it potentially impacts on future generations as well (we are creating a new genetic blueprint). </a:t>
            </a:r>
          </a:p>
          <a:p>
            <a:endParaRPr lang="en-US" dirty="0"/>
          </a:p>
          <a:p>
            <a:r>
              <a:rPr lang="en-US" dirty="0"/>
              <a:t>In order to change a </a:t>
            </a:r>
            <a:r>
              <a:rPr lang="en-US" dirty="0" err="1"/>
              <a:t>behaviour</a:t>
            </a:r>
            <a:r>
              <a:rPr lang="en-US" dirty="0"/>
              <a:t> (and a neural pathway), we need to consciously practice our new way of being until it becomes embedded. Then it becomes our new default </a:t>
            </a:r>
            <a:r>
              <a:rPr lang="en-US" dirty="0" err="1"/>
              <a:t>behaviour</a:t>
            </a:r>
            <a:r>
              <a:rPr lang="en-US" dirty="0"/>
              <a:t>.</a:t>
            </a:r>
          </a:p>
          <a:p>
            <a:endParaRPr lang="en-US" dirty="0"/>
          </a:p>
        </p:txBody>
      </p:sp>
      <p:sp>
        <p:nvSpPr>
          <p:cNvPr id="4" name="Slide Number Placeholder 3"/>
          <p:cNvSpPr>
            <a:spLocks noGrp="1"/>
          </p:cNvSpPr>
          <p:nvPr>
            <p:ph type="sldNum" sz="quarter" idx="10"/>
          </p:nvPr>
        </p:nvSpPr>
        <p:spPr/>
        <p:txBody>
          <a:bodyPr/>
          <a:lstStyle/>
          <a:p>
            <a:fld id="{26105EDF-997A-0B4C-AE19-ACA920D9EE74}" type="slidenum">
              <a:rPr lang="en-US" smtClean="0"/>
              <a:t>28</a:t>
            </a:fld>
            <a:endParaRPr lang="en-US"/>
          </a:p>
        </p:txBody>
      </p:sp>
    </p:spTree>
    <p:extLst>
      <p:ext uri="{BB962C8B-B14F-4D97-AF65-F5344CB8AC3E}">
        <p14:creationId xmlns:p14="http://schemas.microsoft.com/office/powerpoint/2010/main" val="1154469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who has ever been angry and reacted in the heat of that anger, or deliriously happy and made a critical decision at the peak of that delirium, possibly understands that high levels of e-motions  can have an impact on our intelligence and rationality.</a:t>
            </a:r>
          </a:p>
          <a:p>
            <a:endParaRPr lang="en-US" dirty="0"/>
          </a:p>
          <a:p>
            <a:r>
              <a:rPr lang="en-US" dirty="0"/>
              <a:t>We are generally cleverer when we are calm.</a:t>
            </a:r>
          </a:p>
          <a:p>
            <a:endParaRPr lang="en-US" dirty="0"/>
          </a:p>
          <a:p>
            <a:r>
              <a:rPr lang="en-US" dirty="0"/>
              <a:t>It’s why contracts have cooling off periods, it’s why car dealers often only have top of the range models to test drive, it’s how marketing works and how relationships can be destroyed.</a:t>
            </a:r>
          </a:p>
          <a:p>
            <a:endParaRPr lang="en-US" dirty="0"/>
          </a:p>
          <a:p>
            <a:r>
              <a:rPr lang="en-US" dirty="0"/>
              <a:t>Our aim is not to rid ourselves of e-motions (they are one of the things that differentiate us from robots), our aim is to manage our e-motional landscape and </a:t>
            </a:r>
            <a:r>
              <a:rPr lang="en-US" dirty="0" err="1"/>
              <a:t>maximise</a:t>
            </a:r>
            <a:r>
              <a:rPr lang="en-US" dirty="0"/>
              <a:t> our ability to operate at our most effective levels.</a:t>
            </a:r>
          </a:p>
          <a:p>
            <a:endParaRPr lang="en-US" dirty="0"/>
          </a:p>
          <a:p>
            <a:r>
              <a:rPr lang="en-US" dirty="0"/>
              <a:t>We call it EQ or Emotional Intelligence. It’s about understanding our e-motional triggers, managing our e-motional responses and maximising our success.</a:t>
            </a:r>
          </a:p>
        </p:txBody>
      </p:sp>
      <p:sp>
        <p:nvSpPr>
          <p:cNvPr id="4" name="Slide Number Placeholder 3"/>
          <p:cNvSpPr>
            <a:spLocks noGrp="1"/>
          </p:cNvSpPr>
          <p:nvPr>
            <p:ph type="sldNum" sz="quarter" idx="10"/>
          </p:nvPr>
        </p:nvSpPr>
        <p:spPr/>
        <p:txBody>
          <a:bodyPr/>
          <a:lstStyle/>
          <a:p>
            <a:fld id="{26105EDF-997A-0B4C-AE19-ACA920D9EE74}" type="slidenum">
              <a:rPr lang="en-US" smtClean="0"/>
              <a:t>29</a:t>
            </a:fld>
            <a:endParaRPr lang="en-US"/>
          </a:p>
        </p:txBody>
      </p:sp>
    </p:spTree>
    <p:extLst>
      <p:ext uri="{BB962C8B-B14F-4D97-AF65-F5344CB8AC3E}">
        <p14:creationId xmlns:p14="http://schemas.microsoft.com/office/powerpoint/2010/main" val="217131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is a four part process:</a:t>
            </a:r>
          </a:p>
          <a:p>
            <a:endParaRPr lang="en-US" dirty="0"/>
          </a:p>
          <a:p>
            <a:pPr marL="171450" indent="-171450">
              <a:buFont typeface="Arial" panose="020B0604020202020204" pitchFamily="34" charset="0"/>
              <a:buChar char="•"/>
            </a:pPr>
            <a:r>
              <a:rPr lang="en-US" dirty="0"/>
              <a:t>Knowing about self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Knowing our team</a:t>
            </a:r>
          </a:p>
          <a:p>
            <a:endParaRPr lang="en-US" dirty="0"/>
          </a:p>
          <a:p>
            <a:pPr marL="171450" indent="-171450">
              <a:buFont typeface="Arial" panose="020B0604020202020204" pitchFamily="34" charset="0"/>
              <a:buChar char="•"/>
            </a:pPr>
            <a:r>
              <a:rPr lang="en-US" dirty="0"/>
              <a:t>Knowing our priorities</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Contemplating future needs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r>
              <a:rPr lang="en-AU" dirty="0"/>
              <a:t>Today’s focus will be primarily be on the first one. Because that is where it all starts. </a:t>
            </a:r>
            <a:endParaRPr lang="en-US" dirty="0"/>
          </a:p>
        </p:txBody>
      </p:sp>
      <p:sp>
        <p:nvSpPr>
          <p:cNvPr id="4" name="Slide Number Placeholder 3"/>
          <p:cNvSpPr>
            <a:spLocks noGrp="1"/>
          </p:cNvSpPr>
          <p:nvPr>
            <p:ph type="sldNum" sz="quarter" idx="10"/>
          </p:nvPr>
        </p:nvSpPr>
        <p:spPr/>
        <p:txBody>
          <a:bodyPr/>
          <a:lstStyle/>
          <a:p>
            <a:fld id="{56DF45C7-854D-3343-B754-9D8DA0A3024D}" type="slidenum">
              <a:rPr lang="en-US" smtClean="0"/>
              <a:t>3</a:t>
            </a:fld>
            <a:endParaRPr lang="en-US"/>
          </a:p>
        </p:txBody>
      </p:sp>
      <p:sp>
        <p:nvSpPr>
          <p:cNvPr id="6" name="Footer Placeholder 5">
            <a:extLst>
              <a:ext uri="{FF2B5EF4-FFF2-40B4-BE49-F238E27FC236}">
                <a16:creationId xmlns:a16="http://schemas.microsoft.com/office/drawing/2014/main" id="{1EEBAF7D-D502-5744-B9B6-819A510367F7}"/>
              </a:ext>
            </a:extLst>
          </p:cNvPr>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Tree>
    <p:extLst>
      <p:ext uri="{BB962C8B-B14F-4D97-AF65-F5344CB8AC3E}">
        <p14:creationId xmlns:p14="http://schemas.microsoft.com/office/powerpoint/2010/main" val="2345207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hard to be calm when we are burnt out.</a:t>
            </a:r>
          </a:p>
          <a:p>
            <a:endParaRPr lang="en-US" dirty="0"/>
          </a:p>
          <a:p>
            <a:r>
              <a:rPr lang="en-US" dirty="0"/>
              <a:t>Life offers challenges – that is normal. How we work with and manage those challenges determines whether we thrive or are conquered.</a:t>
            </a:r>
          </a:p>
          <a:p>
            <a:endParaRPr lang="en-US" dirty="0"/>
          </a:p>
          <a:p>
            <a:r>
              <a:rPr lang="en-US" dirty="0"/>
              <a:t>As we unpack this model together, you  may want to make some notes about:</a:t>
            </a:r>
          </a:p>
          <a:p>
            <a:endParaRPr lang="en-US" dirty="0"/>
          </a:p>
          <a:p>
            <a:pPr marL="228600" indent="-228600">
              <a:buAutoNum type="arabicPeriod"/>
            </a:pPr>
            <a:r>
              <a:rPr lang="en-US" dirty="0"/>
              <a:t>What are your early warning signs that you are experiencing high levels of stress?</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r>
              <a:rPr lang="en-US" dirty="0"/>
              <a:t>What are things that you can do that help you to feel calmer (and therefore cleverer and healthier).</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30</a:t>
            </a:fld>
            <a:endParaRPr lang="en-US" dirty="0"/>
          </a:p>
        </p:txBody>
      </p:sp>
    </p:spTree>
    <p:extLst>
      <p:ext uri="{BB962C8B-B14F-4D97-AF65-F5344CB8AC3E}">
        <p14:creationId xmlns:p14="http://schemas.microsoft.com/office/powerpoint/2010/main" val="2338845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Box breathing is a powerful, yet simple, relaxation technique that aims to return breathing to its normal rhythm. This breathing exercise may help to clear the mind, relax the body, and improve focus.</a:t>
            </a:r>
          </a:p>
          <a:p>
            <a:r>
              <a:rPr lang="en-AU" i="1" dirty="0"/>
              <a:t>The technique is also known as “resetting your breath” or four-square breathing. It is easy to do, quick to learn, and can be a highly effective technique for people in stressful situations.</a:t>
            </a:r>
          </a:p>
          <a:p>
            <a:r>
              <a:rPr lang="en-AU" i="1" dirty="0"/>
              <a:t>People with high-stress jobs, such as soldiers and police officers, often use box breathing when their bodies are in fight-or-flight mode. This technique is also relevant for anyone interested in re-</a:t>
            </a:r>
            <a:r>
              <a:rPr lang="en-AU" i="1" dirty="0" err="1"/>
              <a:t>centering</a:t>
            </a:r>
            <a:r>
              <a:rPr lang="en-AU" i="1" dirty="0"/>
              <a:t> themselves or improving their concentration.</a:t>
            </a:r>
          </a:p>
          <a:p>
            <a:r>
              <a:rPr lang="en-AU" i="1" dirty="0"/>
              <a:t>Read on to discover the four simple steps required to master box breathing, and to learn more about other deep breathing techniques.</a:t>
            </a:r>
          </a:p>
          <a:p>
            <a:endParaRPr lang="en-US" dirty="0"/>
          </a:p>
          <a:p>
            <a:pPr algn="ctr"/>
            <a:r>
              <a:rPr lang="en-US" b="1" dirty="0"/>
              <a:t>The above is part of an article from ‘Medical News Today’ - </a:t>
            </a:r>
            <a:r>
              <a:rPr lang="en-US" b="1" dirty="0">
                <a:hlinkClick r:id="rId3"/>
              </a:rPr>
              <a:t>https://www.medicalnewstoday.com/articles/321805</a:t>
            </a:r>
            <a:endParaRPr lang="en-US" b="1" dirty="0"/>
          </a:p>
          <a:p>
            <a:endParaRPr lang="en-US" dirty="0"/>
          </a:p>
          <a:p>
            <a:r>
              <a:rPr lang="en-US" dirty="0"/>
              <a:t>There is quite a bit of information about square (or box) breathing on the internet. </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31</a:t>
            </a:fld>
            <a:endParaRPr lang="en-US" dirty="0"/>
          </a:p>
        </p:txBody>
      </p:sp>
    </p:spTree>
    <p:extLst>
      <p:ext uri="{BB962C8B-B14F-4D97-AF65-F5344CB8AC3E}">
        <p14:creationId xmlns:p14="http://schemas.microsoft.com/office/powerpoint/2010/main" val="1920674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t>
            </a:r>
            <a:r>
              <a:rPr lang="en-US" sz="1600" b="1" dirty="0">
                <a:solidFill>
                  <a:srgbClr val="FF0000"/>
                </a:solidFill>
              </a:rPr>
              <a:t>A</a:t>
            </a:r>
            <a:r>
              <a:rPr lang="en-US" sz="1600" b="1" dirty="0">
                <a:solidFill>
                  <a:srgbClr val="FFC000"/>
                </a:solidFill>
              </a:rPr>
              <a:t>C</a:t>
            </a:r>
            <a:r>
              <a:rPr lang="en-US" sz="1600" b="1" dirty="0">
                <a:solidFill>
                  <a:srgbClr val="00B050"/>
                </a:solidFill>
              </a:rPr>
              <a:t>T</a:t>
            </a:r>
            <a:r>
              <a:rPr lang="en-US" sz="1600" b="1" dirty="0"/>
              <a:t> </a:t>
            </a:r>
            <a:r>
              <a:rPr lang="en-US" dirty="0"/>
              <a:t>from a few slides ago?</a:t>
            </a:r>
          </a:p>
          <a:p>
            <a:endParaRPr lang="en-US" dirty="0"/>
          </a:p>
          <a:p>
            <a:r>
              <a:rPr lang="en-US" dirty="0"/>
              <a:t>Well here it is represented as traffic lights (I find this a great way to remember).</a:t>
            </a:r>
          </a:p>
          <a:p>
            <a:endParaRPr lang="en-US" dirty="0"/>
          </a:p>
          <a:p>
            <a:r>
              <a:rPr lang="en-US" dirty="0"/>
              <a:t>Remember, we are not seeking to deny or suppress our e-motions, we are working to identify and manage them.</a:t>
            </a:r>
          </a:p>
          <a:p>
            <a:endParaRPr lang="en-US" dirty="0"/>
          </a:p>
          <a:p>
            <a:r>
              <a:rPr lang="en-US" dirty="0"/>
              <a:t>Emotionally intelligent people still experience e-motions. They have just learnt to manage them effectively.</a:t>
            </a:r>
          </a:p>
          <a:p>
            <a:endParaRPr lang="en-US" dirty="0"/>
          </a:p>
          <a:p>
            <a:endParaRPr lang="en-US" dirty="0"/>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32</a:t>
            </a:fld>
            <a:endParaRPr lang="en-US" dirty="0"/>
          </a:p>
        </p:txBody>
      </p:sp>
    </p:spTree>
    <p:extLst>
      <p:ext uri="{BB962C8B-B14F-4D97-AF65-F5344CB8AC3E}">
        <p14:creationId xmlns:p14="http://schemas.microsoft.com/office/powerpoint/2010/main" val="93176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 taking away from this session today?</a:t>
            </a:r>
          </a:p>
          <a:p>
            <a:endParaRPr lang="en-US" dirty="0"/>
          </a:p>
          <a:p>
            <a:endParaRPr lang="en-US" dirty="0"/>
          </a:p>
          <a:p>
            <a:endParaRPr lang="en-US" dirty="0"/>
          </a:p>
          <a:p>
            <a:endParaRPr lang="en-US" dirty="0"/>
          </a:p>
          <a:p>
            <a:endParaRPr lang="en-US" dirty="0"/>
          </a:p>
          <a:p>
            <a:endParaRPr lang="en-US" dirty="0"/>
          </a:p>
          <a:p>
            <a:endParaRPr lang="en-US" dirty="0"/>
          </a:p>
          <a:p>
            <a:r>
              <a:rPr lang="en-US" dirty="0"/>
              <a:t>How will you utilize it?</a:t>
            </a:r>
          </a:p>
          <a:p>
            <a:endParaRPr lang="en-US" dirty="0"/>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33</a:t>
            </a:fld>
            <a:endParaRPr lang="en-US" dirty="0"/>
          </a:p>
        </p:txBody>
      </p:sp>
    </p:spTree>
    <p:extLst>
      <p:ext uri="{BB962C8B-B14F-4D97-AF65-F5344CB8AC3E}">
        <p14:creationId xmlns:p14="http://schemas.microsoft.com/office/powerpoint/2010/main" val="201133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550" y="4362049"/>
            <a:ext cx="5486400" cy="3600450"/>
          </a:xfrm>
        </p:spPr>
        <p:txBody>
          <a:bodyPr/>
          <a:lstStyle/>
          <a:p>
            <a:r>
              <a:rPr lang="en-US" dirty="0"/>
              <a:t>We all gather and burn energy differently. What </a:t>
            </a:r>
            <a:r>
              <a:rPr lang="en-US" dirty="0" err="1"/>
              <a:t>energises</a:t>
            </a:r>
            <a:r>
              <a:rPr lang="en-US" dirty="0"/>
              <a:t> one person, depletes another.</a:t>
            </a:r>
          </a:p>
          <a:p>
            <a:endParaRPr lang="en-US" dirty="0"/>
          </a:p>
          <a:p>
            <a:r>
              <a:rPr lang="en-US" dirty="0"/>
              <a:t>It’s neither right nor wrong – it’s just us.</a:t>
            </a:r>
          </a:p>
          <a:p>
            <a:endParaRPr lang="en-US" dirty="0"/>
          </a:p>
          <a:p>
            <a:r>
              <a:rPr lang="en-US" dirty="0"/>
              <a:t>Understanding ourselves helps to better look after our energy. We can all choose to do any task we want, however some tasks will be more energetically taxing than others.</a:t>
            </a:r>
          </a:p>
          <a:p>
            <a:endParaRPr lang="en-US" dirty="0"/>
          </a:p>
          <a:p>
            <a:r>
              <a:rPr lang="en-US" dirty="0"/>
              <a:t>Leadership requires us to manage our energy. In order to manage our energy it’s essential that we understand what </a:t>
            </a:r>
            <a:r>
              <a:rPr lang="en-US" dirty="0" err="1"/>
              <a:t>energises</a:t>
            </a:r>
            <a:r>
              <a:rPr lang="en-US" dirty="0"/>
              <a:t> us and what de-</a:t>
            </a:r>
            <a:r>
              <a:rPr lang="en-US" dirty="0" err="1"/>
              <a:t>energises</a:t>
            </a:r>
            <a:r>
              <a:rPr lang="en-US" dirty="0"/>
              <a:t> us.</a:t>
            </a:r>
          </a:p>
          <a:p>
            <a:endParaRPr lang="en-US" dirty="0"/>
          </a:p>
          <a:p>
            <a:r>
              <a:rPr lang="en-US" dirty="0"/>
              <a:t>Do you prefer to work alone? – that’s fine, however as a leader you will need to interact with people – what will do you about that?</a:t>
            </a:r>
          </a:p>
          <a:p>
            <a:endParaRPr lang="en-US" dirty="0"/>
          </a:p>
          <a:p>
            <a:r>
              <a:rPr lang="en-US" dirty="0"/>
              <a:t>Is one of the reasons that you come to work to engage in social activity? – that’s fine, however as a leader you need to be mindful of perceptions and perceived bias’s – how will you manage that?</a:t>
            </a:r>
          </a:p>
          <a:p>
            <a:endParaRPr lang="en-US" dirty="0"/>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4</a:t>
            </a:fld>
            <a:endParaRPr lang="en-US" dirty="0"/>
          </a:p>
        </p:txBody>
      </p:sp>
    </p:spTree>
    <p:extLst>
      <p:ext uri="{BB962C8B-B14F-4D97-AF65-F5344CB8AC3E}">
        <p14:creationId xmlns:p14="http://schemas.microsoft.com/office/powerpoint/2010/main" val="48544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When we know how our energy works, then we also have insight into how to manage it.</a:t>
            </a:r>
          </a:p>
          <a:p>
            <a:endParaRPr lang="en-US" sz="1100" dirty="0"/>
          </a:p>
          <a:p>
            <a:r>
              <a:rPr lang="en-US" sz="1100" dirty="0"/>
              <a:t>If energy is externally focused then it’s people and activity that help build energy stores.</a:t>
            </a:r>
          </a:p>
          <a:p>
            <a:endParaRPr lang="en-US" sz="1100" dirty="0"/>
          </a:p>
          <a:p>
            <a:r>
              <a:rPr lang="en-US" sz="1100" dirty="0"/>
              <a:t>The opposite is true for people whose energy is internally focused.</a:t>
            </a:r>
          </a:p>
          <a:p>
            <a:endParaRPr lang="en-US" sz="1100" dirty="0"/>
          </a:p>
          <a:p>
            <a:r>
              <a:rPr lang="en-US" sz="1100" dirty="0"/>
              <a:t>Knowing ourselves and what works for us helps us maintain the ability to ‘show up and be present’. Managing our energy is our responsibility.</a:t>
            </a:r>
          </a:p>
          <a:p>
            <a:endParaRPr lang="en-US" sz="1100" dirty="0"/>
          </a:p>
          <a:p>
            <a:r>
              <a:rPr lang="en-US" sz="1100" dirty="0"/>
              <a:t>What are some things that you could do to better manage your energy?</a:t>
            </a:r>
          </a:p>
          <a:p>
            <a:endParaRPr lang="en-US" sz="1100" dirty="0"/>
          </a:p>
          <a:p>
            <a:r>
              <a:rPr lang="en-US" sz="1100" dirty="0"/>
              <a:t>How might the COVID restrictions have impacted on the different types?</a:t>
            </a:r>
          </a:p>
          <a:p>
            <a:endParaRPr lang="en-US" sz="1100" dirty="0"/>
          </a:p>
          <a:p>
            <a:r>
              <a:rPr lang="en-US" sz="1100" dirty="0"/>
              <a:t>If you are working more from home nowadays, how might understanding your energy makers/drainers by helpful?</a:t>
            </a:r>
          </a:p>
          <a:p>
            <a:endParaRPr lang="en-US" sz="1100" dirty="0"/>
          </a:p>
          <a:p>
            <a:r>
              <a:rPr lang="en-US" sz="1100" dirty="0"/>
              <a:t>What would be helpful to remember in relation to yourself and your team in terms of this continuum? </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5</a:t>
            </a:fld>
            <a:endParaRPr lang="en-US" dirty="0"/>
          </a:p>
        </p:txBody>
      </p:sp>
    </p:spTree>
    <p:extLst>
      <p:ext uri="{BB962C8B-B14F-4D97-AF65-F5344CB8AC3E}">
        <p14:creationId xmlns:p14="http://schemas.microsoft.com/office/powerpoint/2010/main" val="339895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words come to mind when you look at this picture?</a:t>
            </a:r>
          </a:p>
          <a:p>
            <a:endParaRPr lang="en-US" dirty="0"/>
          </a:p>
          <a:p>
            <a:r>
              <a:rPr lang="en-US" dirty="0"/>
              <a:t>List them below:</a:t>
            </a:r>
            <a:endParaRPr lang="en-AU" dirty="0"/>
          </a:p>
        </p:txBody>
      </p:sp>
      <p:sp>
        <p:nvSpPr>
          <p:cNvPr id="4" name="Slide Number Placeholder 3"/>
          <p:cNvSpPr>
            <a:spLocks noGrp="1"/>
          </p:cNvSpPr>
          <p:nvPr>
            <p:ph type="sldNum" sz="quarter" idx="10"/>
          </p:nvPr>
        </p:nvSpPr>
        <p:spPr/>
        <p:txBody>
          <a:bodyPr/>
          <a:lstStyle/>
          <a:p>
            <a:fld id="{56DF45C7-854D-3343-B754-9D8DA0A3024D}" type="slidenum">
              <a:rPr lang="en-US" smtClean="0"/>
              <a:t>6</a:t>
            </a:fld>
            <a:endParaRPr lang="en-US"/>
          </a:p>
        </p:txBody>
      </p:sp>
      <p:sp>
        <p:nvSpPr>
          <p:cNvPr id="6" name="Footer Placeholder 5">
            <a:extLst>
              <a:ext uri="{FF2B5EF4-FFF2-40B4-BE49-F238E27FC236}">
                <a16:creationId xmlns:a16="http://schemas.microsoft.com/office/drawing/2014/main" id="{E2AFAF76-4F93-6B43-A346-40E71F7DDFB6}"/>
              </a:ext>
            </a:extLst>
          </p:cNvPr>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Tree>
    <p:extLst>
      <p:ext uri="{BB962C8B-B14F-4D97-AF65-F5344CB8AC3E}">
        <p14:creationId xmlns:p14="http://schemas.microsoft.com/office/powerpoint/2010/main" val="358543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some notes here:</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7</a:t>
            </a:fld>
            <a:endParaRPr lang="en-US" dirty="0"/>
          </a:p>
        </p:txBody>
      </p:sp>
    </p:spTree>
    <p:extLst>
      <p:ext uri="{BB962C8B-B14F-4D97-AF65-F5344CB8AC3E}">
        <p14:creationId xmlns:p14="http://schemas.microsoft.com/office/powerpoint/2010/main" val="256469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Some people see the big picture or the emotions in the picture. </a:t>
            </a:r>
          </a:p>
          <a:p>
            <a:endParaRPr lang="en-US" sz="1100" dirty="0"/>
          </a:p>
          <a:p>
            <a:r>
              <a:rPr lang="en-US" sz="1100" dirty="0"/>
              <a:t>First picture: busy, exciting, frenetic, exhausting.</a:t>
            </a:r>
          </a:p>
          <a:p>
            <a:r>
              <a:rPr lang="en-US" sz="1100" dirty="0"/>
              <a:t>Second picture:  peaceful, tranquil, beautiful, boring, dull, quiet.</a:t>
            </a:r>
          </a:p>
          <a:p>
            <a:endParaRPr lang="en-US" sz="1100" dirty="0"/>
          </a:p>
          <a:p>
            <a:r>
              <a:rPr lang="en-US" sz="1100" dirty="0"/>
              <a:t>Others see the detail in the picture:</a:t>
            </a:r>
          </a:p>
          <a:p>
            <a:r>
              <a:rPr lang="en-US" sz="1100" dirty="0"/>
              <a:t>First picture: people, lights, Vegas, casinos.</a:t>
            </a:r>
          </a:p>
          <a:p>
            <a:r>
              <a:rPr lang="en-US" sz="1100" dirty="0"/>
              <a:t>Second picture: 3 people, chairs, sunset, ocean</a:t>
            </a:r>
          </a:p>
          <a:p>
            <a:endParaRPr lang="en-US" sz="1100" dirty="0"/>
          </a:p>
          <a:p>
            <a:r>
              <a:rPr lang="en-US" sz="1100" dirty="0"/>
              <a:t>There is no wrong or right here, however, if we speak to a big picture person using only fine detail language we can lose them and if we give too much  fine detail to a big picture person we can confuse them. Understanding our own preference helps us to make strategic changes when necessary.</a:t>
            </a:r>
          </a:p>
          <a:p>
            <a:endParaRPr lang="en-US" sz="1100" dirty="0"/>
          </a:p>
          <a:p>
            <a:r>
              <a:rPr lang="en-US" sz="1100" dirty="0"/>
              <a:t>Detail people tend to see what is (the glorious silky oak timber dinning table) whereas big picture people tend to see where things are going (they are already planning the menu for the dinner party).</a:t>
            </a:r>
          </a:p>
          <a:p>
            <a:endParaRPr lang="en-US" sz="1100" dirty="0"/>
          </a:p>
          <a:p>
            <a:r>
              <a:rPr lang="en-US" sz="1100" dirty="0"/>
              <a:t>Detailed outgoing people see the capacity of the table and start making a guest list.</a:t>
            </a:r>
          </a:p>
          <a:p>
            <a:r>
              <a:rPr lang="en-US" sz="1100" dirty="0"/>
              <a:t>Big picture more reserved people are already creating a menu for two.</a:t>
            </a:r>
            <a:endParaRPr lang="en-AU" sz="1100" dirty="0"/>
          </a:p>
        </p:txBody>
      </p:sp>
      <p:sp>
        <p:nvSpPr>
          <p:cNvPr id="4" name="Slide Number Placeholder 3"/>
          <p:cNvSpPr>
            <a:spLocks noGrp="1"/>
          </p:cNvSpPr>
          <p:nvPr>
            <p:ph type="sldNum" sz="quarter" idx="10"/>
          </p:nvPr>
        </p:nvSpPr>
        <p:spPr/>
        <p:txBody>
          <a:bodyPr/>
          <a:lstStyle/>
          <a:p>
            <a:fld id="{56DF45C7-854D-3343-B754-9D8DA0A3024D}" type="slidenum">
              <a:rPr lang="en-US" smtClean="0"/>
              <a:t>8</a:t>
            </a:fld>
            <a:endParaRPr lang="en-US"/>
          </a:p>
        </p:txBody>
      </p:sp>
      <p:sp>
        <p:nvSpPr>
          <p:cNvPr id="6" name="Footer Placeholder 5">
            <a:extLst>
              <a:ext uri="{FF2B5EF4-FFF2-40B4-BE49-F238E27FC236}">
                <a16:creationId xmlns:a16="http://schemas.microsoft.com/office/drawing/2014/main" id="{396AE018-C537-B640-8ACC-894DDE6A460D}"/>
              </a:ext>
            </a:extLst>
          </p:cNvPr>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Tree>
    <p:extLst>
      <p:ext uri="{BB962C8B-B14F-4D97-AF65-F5344CB8AC3E}">
        <p14:creationId xmlns:p14="http://schemas.microsoft.com/office/powerpoint/2010/main" val="2878815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some notes here:</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9</a:t>
            </a:fld>
            <a:endParaRPr lang="en-US" dirty="0"/>
          </a:p>
        </p:txBody>
      </p:sp>
    </p:spTree>
    <p:extLst>
      <p:ext uri="{BB962C8B-B14F-4D97-AF65-F5344CB8AC3E}">
        <p14:creationId xmlns:p14="http://schemas.microsoft.com/office/powerpoint/2010/main" val="2340259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7DE6118-2437-4B30-8E3C-4D2BE6020583}" type="datetimeFigureOut">
              <a:rPr lang="en-US" smtClean="0"/>
              <a:pPr/>
              <a:t>11/12/21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2567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11/12/21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475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14728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0158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74692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DE6118-2437-4B30-8E3C-4D2BE6020583}" type="datetimeFigureOut">
              <a:rPr lang="en-US" smtClean="0"/>
              <a:pPr/>
              <a:t>11/12/21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74949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DE6118-2437-4B30-8E3C-4D2BE6020583}" type="datetimeFigureOut">
              <a:rPr lang="en-US" smtClean="0"/>
              <a:pPr/>
              <a:t>11/12/21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7261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7DE6118-2437-4B30-8E3C-4D2BE6020583}" type="datetimeFigureOut">
              <a:rPr lang="en-US" smtClean="0"/>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03667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7DE6118-2437-4B30-8E3C-4D2BE6020583}" type="datetimeFigureOut">
              <a:rPr lang="en-US" smtClean="0"/>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6933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9647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16654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11/12/21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4553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11/12/21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8020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11/12/21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716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1643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11/12/21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3444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11/12/21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6472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7DE6118-2437-4B30-8E3C-4D2BE6020583}" type="datetimeFigureOut">
              <a:rPr lang="en-US" smtClean="0"/>
              <a:pPr/>
              <a:t>11/12/21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08282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jwjconsulting.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mailto:Joan@jwjconsulting.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tiff"/><Relationship Id="rId4" Type="http://schemas.openxmlformats.org/officeDocument/2006/relationships/image" Target="../media/image16.tiff"/></Relationships>
</file>

<file path=ppt/slides/_rels/slide13.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tif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tif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tiff"/><Relationship Id="rId4" Type="http://schemas.openxmlformats.org/officeDocument/2006/relationships/image" Target="../media/image29.tif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tif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tif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tiff"/></Relationships>
</file>

<file path=ppt/slides/_rels/slide29.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FB73-1B6C-7445-BA7E-5FFE9DFACFB4}"/>
              </a:ext>
            </a:extLst>
          </p:cNvPr>
          <p:cNvSpPr>
            <a:spLocks noGrp="1"/>
          </p:cNvSpPr>
          <p:nvPr>
            <p:ph type="ctrTitle"/>
          </p:nvPr>
        </p:nvSpPr>
        <p:spPr>
          <a:xfrm>
            <a:off x="2365290" y="1813097"/>
            <a:ext cx="8361229" cy="2098226"/>
          </a:xfrm>
        </p:spPr>
        <p:txBody>
          <a:bodyPr/>
          <a:lstStyle/>
          <a:p>
            <a:pPr algn="ctr"/>
            <a:r>
              <a:rPr lang="en-US" sz="4800" dirty="0"/>
              <a:t>Leading To Excellence!</a:t>
            </a:r>
            <a:br>
              <a:rPr lang="en-US" sz="6000" dirty="0"/>
            </a:br>
            <a:r>
              <a:rPr lang="en-US" sz="3600" dirty="0"/>
              <a:t>Presented for Community Legal </a:t>
            </a:r>
            <a:r>
              <a:rPr lang="en-US" sz="3600" dirty="0" err="1"/>
              <a:t>Centres</a:t>
            </a:r>
            <a:r>
              <a:rPr lang="en-US" sz="3600" dirty="0"/>
              <a:t> Queensland</a:t>
            </a:r>
            <a:endParaRPr lang="en-US" sz="6000" dirty="0"/>
          </a:p>
        </p:txBody>
      </p:sp>
      <p:sp>
        <p:nvSpPr>
          <p:cNvPr id="3" name="Subtitle 2">
            <a:extLst>
              <a:ext uri="{FF2B5EF4-FFF2-40B4-BE49-F238E27FC236}">
                <a16:creationId xmlns:a16="http://schemas.microsoft.com/office/drawing/2014/main" id="{8A67C004-58C6-9B4A-98B3-A2955A7163C8}"/>
              </a:ext>
            </a:extLst>
          </p:cNvPr>
          <p:cNvSpPr>
            <a:spLocks noGrp="1"/>
          </p:cNvSpPr>
          <p:nvPr>
            <p:ph type="subTitle" idx="1"/>
          </p:nvPr>
        </p:nvSpPr>
        <p:spPr>
          <a:xfrm>
            <a:off x="2631042" y="4586156"/>
            <a:ext cx="6831673" cy="1086237"/>
          </a:xfrm>
        </p:spPr>
        <p:txBody>
          <a:bodyPr>
            <a:normAutofit fontScale="62500" lnSpcReduction="20000"/>
          </a:bodyPr>
          <a:lstStyle/>
          <a:p>
            <a:r>
              <a:rPr lang="en-US" dirty="0"/>
              <a:t>With Joan Wilson-Jones</a:t>
            </a:r>
          </a:p>
          <a:p>
            <a:r>
              <a:rPr lang="en-US" dirty="0"/>
              <a:t>JwJ Consulting</a:t>
            </a:r>
          </a:p>
          <a:p>
            <a:r>
              <a:rPr lang="en-US" dirty="0"/>
              <a:t>Brisbane</a:t>
            </a:r>
          </a:p>
          <a:p>
            <a:r>
              <a:rPr lang="en-US" dirty="0">
                <a:hlinkClick r:id="rId3"/>
              </a:rPr>
              <a:t>www.jwjconsulting.com</a:t>
            </a:r>
            <a:r>
              <a:rPr lang="en-US" dirty="0"/>
              <a:t> </a:t>
            </a:r>
            <a:r>
              <a:rPr lang="en-US" dirty="0">
                <a:hlinkClick r:id="rId4"/>
              </a:rPr>
              <a:t>Joan@jwjconsulting.com</a:t>
            </a:r>
            <a:r>
              <a:rPr lang="en-US" dirty="0"/>
              <a:t>, 0402 473 173</a:t>
            </a:r>
          </a:p>
        </p:txBody>
      </p:sp>
      <p:pic>
        <p:nvPicPr>
          <p:cNvPr id="6" name="Picture 5">
            <a:extLst>
              <a:ext uri="{FF2B5EF4-FFF2-40B4-BE49-F238E27FC236}">
                <a16:creationId xmlns:a16="http://schemas.microsoft.com/office/drawing/2014/main" id="{E0399C9D-DB7A-AB42-83DE-C8B83106A9DF}"/>
              </a:ext>
            </a:extLst>
          </p:cNvPr>
          <p:cNvPicPr>
            <a:picLocks noChangeAspect="1"/>
          </p:cNvPicPr>
          <p:nvPr/>
        </p:nvPicPr>
        <p:blipFill>
          <a:blip r:embed="rId5"/>
          <a:stretch>
            <a:fillRect/>
          </a:stretch>
        </p:blipFill>
        <p:spPr>
          <a:xfrm>
            <a:off x="1056729" y="4141975"/>
            <a:ext cx="1020279" cy="1530418"/>
          </a:xfrm>
          <a:prstGeom prst="rect">
            <a:avLst/>
          </a:prstGeom>
        </p:spPr>
      </p:pic>
    </p:spTree>
    <p:extLst>
      <p:ext uri="{BB962C8B-B14F-4D97-AF65-F5344CB8AC3E}">
        <p14:creationId xmlns:p14="http://schemas.microsoft.com/office/powerpoint/2010/main" val="11271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3966-7B6A-3C44-9CEC-B4B9D2E103A7}"/>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dirty="0"/>
              <a:t>Head or Heart?</a:t>
            </a:r>
          </a:p>
        </p:txBody>
      </p:sp>
      <p:sp>
        <p:nvSpPr>
          <p:cNvPr id="5" name="TextBox 4">
            <a:extLst>
              <a:ext uri="{FF2B5EF4-FFF2-40B4-BE49-F238E27FC236}">
                <a16:creationId xmlns:a16="http://schemas.microsoft.com/office/drawing/2014/main" id="{9217430B-8581-8C45-A1B5-02DD9FBD3CA4}"/>
              </a:ext>
            </a:extLst>
          </p:cNvPr>
          <p:cNvSpPr txBox="1"/>
          <p:nvPr/>
        </p:nvSpPr>
        <p:spPr>
          <a:xfrm>
            <a:off x="1154955" y="2603500"/>
            <a:ext cx="3481054" cy="3416300"/>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sz="1600">
                <a:solidFill>
                  <a:schemeClr val="tx1">
                    <a:lumMod val="75000"/>
                    <a:lumOff val="25000"/>
                  </a:schemeClr>
                </a:solidFill>
              </a:rPr>
              <a:t>It’s not about the decision – it’s about where it comes from.</a:t>
            </a:r>
          </a:p>
        </p:txBody>
      </p:sp>
      <p:pic>
        <p:nvPicPr>
          <p:cNvPr id="4" name="Picture 3">
            <a:extLst>
              <a:ext uri="{FF2B5EF4-FFF2-40B4-BE49-F238E27FC236}">
                <a16:creationId xmlns:a16="http://schemas.microsoft.com/office/drawing/2014/main" id="{33C1018E-B6EE-B744-8270-52DB5A4F1A1D}"/>
              </a:ext>
            </a:extLst>
          </p:cNvPr>
          <p:cNvPicPr>
            <a:picLocks noChangeAspect="1"/>
          </p:cNvPicPr>
          <p:nvPr/>
        </p:nvPicPr>
        <p:blipFill rotWithShape="1">
          <a:blip r:embed="rId3"/>
          <a:srcRect r="1" b="15165"/>
          <a:stretch/>
        </p:blipFill>
        <p:spPr>
          <a:xfrm>
            <a:off x="4984956" y="2775951"/>
            <a:ext cx="6158802"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03201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ECAB-3CD9-2145-A384-45AF8C76ED46}"/>
              </a:ext>
            </a:extLst>
          </p:cNvPr>
          <p:cNvSpPr>
            <a:spLocks noGrp="1"/>
          </p:cNvSpPr>
          <p:nvPr>
            <p:ph type="title"/>
          </p:nvPr>
        </p:nvSpPr>
        <p:spPr/>
        <p:txBody>
          <a:bodyPr/>
          <a:lstStyle/>
          <a:p>
            <a:r>
              <a:rPr lang="en-US" dirty="0"/>
              <a:t>What Do You Show the World?</a:t>
            </a:r>
          </a:p>
        </p:txBody>
      </p:sp>
      <p:sp>
        <p:nvSpPr>
          <p:cNvPr id="3" name="Content Placeholder 2">
            <a:extLst>
              <a:ext uri="{FF2B5EF4-FFF2-40B4-BE49-F238E27FC236}">
                <a16:creationId xmlns:a16="http://schemas.microsoft.com/office/drawing/2014/main" id="{A5184D73-93DB-5F4A-BE6D-331D4F0767FB}"/>
              </a:ext>
            </a:extLst>
          </p:cNvPr>
          <p:cNvSpPr>
            <a:spLocks noGrp="1"/>
          </p:cNvSpPr>
          <p:nvPr>
            <p:ph idx="1"/>
          </p:nvPr>
        </p:nvSpPr>
        <p:spPr>
          <a:xfrm>
            <a:off x="1012396" y="2475546"/>
            <a:ext cx="9601200" cy="3581400"/>
          </a:xfrm>
        </p:spPr>
        <p:txBody>
          <a:bodyPr>
            <a:normAutofit/>
          </a:bodyPr>
          <a:lstStyle/>
          <a:p>
            <a:r>
              <a:rPr lang="en-US" dirty="0"/>
              <a:t>You have decided to go on a picnic!</a:t>
            </a:r>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0BA5A9DC-808B-164F-912D-55BF4C08012B}"/>
              </a:ext>
            </a:extLst>
          </p:cNvPr>
          <p:cNvPicPr>
            <a:picLocks noChangeAspect="1"/>
          </p:cNvPicPr>
          <p:nvPr/>
        </p:nvPicPr>
        <p:blipFill>
          <a:blip r:embed="rId3"/>
          <a:stretch>
            <a:fillRect/>
          </a:stretch>
        </p:blipFill>
        <p:spPr>
          <a:xfrm>
            <a:off x="4325042" y="3267559"/>
            <a:ext cx="3630109" cy="2032861"/>
          </a:xfrm>
          <a:prstGeom prst="rect">
            <a:avLst/>
          </a:prstGeom>
        </p:spPr>
      </p:pic>
      <p:sp>
        <p:nvSpPr>
          <p:cNvPr id="5" name="TextBox 4">
            <a:extLst>
              <a:ext uri="{FF2B5EF4-FFF2-40B4-BE49-F238E27FC236}">
                <a16:creationId xmlns:a16="http://schemas.microsoft.com/office/drawing/2014/main" id="{AC54CCC6-70AA-C24F-BA73-5C585FC4C40D}"/>
              </a:ext>
            </a:extLst>
          </p:cNvPr>
          <p:cNvSpPr txBox="1"/>
          <p:nvPr/>
        </p:nvSpPr>
        <p:spPr>
          <a:xfrm>
            <a:off x="2843939" y="5742122"/>
            <a:ext cx="6261315" cy="369332"/>
          </a:xfrm>
          <a:prstGeom prst="rect">
            <a:avLst/>
          </a:prstGeom>
          <a:noFill/>
        </p:spPr>
        <p:txBody>
          <a:bodyPr wrap="square" rtlCol="0">
            <a:spAutoFit/>
          </a:bodyPr>
          <a:lstStyle/>
          <a:p>
            <a:r>
              <a:rPr lang="en-US" dirty="0"/>
              <a:t>What’s your process for getting things organized?</a:t>
            </a:r>
          </a:p>
        </p:txBody>
      </p:sp>
    </p:spTree>
    <p:extLst>
      <p:ext uri="{BB962C8B-B14F-4D97-AF65-F5344CB8AC3E}">
        <p14:creationId xmlns:p14="http://schemas.microsoft.com/office/powerpoint/2010/main" val="388753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B8E3704-0CB2-48C2-A46B-EDB6271857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36872906-1D7A-472A-B90B-D4B00113A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C09D3A24-9F80-4EC9-9D80-28C5CBA8F8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F4C2B571-8160-4749-AB99-260E8052A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45F1AA43-88E8-8C42-B16F-C0A613555C33}"/>
              </a:ext>
            </a:extLst>
          </p:cNvPr>
          <p:cNvSpPr>
            <a:spLocks noGrp="1"/>
          </p:cNvSpPr>
          <p:nvPr>
            <p:ph type="title"/>
          </p:nvPr>
        </p:nvSpPr>
        <p:spPr>
          <a:xfrm>
            <a:off x="561110" y="1241266"/>
            <a:ext cx="4089633" cy="3153753"/>
          </a:xfrm>
        </p:spPr>
        <p:txBody>
          <a:bodyPr vert="horz" lIns="91440" tIns="45720" rIns="91440" bIns="45720" rtlCol="0" anchor="b">
            <a:normAutofit/>
          </a:bodyPr>
          <a:lstStyle/>
          <a:p>
            <a:r>
              <a:rPr lang="en-US" sz="4200">
                <a:solidFill>
                  <a:schemeClr val="tx2"/>
                </a:solidFill>
              </a:rPr>
              <a:t>Planned or Spontaneous?</a:t>
            </a:r>
          </a:p>
        </p:txBody>
      </p:sp>
      <p:pic>
        <p:nvPicPr>
          <p:cNvPr id="3" name="Picture 2">
            <a:extLst>
              <a:ext uri="{FF2B5EF4-FFF2-40B4-BE49-F238E27FC236}">
                <a16:creationId xmlns:a16="http://schemas.microsoft.com/office/drawing/2014/main" id="{B78E97A3-4F45-E041-929D-4869B575B608}"/>
              </a:ext>
            </a:extLst>
          </p:cNvPr>
          <p:cNvPicPr>
            <a:picLocks noChangeAspect="1"/>
          </p:cNvPicPr>
          <p:nvPr/>
        </p:nvPicPr>
        <p:blipFill rotWithShape="1">
          <a:blip r:embed="rId4"/>
          <a:srcRect t="4901" r="-2" b="27387"/>
          <a:stretch/>
        </p:blipFill>
        <p:spPr>
          <a:xfrm>
            <a:off x="5183116" y="461682"/>
            <a:ext cx="6585549" cy="2967319"/>
          </a:xfrm>
          <a:custGeom>
            <a:avLst/>
            <a:gdLst/>
            <a:ahLst/>
            <a:cxnLst/>
            <a:rect l="l" t="t" r="r" b="b"/>
            <a:pathLst>
              <a:path w="6585549" h="2967319">
                <a:moveTo>
                  <a:pt x="225406" y="0"/>
                </a:moveTo>
                <a:lnTo>
                  <a:pt x="6585549" y="0"/>
                </a:lnTo>
                <a:lnTo>
                  <a:pt x="6585549" y="2967319"/>
                </a:lnTo>
                <a:lnTo>
                  <a:pt x="941" y="2967319"/>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18"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85889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5" name="Picture 4">
            <a:extLst>
              <a:ext uri="{FF2B5EF4-FFF2-40B4-BE49-F238E27FC236}">
                <a16:creationId xmlns:a16="http://schemas.microsoft.com/office/drawing/2014/main" id="{A8113BB6-0120-7144-AE1B-6CDFEE17F530}"/>
              </a:ext>
            </a:extLst>
          </p:cNvPr>
          <p:cNvPicPr>
            <a:picLocks noChangeAspect="1"/>
          </p:cNvPicPr>
          <p:nvPr/>
        </p:nvPicPr>
        <p:blipFill rotWithShape="1">
          <a:blip r:embed="rId5"/>
          <a:srcRect r="2" b="13013"/>
          <a:stretch/>
        </p:blipFill>
        <p:spPr>
          <a:xfrm>
            <a:off x="5184056" y="3429000"/>
            <a:ext cx="6584608" cy="3011751"/>
          </a:xfrm>
          <a:custGeom>
            <a:avLst/>
            <a:gdLst/>
            <a:ahLst/>
            <a:cxnLst/>
            <a:rect l="l" t="t" r="r" b="b"/>
            <a:pathLst>
              <a:path w="6584608" h="3011751">
                <a:moveTo>
                  <a:pt x="0" y="0"/>
                </a:moveTo>
                <a:lnTo>
                  <a:pt x="6584608" y="0"/>
                </a:lnTo>
                <a:lnTo>
                  <a:pt x="6584608" y="3011751"/>
                </a:lnTo>
                <a:lnTo>
                  <a:pt x="225659" y="3011751"/>
                </a:lnTo>
                <a:lnTo>
                  <a:pt x="213588" y="2933486"/>
                </a:lnTo>
                <a:lnTo>
                  <a:pt x="202297" y="2857210"/>
                </a:lnTo>
                <a:lnTo>
                  <a:pt x="190379" y="2766405"/>
                </a:lnTo>
                <a:lnTo>
                  <a:pt x="176108" y="2658649"/>
                </a:lnTo>
                <a:lnTo>
                  <a:pt x="161054" y="2539392"/>
                </a:lnTo>
                <a:lnTo>
                  <a:pt x="145215" y="2405001"/>
                </a:lnTo>
                <a:lnTo>
                  <a:pt x="128435" y="2258502"/>
                </a:lnTo>
                <a:lnTo>
                  <a:pt x="111655" y="2099290"/>
                </a:lnTo>
                <a:lnTo>
                  <a:pt x="94562" y="1929788"/>
                </a:lnTo>
                <a:lnTo>
                  <a:pt x="78723" y="1746967"/>
                </a:lnTo>
                <a:lnTo>
                  <a:pt x="63512" y="1555671"/>
                </a:lnTo>
                <a:lnTo>
                  <a:pt x="49711" y="1353478"/>
                </a:lnTo>
                <a:lnTo>
                  <a:pt x="36539" y="1142810"/>
                </a:lnTo>
                <a:lnTo>
                  <a:pt x="24150" y="923062"/>
                </a:lnTo>
                <a:lnTo>
                  <a:pt x="19759" y="810464"/>
                </a:lnTo>
                <a:lnTo>
                  <a:pt x="14897" y="695444"/>
                </a:lnTo>
                <a:lnTo>
                  <a:pt x="10350" y="578608"/>
                </a:lnTo>
                <a:lnTo>
                  <a:pt x="7370" y="461167"/>
                </a:lnTo>
                <a:lnTo>
                  <a:pt x="4704" y="341304"/>
                </a:lnTo>
                <a:lnTo>
                  <a:pt x="1881" y="220231"/>
                </a:lnTo>
                <a:lnTo>
                  <a:pt x="0" y="96736"/>
                </a:lnTo>
                <a:close/>
              </a:path>
            </a:pathLst>
          </a:custGeom>
        </p:spPr>
      </p:pic>
    </p:spTree>
    <p:extLst>
      <p:ext uri="{BB962C8B-B14F-4D97-AF65-F5344CB8AC3E}">
        <p14:creationId xmlns:p14="http://schemas.microsoft.com/office/powerpoint/2010/main" val="385497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06F5-0BB6-0647-8EE9-AA5126024FAA}"/>
              </a:ext>
            </a:extLst>
          </p:cNvPr>
          <p:cNvSpPr>
            <a:spLocks noGrp="1"/>
          </p:cNvSpPr>
          <p:nvPr>
            <p:ph type="title"/>
          </p:nvPr>
        </p:nvSpPr>
        <p:spPr/>
        <p:txBody>
          <a:bodyPr/>
          <a:lstStyle/>
          <a:p>
            <a:r>
              <a:rPr lang="en-US" dirty="0"/>
              <a:t>Learning Styles</a:t>
            </a:r>
          </a:p>
        </p:txBody>
      </p:sp>
      <p:graphicFrame>
        <p:nvGraphicFramePr>
          <p:cNvPr id="7" name="Content Placeholder 2">
            <a:extLst>
              <a:ext uri="{FF2B5EF4-FFF2-40B4-BE49-F238E27FC236}">
                <a16:creationId xmlns:a16="http://schemas.microsoft.com/office/drawing/2014/main" id="{5FD62E0E-1A5B-4D90-9E28-833E8911250A}"/>
              </a:ext>
            </a:extLst>
          </p:cNvPr>
          <p:cNvGraphicFramePr>
            <a:graphicFrameLocks noGrp="1"/>
          </p:cNvGraphicFramePr>
          <p:nvPr>
            <p:ph idx="1"/>
          </p:nvPr>
        </p:nvGraphicFramePr>
        <p:xfrm>
          <a:off x="1065955" y="2574788"/>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98D98969-335F-D44E-B3E1-FFCD0DFF9223}"/>
              </a:ext>
            </a:extLst>
          </p:cNvPr>
          <p:cNvPicPr>
            <a:picLocks noChangeAspect="1"/>
          </p:cNvPicPr>
          <p:nvPr/>
        </p:nvPicPr>
        <p:blipFill>
          <a:blip r:embed="rId8"/>
          <a:stretch>
            <a:fillRect/>
          </a:stretch>
        </p:blipFill>
        <p:spPr>
          <a:xfrm>
            <a:off x="6774024" y="2716831"/>
            <a:ext cx="3893131" cy="1738932"/>
          </a:xfrm>
          <a:prstGeom prst="rect">
            <a:avLst/>
          </a:prstGeom>
        </p:spPr>
      </p:pic>
    </p:spTree>
    <p:extLst>
      <p:ext uri="{BB962C8B-B14F-4D97-AF65-F5344CB8AC3E}">
        <p14:creationId xmlns:p14="http://schemas.microsoft.com/office/powerpoint/2010/main" val="305659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8" name="Rectangle 17">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33B090D-BE65-4F40-8CF4-5728707E49AC}"/>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a:solidFill>
                  <a:srgbClr val="EBEBEB"/>
                </a:solidFill>
                <a:latin typeface="+mj-lt"/>
                <a:ea typeface="+mj-ea"/>
                <a:cs typeface="+mj-cs"/>
              </a:rPr>
              <a:t>Add Culture and Mix</a:t>
            </a:r>
          </a:p>
        </p:txBody>
      </p:sp>
      <p:pic>
        <p:nvPicPr>
          <p:cNvPr id="5" name="Picture 4">
            <a:extLst>
              <a:ext uri="{FF2B5EF4-FFF2-40B4-BE49-F238E27FC236}">
                <a16:creationId xmlns:a16="http://schemas.microsoft.com/office/drawing/2014/main" id="{AE31CA5E-7722-EB43-B4FA-7E827B3DEB16}"/>
              </a:ext>
            </a:extLst>
          </p:cNvPr>
          <p:cNvPicPr>
            <a:picLocks noChangeAspect="1"/>
          </p:cNvPicPr>
          <p:nvPr/>
        </p:nvPicPr>
        <p:blipFill>
          <a:blip r:embed="rId4"/>
          <a:stretch>
            <a:fillRect/>
          </a:stretch>
        </p:blipFill>
        <p:spPr>
          <a:xfrm>
            <a:off x="1109763" y="1615588"/>
            <a:ext cx="6470907" cy="362370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7957185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D5A6A80-C9B4-5547-8826-68514BCA9078}"/>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a:solidFill>
                  <a:srgbClr val="EBEBEB"/>
                </a:solidFill>
                <a:latin typeface="+mj-lt"/>
                <a:ea typeface="+mj-ea"/>
                <a:cs typeface="+mj-cs"/>
              </a:rPr>
              <a:t>All about others!</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a:extLst>
              <a:ext uri="{FF2B5EF4-FFF2-40B4-BE49-F238E27FC236}">
                <a16:creationId xmlns:a16="http://schemas.microsoft.com/office/drawing/2014/main" id="{EA24290A-F609-684A-80DD-8F745B5A3515}"/>
              </a:ext>
            </a:extLst>
          </p:cNvPr>
          <p:cNvPicPr>
            <a:picLocks noChangeAspect="1"/>
          </p:cNvPicPr>
          <p:nvPr/>
        </p:nvPicPr>
        <p:blipFill>
          <a:blip r:embed="rId4"/>
          <a:stretch>
            <a:fillRect/>
          </a:stretch>
        </p:blipFill>
        <p:spPr>
          <a:xfrm>
            <a:off x="1492533" y="1114621"/>
            <a:ext cx="5677639" cy="4628758"/>
          </a:xfrm>
          <a:prstGeom prst="rect">
            <a:avLst/>
          </a:prstGeom>
        </p:spPr>
      </p:pic>
    </p:spTree>
    <p:extLst>
      <p:ext uri="{BB962C8B-B14F-4D97-AF65-F5344CB8AC3E}">
        <p14:creationId xmlns:p14="http://schemas.microsoft.com/office/powerpoint/2010/main" val="137351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4CC1E86-AD4D-DE40-916E-559983BE2DA0}"/>
              </a:ext>
            </a:extLst>
          </p:cNvPr>
          <p:cNvSpPr>
            <a:spLocks noGrp="1"/>
          </p:cNvSpPr>
          <p:nvPr>
            <p:ph type="title"/>
          </p:nvPr>
        </p:nvSpPr>
        <p:spPr>
          <a:xfrm>
            <a:off x="561110" y="1241266"/>
            <a:ext cx="4089633" cy="3153753"/>
          </a:xfrm>
        </p:spPr>
        <p:txBody>
          <a:bodyPr vert="horz" lIns="91440" tIns="45720" rIns="91440" bIns="45720" rtlCol="0" anchor="b">
            <a:normAutofit/>
          </a:bodyPr>
          <a:lstStyle/>
          <a:p>
            <a:r>
              <a:rPr lang="en-US" sz="5400">
                <a:solidFill>
                  <a:schemeClr val="tx2"/>
                </a:solidFill>
              </a:rPr>
              <a:t>Time to consider insights:</a:t>
            </a:r>
          </a:p>
        </p:txBody>
      </p:sp>
      <p:pic>
        <p:nvPicPr>
          <p:cNvPr id="4" name="Content Placeholder 3">
            <a:extLst>
              <a:ext uri="{FF2B5EF4-FFF2-40B4-BE49-F238E27FC236}">
                <a16:creationId xmlns:a16="http://schemas.microsoft.com/office/drawing/2014/main" id="{ED8EA64D-E11A-BE44-BABC-BDD87FA69042}"/>
              </a:ext>
            </a:extLst>
          </p:cNvPr>
          <p:cNvPicPr>
            <a:picLocks noGrp="1" noChangeAspect="1"/>
          </p:cNvPicPr>
          <p:nvPr>
            <p:ph idx="1"/>
          </p:nvPr>
        </p:nvPicPr>
        <p:blipFill rotWithShape="1">
          <a:blip r:embed="rId4"/>
          <a:srcRect t="9473" b="411"/>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19"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extLst>
      <p:ext uri="{BB962C8B-B14F-4D97-AF65-F5344CB8AC3E}">
        <p14:creationId xmlns:p14="http://schemas.microsoft.com/office/powerpoint/2010/main" val="139089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010EBC86-2D8C-904D-8FC4-8D0CC462B43C}"/>
              </a:ext>
            </a:extLst>
          </p:cNvPr>
          <p:cNvSpPr>
            <a:spLocks noGrp="1"/>
          </p:cNvSpPr>
          <p:nvPr>
            <p:ph type="title"/>
          </p:nvPr>
        </p:nvSpPr>
        <p:spPr>
          <a:xfrm>
            <a:off x="1154954" y="973668"/>
            <a:ext cx="8761413" cy="706964"/>
          </a:xfrm>
        </p:spPr>
        <p:txBody>
          <a:bodyPr>
            <a:normAutofit/>
          </a:bodyPr>
          <a:lstStyle/>
          <a:p>
            <a:r>
              <a:rPr lang="en-US">
                <a:solidFill>
                  <a:srgbClr val="FFFFFF"/>
                </a:solidFill>
              </a:rPr>
              <a:t>Leadership and Management</a:t>
            </a:r>
          </a:p>
        </p:txBody>
      </p:sp>
      <p:sp>
        <p:nvSpPr>
          <p:cNvPr id="14" name="Rectangle 1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F10383B-5E0D-4C9A-8406-C0F73E142C27}"/>
              </a:ext>
            </a:extLst>
          </p:cNvPr>
          <p:cNvGraphicFramePr>
            <a:graphicFrameLocks noGrp="1"/>
          </p:cNvGraphicFramePr>
          <p:nvPr>
            <p:ph idx="1"/>
            <p:extLst>
              <p:ext uri="{D42A27DB-BD31-4B8C-83A1-F6EECF244321}">
                <p14:modId xmlns:p14="http://schemas.microsoft.com/office/powerpoint/2010/main" val="1859965169"/>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01027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9E68132-FF8F-CE46-9845-9705D903965D}"/>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a:solidFill>
                  <a:srgbClr val="EBEBEB"/>
                </a:solidFill>
                <a:latin typeface="+mj-lt"/>
                <a:ea typeface="+mj-ea"/>
                <a:cs typeface="+mj-cs"/>
              </a:rPr>
              <a:t>Building The Team</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a:extLst>
              <a:ext uri="{FF2B5EF4-FFF2-40B4-BE49-F238E27FC236}">
                <a16:creationId xmlns:a16="http://schemas.microsoft.com/office/drawing/2014/main" id="{12633EA3-7AF7-BA45-BD30-E600EDF44307}"/>
              </a:ext>
            </a:extLst>
          </p:cNvPr>
          <p:cNvPicPr>
            <a:picLocks noChangeAspect="1"/>
          </p:cNvPicPr>
          <p:nvPr/>
        </p:nvPicPr>
        <p:blipFill>
          <a:blip r:embed="rId4"/>
          <a:stretch>
            <a:fillRect/>
          </a:stretch>
        </p:blipFill>
        <p:spPr>
          <a:xfrm>
            <a:off x="1109763" y="1818205"/>
            <a:ext cx="6443180" cy="3221590"/>
          </a:xfrm>
          <a:prstGeom prst="rect">
            <a:avLst/>
          </a:prstGeom>
        </p:spPr>
      </p:pic>
    </p:spTree>
    <p:extLst>
      <p:ext uri="{BB962C8B-B14F-4D97-AF65-F5344CB8AC3E}">
        <p14:creationId xmlns:p14="http://schemas.microsoft.com/office/powerpoint/2010/main" val="2865213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B9CC3E5-EA42-4393-A2C0-5192B91BD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3602D7-2F54-8A4C-9DDA-2B99112E77A1}"/>
              </a:ext>
            </a:extLst>
          </p:cNvPr>
          <p:cNvPicPr>
            <a:picLocks noChangeAspect="1"/>
          </p:cNvPicPr>
          <p:nvPr/>
        </p:nvPicPr>
        <p:blipFill>
          <a:blip r:embed="rId4"/>
          <a:stretch>
            <a:fillRect/>
          </a:stretch>
        </p:blipFill>
        <p:spPr>
          <a:xfrm>
            <a:off x="634190" y="474132"/>
            <a:ext cx="5301951" cy="3439617"/>
          </a:xfrm>
          <a:prstGeom prst="roundRect">
            <a:avLst>
              <a:gd name="adj" fmla="val 0"/>
            </a:avLst>
          </a:prstGeom>
          <a:effectLst/>
        </p:spPr>
      </p:pic>
      <p:sp>
        <p:nvSpPr>
          <p:cNvPr id="18" name="Rectangle 17">
            <a:extLst>
              <a:ext uri="{FF2B5EF4-FFF2-40B4-BE49-F238E27FC236}">
                <a16:creationId xmlns:a16="http://schemas.microsoft.com/office/drawing/2014/main" id="{FB8DBC8E-FBA7-466C-8D97-75B15FBE9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3D56DD5E-F68E-4D47-BF5C-FD214AD3F610}"/>
              </a:ext>
            </a:extLst>
          </p:cNvPr>
          <p:cNvPicPr>
            <a:picLocks noGrp="1" noChangeAspect="1"/>
          </p:cNvPicPr>
          <p:nvPr>
            <p:ph idx="1"/>
          </p:nvPr>
        </p:nvPicPr>
        <p:blipFill>
          <a:blip r:embed="rId5"/>
          <a:stretch>
            <a:fillRect/>
          </a:stretch>
        </p:blipFill>
        <p:spPr>
          <a:xfrm>
            <a:off x="6273596" y="473338"/>
            <a:ext cx="5168823" cy="3439617"/>
          </a:xfrm>
          <a:prstGeom prst="roundRect">
            <a:avLst>
              <a:gd name="adj" fmla="val 0"/>
            </a:avLst>
          </a:prstGeom>
          <a:effectLst/>
        </p:spPr>
      </p:pic>
      <p:sp>
        <p:nvSpPr>
          <p:cNvPr id="20" name="Freeform: Shape 19">
            <a:extLst>
              <a:ext uri="{FF2B5EF4-FFF2-40B4-BE49-F238E27FC236}">
                <a16:creationId xmlns:a16="http://schemas.microsoft.com/office/drawing/2014/main" id="{E6FFF64E-1FE4-4AE0-9D62-567AA183C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133850"/>
            <a:ext cx="11277600" cy="2250018"/>
          </a:xfrm>
          <a:custGeom>
            <a:avLst/>
            <a:gdLst>
              <a:gd name="connsiteX0" fmla="*/ 5264150 w 11277600"/>
              <a:gd name="connsiteY0" fmla="*/ 0 h 2250018"/>
              <a:gd name="connsiteX1" fmla="*/ 5499100 w 11277600"/>
              <a:gd name="connsiteY1" fmla="*/ 1588 h 2250018"/>
              <a:gd name="connsiteX2" fmla="*/ 5730875 w 11277600"/>
              <a:gd name="connsiteY2" fmla="*/ 1588 h 2250018"/>
              <a:gd name="connsiteX3" fmla="*/ 5961063 w 11277600"/>
              <a:gd name="connsiteY3" fmla="*/ 4763 h 2250018"/>
              <a:gd name="connsiteX4" fmla="*/ 6186488 w 11277600"/>
              <a:gd name="connsiteY4" fmla="*/ 9525 h 2250018"/>
              <a:gd name="connsiteX5" fmla="*/ 6410325 w 11277600"/>
              <a:gd name="connsiteY5" fmla="*/ 14288 h 2250018"/>
              <a:gd name="connsiteX6" fmla="*/ 6629400 w 11277600"/>
              <a:gd name="connsiteY6" fmla="*/ 19050 h 2250018"/>
              <a:gd name="connsiteX7" fmla="*/ 6846888 w 11277600"/>
              <a:gd name="connsiteY7" fmla="*/ 26988 h 2250018"/>
              <a:gd name="connsiteX8" fmla="*/ 7061200 w 11277600"/>
              <a:gd name="connsiteY8" fmla="*/ 34925 h 2250018"/>
              <a:gd name="connsiteX9" fmla="*/ 7270750 w 11277600"/>
              <a:gd name="connsiteY9" fmla="*/ 42863 h 2250018"/>
              <a:gd name="connsiteX10" fmla="*/ 7680325 w 11277600"/>
              <a:gd name="connsiteY10" fmla="*/ 63500 h 2250018"/>
              <a:gd name="connsiteX11" fmla="*/ 8072438 w 11277600"/>
              <a:gd name="connsiteY11" fmla="*/ 85725 h 2250018"/>
              <a:gd name="connsiteX12" fmla="*/ 8448675 w 11277600"/>
              <a:gd name="connsiteY12" fmla="*/ 109538 h 2250018"/>
              <a:gd name="connsiteX13" fmla="*/ 8805862 w 11277600"/>
              <a:gd name="connsiteY13" fmla="*/ 134938 h 2250018"/>
              <a:gd name="connsiteX14" fmla="*/ 9145588 w 11277600"/>
              <a:gd name="connsiteY14" fmla="*/ 161925 h 2250018"/>
              <a:gd name="connsiteX15" fmla="*/ 9461500 w 11277600"/>
              <a:gd name="connsiteY15" fmla="*/ 190500 h 2250018"/>
              <a:gd name="connsiteX16" fmla="*/ 9758362 w 11277600"/>
              <a:gd name="connsiteY16" fmla="*/ 219075 h 2250018"/>
              <a:gd name="connsiteX17" fmla="*/ 10031412 w 11277600"/>
              <a:gd name="connsiteY17" fmla="*/ 247650 h 2250018"/>
              <a:gd name="connsiteX18" fmla="*/ 10282238 w 11277600"/>
              <a:gd name="connsiteY18" fmla="*/ 274638 h 2250018"/>
              <a:gd name="connsiteX19" fmla="*/ 10504488 w 11277600"/>
              <a:gd name="connsiteY19" fmla="*/ 300038 h 2250018"/>
              <a:gd name="connsiteX20" fmla="*/ 10704512 w 11277600"/>
              <a:gd name="connsiteY20" fmla="*/ 323850 h 2250018"/>
              <a:gd name="connsiteX21" fmla="*/ 10874375 w 11277600"/>
              <a:gd name="connsiteY21" fmla="*/ 344488 h 2250018"/>
              <a:gd name="connsiteX22" fmla="*/ 11015662 w 11277600"/>
              <a:gd name="connsiteY22" fmla="*/ 363538 h 2250018"/>
              <a:gd name="connsiteX23" fmla="*/ 11210925 w 11277600"/>
              <a:gd name="connsiteY23" fmla="*/ 390525 h 2250018"/>
              <a:gd name="connsiteX24" fmla="*/ 11277600 w 11277600"/>
              <a:gd name="connsiteY24" fmla="*/ 400050 h 2250018"/>
              <a:gd name="connsiteX25" fmla="*/ 11277600 w 11277600"/>
              <a:gd name="connsiteY25" fmla="*/ 2250018 h 2250018"/>
              <a:gd name="connsiteX26" fmla="*/ 0 w 11277600"/>
              <a:gd name="connsiteY26" fmla="*/ 2250018 h 2250018"/>
              <a:gd name="connsiteX27" fmla="*/ 0 w 11277600"/>
              <a:gd name="connsiteY27" fmla="*/ 398463 h 2250018"/>
              <a:gd name="connsiteX28" fmla="*/ 255588 w 11277600"/>
              <a:gd name="connsiteY28" fmla="*/ 358775 h 2250018"/>
              <a:gd name="connsiteX29" fmla="*/ 511175 w 11277600"/>
              <a:gd name="connsiteY29" fmla="*/ 320675 h 2250018"/>
              <a:gd name="connsiteX30" fmla="*/ 766762 w 11277600"/>
              <a:gd name="connsiteY30" fmla="*/ 284163 h 2250018"/>
              <a:gd name="connsiteX31" fmla="*/ 1023938 w 11277600"/>
              <a:gd name="connsiteY31" fmla="*/ 252413 h 2250018"/>
              <a:gd name="connsiteX32" fmla="*/ 1279525 w 11277600"/>
              <a:gd name="connsiteY32" fmla="*/ 220663 h 2250018"/>
              <a:gd name="connsiteX33" fmla="*/ 1536700 w 11277600"/>
              <a:gd name="connsiteY33" fmla="*/ 190500 h 2250018"/>
              <a:gd name="connsiteX34" fmla="*/ 1790700 w 11277600"/>
              <a:gd name="connsiteY34" fmla="*/ 165100 h 2250018"/>
              <a:gd name="connsiteX35" fmla="*/ 2047875 w 11277600"/>
              <a:gd name="connsiteY35" fmla="*/ 141288 h 2250018"/>
              <a:gd name="connsiteX36" fmla="*/ 2303462 w 11277600"/>
              <a:gd name="connsiteY36" fmla="*/ 119063 h 2250018"/>
              <a:gd name="connsiteX37" fmla="*/ 2555875 w 11277600"/>
              <a:gd name="connsiteY37" fmla="*/ 100013 h 2250018"/>
              <a:gd name="connsiteX38" fmla="*/ 2809875 w 11277600"/>
              <a:gd name="connsiteY38" fmla="*/ 80963 h 2250018"/>
              <a:gd name="connsiteX39" fmla="*/ 3062288 w 11277600"/>
              <a:gd name="connsiteY39" fmla="*/ 65088 h 2250018"/>
              <a:gd name="connsiteX40" fmla="*/ 3313113 w 11277600"/>
              <a:gd name="connsiteY40" fmla="*/ 52388 h 2250018"/>
              <a:gd name="connsiteX41" fmla="*/ 3563938 w 11277600"/>
              <a:gd name="connsiteY41" fmla="*/ 39688 h 2250018"/>
              <a:gd name="connsiteX42" fmla="*/ 3811588 w 11277600"/>
              <a:gd name="connsiteY42" fmla="*/ 28575 h 2250018"/>
              <a:gd name="connsiteX43" fmla="*/ 4057650 w 11277600"/>
              <a:gd name="connsiteY43" fmla="*/ 20638 h 2250018"/>
              <a:gd name="connsiteX44" fmla="*/ 4303713 w 11277600"/>
              <a:gd name="connsiteY44" fmla="*/ 14288 h 2250018"/>
              <a:gd name="connsiteX45" fmla="*/ 4546600 w 11277600"/>
              <a:gd name="connsiteY45" fmla="*/ 7938 h 2250018"/>
              <a:gd name="connsiteX46" fmla="*/ 4787900 w 11277600"/>
              <a:gd name="connsiteY46" fmla="*/ 4763 h 2250018"/>
              <a:gd name="connsiteX47" fmla="*/ 5027613 w 11277600"/>
              <a:gd name="connsiteY47" fmla="*/ 1588 h 22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2250018">
                <a:moveTo>
                  <a:pt x="5264150" y="0"/>
                </a:moveTo>
                <a:lnTo>
                  <a:pt x="5499100" y="1588"/>
                </a:lnTo>
                <a:lnTo>
                  <a:pt x="5730875" y="1588"/>
                </a:lnTo>
                <a:lnTo>
                  <a:pt x="5961063" y="4763"/>
                </a:lnTo>
                <a:lnTo>
                  <a:pt x="6186488" y="9525"/>
                </a:lnTo>
                <a:lnTo>
                  <a:pt x="6410325" y="14288"/>
                </a:lnTo>
                <a:lnTo>
                  <a:pt x="6629400" y="19050"/>
                </a:lnTo>
                <a:lnTo>
                  <a:pt x="6846888" y="26988"/>
                </a:lnTo>
                <a:lnTo>
                  <a:pt x="7061200" y="34925"/>
                </a:lnTo>
                <a:lnTo>
                  <a:pt x="7270750" y="42863"/>
                </a:lnTo>
                <a:lnTo>
                  <a:pt x="7680325" y="63500"/>
                </a:lnTo>
                <a:lnTo>
                  <a:pt x="8072438" y="85725"/>
                </a:lnTo>
                <a:lnTo>
                  <a:pt x="8448675" y="109538"/>
                </a:lnTo>
                <a:lnTo>
                  <a:pt x="8805862" y="134938"/>
                </a:lnTo>
                <a:lnTo>
                  <a:pt x="9145588" y="161925"/>
                </a:lnTo>
                <a:lnTo>
                  <a:pt x="9461500" y="190500"/>
                </a:lnTo>
                <a:lnTo>
                  <a:pt x="9758362" y="219075"/>
                </a:lnTo>
                <a:lnTo>
                  <a:pt x="10031412" y="247650"/>
                </a:lnTo>
                <a:lnTo>
                  <a:pt x="10282238" y="274638"/>
                </a:lnTo>
                <a:lnTo>
                  <a:pt x="10504488" y="300038"/>
                </a:lnTo>
                <a:lnTo>
                  <a:pt x="10704512" y="323850"/>
                </a:lnTo>
                <a:lnTo>
                  <a:pt x="10874375" y="344488"/>
                </a:lnTo>
                <a:lnTo>
                  <a:pt x="11015662" y="363538"/>
                </a:lnTo>
                <a:lnTo>
                  <a:pt x="11210925" y="390525"/>
                </a:lnTo>
                <a:lnTo>
                  <a:pt x="11277600" y="400050"/>
                </a:lnTo>
                <a:lnTo>
                  <a:pt x="11277600" y="2250018"/>
                </a:lnTo>
                <a:lnTo>
                  <a:pt x="0" y="2250018"/>
                </a:lnTo>
                <a:lnTo>
                  <a:pt x="0" y="398463"/>
                </a:lnTo>
                <a:lnTo>
                  <a:pt x="255588" y="358775"/>
                </a:lnTo>
                <a:lnTo>
                  <a:pt x="511175" y="320675"/>
                </a:lnTo>
                <a:lnTo>
                  <a:pt x="766762" y="284163"/>
                </a:lnTo>
                <a:lnTo>
                  <a:pt x="1023938" y="252413"/>
                </a:lnTo>
                <a:lnTo>
                  <a:pt x="1279525" y="220663"/>
                </a:lnTo>
                <a:lnTo>
                  <a:pt x="1536700" y="190500"/>
                </a:lnTo>
                <a:lnTo>
                  <a:pt x="1790700" y="165100"/>
                </a:lnTo>
                <a:lnTo>
                  <a:pt x="2047875" y="141288"/>
                </a:lnTo>
                <a:lnTo>
                  <a:pt x="2303462" y="119063"/>
                </a:lnTo>
                <a:lnTo>
                  <a:pt x="2555875" y="100013"/>
                </a:lnTo>
                <a:lnTo>
                  <a:pt x="2809875" y="80963"/>
                </a:lnTo>
                <a:lnTo>
                  <a:pt x="3062288" y="65088"/>
                </a:lnTo>
                <a:lnTo>
                  <a:pt x="3313113" y="52388"/>
                </a:lnTo>
                <a:lnTo>
                  <a:pt x="3563938" y="39688"/>
                </a:lnTo>
                <a:lnTo>
                  <a:pt x="3811588" y="28575"/>
                </a:lnTo>
                <a:lnTo>
                  <a:pt x="4057650" y="20638"/>
                </a:lnTo>
                <a:lnTo>
                  <a:pt x="4303713" y="14288"/>
                </a:lnTo>
                <a:lnTo>
                  <a:pt x="4546600" y="7938"/>
                </a:lnTo>
                <a:lnTo>
                  <a:pt x="4787900" y="4763"/>
                </a:lnTo>
                <a:lnTo>
                  <a:pt x="5027613" y="1588"/>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2" name="Freeform 5">
            <a:extLst>
              <a:ext uri="{FF2B5EF4-FFF2-40B4-BE49-F238E27FC236}">
                <a16:creationId xmlns:a16="http://schemas.microsoft.com/office/drawing/2014/main" id="{9C80E52D-DE5C-4267-9C99-8741F2E42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 name="Title 1">
            <a:extLst>
              <a:ext uri="{FF2B5EF4-FFF2-40B4-BE49-F238E27FC236}">
                <a16:creationId xmlns:a16="http://schemas.microsoft.com/office/drawing/2014/main" id="{DFAC5844-406F-934A-8727-4AC48977AB9F}"/>
              </a:ext>
            </a:extLst>
          </p:cNvPr>
          <p:cNvSpPr>
            <a:spLocks noGrp="1"/>
          </p:cNvSpPr>
          <p:nvPr>
            <p:ph type="title"/>
          </p:nvPr>
        </p:nvSpPr>
        <p:spPr>
          <a:xfrm>
            <a:off x="649975" y="4517136"/>
            <a:ext cx="10893095" cy="1174947"/>
          </a:xfrm>
        </p:spPr>
        <p:txBody>
          <a:bodyPr vert="horz" lIns="91440" tIns="45720" rIns="91440" bIns="45720" rtlCol="0" anchor="b">
            <a:normAutofit/>
          </a:bodyPr>
          <a:lstStyle/>
          <a:p>
            <a:r>
              <a:rPr lang="en-US" sz="6000" b="0" i="0" kern="1200">
                <a:solidFill>
                  <a:schemeClr val="bg2"/>
                </a:solidFill>
                <a:latin typeface="+mj-lt"/>
                <a:ea typeface="+mj-ea"/>
                <a:cs typeface="+mj-cs"/>
              </a:rPr>
              <a:t>Agreements</a:t>
            </a:r>
          </a:p>
        </p:txBody>
      </p:sp>
    </p:spTree>
    <p:extLst>
      <p:ext uri="{BB962C8B-B14F-4D97-AF65-F5344CB8AC3E}">
        <p14:creationId xmlns:p14="http://schemas.microsoft.com/office/powerpoint/2010/main" val="155270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C030789-C525-4D1D-90A0-F48C14A76E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91BD0F81-508F-4C6D-9938-C58CC2138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5">
              <a:extLst>
                <a:ext uri="{FF2B5EF4-FFF2-40B4-BE49-F238E27FC236}">
                  <a16:creationId xmlns:a16="http://schemas.microsoft.com/office/drawing/2014/main" id="{49081238-0806-4285-968F-ACFC0C0FB9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80CAB4C1-E9FF-4C37-92FA-28BED3B88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FC6FACF-40FD-9C4A-876D-0308065EA158}"/>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4200" b="0" i="0" kern="1200" dirty="0">
                <a:solidFill>
                  <a:schemeClr val="bg2"/>
                </a:solidFill>
                <a:latin typeface="+mj-lt"/>
                <a:ea typeface="+mj-ea"/>
                <a:cs typeface="+mj-cs"/>
              </a:rPr>
              <a:t>Getting off to a helpful start – every day</a:t>
            </a:r>
          </a:p>
        </p:txBody>
      </p:sp>
      <p:grpSp>
        <p:nvGrpSpPr>
          <p:cNvPr id="22" name="Group 21">
            <a:extLst>
              <a:ext uri="{FF2B5EF4-FFF2-40B4-BE49-F238E27FC236}">
                <a16:creationId xmlns:a16="http://schemas.microsoft.com/office/drawing/2014/main" id="{806CAC3A-41F9-44D6-A9E6-680493E2B5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3" name="Rectangle 22">
              <a:extLst>
                <a:ext uri="{FF2B5EF4-FFF2-40B4-BE49-F238E27FC236}">
                  <a16:creationId xmlns:a16="http://schemas.microsoft.com/office/drawing/2014/main" id="{F6332D44-12FF-4DF8-A766-FACE715A7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76B3E882-88A6-4CF8-A43C-05B0AA694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5" name="Freeform 5">
              <a:extLst>
                <a:ext uri="{FF2B5EF4-FFF2-40B4-BE49-F238E27FC236}">
                  <a16:creationId xmlns:a16="http://schemas.microsoft.com/office/drawing/2014/main" id="{8306139E-0436-4D3B-81DE-5890AD930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1" name="Picture 10">
            <a:extLst>
              <a:ext uri="{FF2B5EF4-FFF2-40B4-BE49-F238E27FC236}">
                <a16:creationId xmlns:a16="http://schemas.microsoft.com/office/drawing/2014/main" id="{DF38009F-6528-A547-9439-B72A2400A1A4}"/>
              </a:ext>
            </a:extLst>
          </p:cNvPr>
          <p:cNvPicPr>
            <a:picLocks noChangeAspect="1"/>
          </p:cNvPicPr>
          <p:nvPr/>
        </p:nvPicPr>
        <p:blipFill>
          <a:blip r:embed="rId4"/>
          <a:stretch>
            <a:fillRect/>
          </a:stretch>
        </p:blipFill>
        <p:spPr>
          <a:xfrm>
            <a:off x="1109763" y="1201786"/>
            <a:ext cx="3057864" cy="4581069"/>
          </a:xfrm>
          <a:prstGeom prst="rect">
            <a:avLst/>
          </a:prstGeom>
        </p:spPr>
      </p:pic>
      <p:pic>
        <p:nvPicPr>
          <p:cNvPr id="6" name="Picture 5">
            <a:extLst>
              <a:ext uri="{FF2B5EF4-FFF2-40B4-BE49-F238E27FC236}">
                <a16:creationId xmlns:a16="http://schemas.microsoft.com/office/drawing/2014/main" id="{C0A39493-D6DA-0444-8AE2-FFB8BD734C95}"/>
              </a:ext>
            </a:extLst>
          </p:cNvPr>
          <p:cNvPicPr>
            <a:picLocks noChangeAspect="1"/>
          </p:cNvPicPr>
          <p:nvPr/>
        </p:nvPicPr>
        <p:blipFill rotWithShape="1">
          <a:blip r:embed="rId5"/>
          <a:srcRect l="9676" t="16614" r="17732" b="5820"/>
          <a:stretch/>
        </p:blipFill>
        <p:spPr>
          <a:xfrm>
            <a:off x="4352993" y="1145944"/>
            <a:ext cx="3178310" cy="2266889"/>
          </a:xfrm>
          <a:prstGeom prst="rect">
            <a:avLst/>
          </a:prstGeom>
        </p:spPr>
      </p:pic>
      <p:pic>
        <p:nvPicPr>
          <p:cNvPr id="7" name="Picture 6">
            <a:extLst>
              <a:ext uri="{FF2B5EF4-FFF2-40B4-BE49-F238E27FC236}">
                <a16:creationId xmlns:a16="http://schemas.microsoft.com/office/drawing/2014/main" id="{48249461-9708-2445-B958-2F1DA7BC655E}"/>
              </a:ext>
            </a:extLst>
          </p:cNvPr>
          <p:cNvPicPr>
            <a:picLocks noChangeAspect="1"/>
          </p:cNvPicPr>
          <p:nvPr/>
        </p:nvPicPr>
        <p:blipFill>
          <a:blip r:embed="rId6"/>
          <a:stretch>
            <a:fillRect/>
          </a:stretch>
        </p:blipFill>
        <p:spPr>
          <a:xfrm>
            <a:off x="4331353" y="3634073"/>
            <a:ext cx="3221590" cy="2142357"/>
          </a:xfrm>
          <a:prstGeom prst="rect">
            <a:avLst/>
          </a:prstGeom>
        </p:spPr>
      </p:pic>
    </p:spTree>
    <p:extLst>
      <p:ext uri="{BB962C8B-B14F-4D97-AF65-F5344CB8AC3E}">
        <p14:creationId xmlns:p14="http://schemas.microsoft.com/office/powerpoint/2010/main" val="2705918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CCBB2B03-A9EC-DF46-A55B-1E1BFADB5AB6}"/>
              </a:ext>
            </a:extLst>
          </p:cNvPr>
          <p:cNvSpPr>
            <a:spLocks noGrp="1"/>
          </p:cNvSpPr>
          <p:nvPr>
            <p:ph type="title"/>
          </p:nvPr>
        </p:nvSpPr>
        <p:spPr>
          <a:xfrm>
            <a:off x="1154955" y="973667"/>
            <a:ext cx="2942210" cy="4833745"/>
          </a:xfrm>
        </p:spPr>
        <p:txBody>
          <a:bodyPr>
            <a:normAutofit/>
          </a:bodyPr>
          <a:lstStyle/>
          <a:p>
            <a:r>
              <a:rPr lang="en-US">
                <a:solidFill>
                  <a:srgbClr val="EBEBEB"/>
                </a:solidFill>
              </a:rPr>
              <a:t>Outcomes Vs Activity</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980577C-4032-464B-A160-5EE229541303}"/>
              </a:ext>
            </a:extLst>
          </p:cNvPr>
          <p:cNvGraphicFramePr>
            <a:graphicFrameLocks noGrp="1"/>
          </p:cNvGraphicFramePr>
          <p:nvPr>
            <p:ph idx="1"/>
            <p:extLst>
              <p:ext uri="{D42A27DB-BD31-4B8C-83A1-F6EECF244321}">
                <p14:modId xmlns:p14="http://schemas.microsoft.com/office/powerpoint/2010/main" val="26384086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9271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21447909-D696-6546-A1AD-193F331EF43D}"/>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Clear or Unclear?</a:t>
            </a:r>
          </a:p>
        </p:txBody>
      </p:sp>
      <p:sp>
        <p:nvSpPr>
          <p:cNvPr id="3" name="Content Placeholder 2">
            <a:extLst>
              <a:ext uri="{FF2B5EF4-FFF2-40B4-BE49-F238E27FC236}">
                <a16:creationId xmlns:a16="http://schemas.microsoft.com/office/drawing/2014/main" id="{FBAB9094-544C-AB40-89D8-AA13C170F898}"/>
              </a:ext>
            </a:extLst>
          </p:cNvPr>
          <p:cNvSpPr>
            <a:spLocks noGrp="1"/>
          </p:cNvSpPr>
          <p:nvPr>
            <p:ph idx="1"/>
          </p:nvPr>
        </p:nvSpPr>
        <p:spPr>
          <a:xfrm>
            <a:off x="5290077" y="437513"/>
            <a:ext cx="5502614" cy="5954325"/>
          </a:xfrm>
        </p:spPr>
        <p:txBody>
          <a:bodyPr anchor="ctr">
            <a:normAutofit/>
          </a:bodyPr>
          <a:lstStyle/>
          <a:p>
            <a:pPr marL="0" indent="0">
              <a:buNone/>
            </a:pPr>
            <a:r>
              <a:rPr lang="en-US" sz="2000"/>
              <a:t>Look at the scenarios below.</a:t>
            </a:r>
          </a:p>
          <a:p>
            <a:endParaRPr lang="en-US" sz="2000"/>
          </a:p>
          <a:p>
            <a:pPr lvl="1"/>
            <a:r>
              <a:rPr lang="en-US" sz="2000"/>
              <a:t>Are they specific enough?</a:t>
            </a:r>
          </a:p>
          <a:p>
            <a:pPr lvl="1"/>
            <a:endParaRPr lang="en-US" sz="2000"/>
          </a:p>
          <a:p>
            <a:pPr lvl="1"/>
            <a:r>
              <a:rPr lang="en-US" sz="2000"/>
              <a:t>How might the be improved?</a:t>
            </a:r>
          </a:p>
          <a:p>
            <a:endParaRPr lang="en-US" sz="2000"/>
          </a:p>
          <a:p>
            <a:endParaRPr lang="en-US" sz="2000"/>
          </a:p>
        </p:txBody>
      </p:sp>
    </p:spTree>
    <p:extLst>
      <p:ext uri="{BB962C8B-B14F-4D97-AF65-F5344CB8AC3E}">
        <p14:creationId xmlns:p14="http://schemas.microsoft.com/office/powerpoint/2010/main" val="152021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1">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4" name="Freeform: Shape 13">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1B513F74-69CB-5642-91CD-D0D69ED2CCEA}"/>
              </a:ext>
            </a:extLst>
          </p:cNvPr>
          <p:cNvSpPr>
            <a:spLocks noGrp="1"/>
          </p:cNvSpPr>
          <p:nvPr>
            <p:ph type="title"/>
          </p:nvPr>
        </p:nvSpPr>
        <p:spPr>
          <a:xfrm>
            <a:off x="1154955" y="973668"/>
            <a:ext cx="2942210" cy="1020232"/>
          </a:xfrm>
        </p:spPr>
        <p:txBody>
          <a:bodyPr>
            <a:normAutofit/>
          </a:bodyPr>
          <a:lstStyle/>
          <a:p>
            <a:pPr>
              <a:lnSpc>
                <a:spcPct val="90000"/>
              </a:lnSpc>
            </a:pPr>
            <a:r>
              <a:rPr lang="en-US" sz="3300">
                <a:solidFill>
                  <a:schemeClr val="tx1"/>
                </a:solidFill>
              </a:rPr>
              <a:t>Setting the Bar</a:t>
            </a:r>
          </a:p>
        </p:txBody>
      </p:sp>
      <p:pic>
        <p:nvPicPr>
          <p:cNvPr id="5" name="Content Placeholder 4">
            <a:extLst>
              <a:ext uri="{FF2B5EF4-FFF2-40B4-BE49-F238E27FC236}">
                <a16:creationId xmlns:a16="http://schemas.microsoft.com/office/drawing/2014/main" id="{03F42A83-9A80-C34D-9AEB-CAABA4030732}"/>
              </a:ext>
            </a:extLst>
          </p:cNvPr>
          <p:cNvPicPr>
            <a:picLocks noChangeAspect="1"/>
          </p:cNvPicPr>
          <p:nvPr/>
        </p:nvPicPr>
        <p:blipFill rotWithShape="1">
          <a:blip r:embed="rId3"/>
          <a:srcRect l="13461" r="5284" b="1"/>
          <a:stretch/>
        </p:blipFill>
        <p:spPr>
          <a:xfrm>
            <a:off x="5194607" y="803751"/>
            <a:ext cx="6391533" cy="5250498"/>
          </a:xfrm>
          <a:prstGeom prst="rect">
            <a:avLst/>
          </a:prstGeom>
        </p:spPr>
      </p:pic>
      <p:sp>
        <p:nvSpPr>
          <p:cNvPr id="18" name="Rectangle 17">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1">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78490340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74D7F5CE-A719-44F7-9C5B-4BC25A14E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2FEBE009-A250-634A-B8FE-DC1837F12FB1}"/>
              </a:ext>
            </a:extLst>
          </p:cNvPr>
          <p:cNvSpPr>
            <a:spLocks noGrp="1"/>
          </p:cNvSpPr>
          <p:nvPr>
            <p:ph type="title"/>
          </p:nvPr>
        </p:nvSpPr>
        <p:spPr>
          <a:xfrm>
            <a:off x="4662333" y="2099733"/>
            <a:ext cx="5730960" cy="2677648"/>
          </a:xfrm>
        </p:spPr>
        <p:txBody>
          <a:bodyPr vert="horz" lIns="91440" tIns="45720" rIns="91440" bIns="45720" rtlCol="0" anchor="b">
            <a:normAutofit/>
          </a:bodyPr>
          <a:lstStyle/>
          <a:p>
            <a:r>
              <a:rPr lang="en-US" sz="4800"/>
              <a:t>Let’s talk about this guy!</a:t>
            </a:r>
          </a:p>
        </p:txBody>
      </p:sp>
      <p:pic>
        <p:nvPicPr>
          <p:cNvPr id="4" name="Content Placeholder 3">
            <a:extLst>
              <a:ext uri="{FF2B5EF4-FFF2-40B4-BE49-F238E27FC236}">
                <a16:creationId xmlns:a16="http://schemas.microsoft.com/office/drawing/2014/main" id="{9C01538F-3C35-E547-A1B9-0EFEACE7D504}"/>
              </a:ext>
            </a:extLst>
          </p:cNvPr>
          <p:cNvPicPr>
            <a:picLocks noGrp="1" noChangeAspect="1"/>
          </p:cNvPicPr>
          <p:nvPr>
            <p:ph idx="1"/>
          </p:nvPr>
        </p:nvPicPr>
        <p:blipFill rotWithShape="1">
          <a:blip r:embed="rId4"/>
          <a:srcRect l="4380" r="6750"/>
          <a:stretch/>
        </p:blipFill>
        <p:spPr>
          <a:xfrm>
            <a:off x="478965" y="471948"/>
            <a:ext cx="3751053" cy="5909207"/>
          </a:xfrm>
          <a:prstGeom prst="rect">
            <a:avLst/>
          </a:prstGeom>
          <a:ln>
            <a:noFill/>
          </a:ln>
        </p:spPr>
      </p:pic>
      <p:sp>
        <p:nvSpPr>
          <p:cNvPr id="17" name="Rectangle 16">
            <a:extLst>
              <a:ext uri="{FF2B5EF4-FFF2-40B4-BE49-F238E27FC236}">
                <a16:creationId xmlns:a16="http://schemas.microsoft.com/office/drawing/2014/main" id="{A163AD8F-ACE5-4FCB-A39E-DF84A721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2114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23763E8-5F88-5F49-9255-5F1738F8C992}"/>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400" b="0" i="0" kern="1200">
                <a:solidFill>
                  <a:srgbClr val="EBEBEB"/>
                </a:solidFill>
                <a:latin typeface="+mj-lt"/>
                <a:ea typeface="+mj-ea"/>
                <a:cs typeface="+mj-cs"/>
              </a:rPr>
              <a:t>Rewards and Consequences</a:t>
            </a:r>
          </a:p>
        </p:txBody>
      </p:sp>
      <p:pic>
        <p:nvPicPr>
          <p:cNvPr id="4" name="Content Placeholder 3">
            <a:extLst>
              <a:ext uri="{FF2B5EF4-FFF2-40B4-BE49-F238E27FC236}">
                <a16:creationId xmlns:a16="http://schemas.microsoft.com/office/drawing/2014/main" id="{8818E781-3C97-3544-A824-DF7B95FCAA0E}"/>
              </a:ext>
            </a:extLst>
          </p:cNvPr>
          <p:cNvPicPr>
            <a:picLocks noGrp="1" noChangeAspect="1"/>
          </p:cNvPicPr>
          <p:nvPr>
            <p:ph idx="1"/>
          </p:nvPr>
        </p:nvPicPr>
        <p:blipFill>
          <a:blip r:embed="rId4"/>
          <a:stretch>
            <a:fillRect/>
          </a:stretch>
        </p:blipFill>
        <p:spPr>
          <a:xfrm>
            <a:off x="1109763" y="1293918"/>
            <a:ext cx="6470907" cy="426704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4176205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C030789-C525-4D1D-90A0-F48C14A76E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91BD0F81-508F-4C6D-9938-C58CC2138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5">
              <a:extLst>
                <a:ext uri="{FF2B5EF4-FFF2-40B4-BE49-F238E27FC236}">
                  <a16:creationId xmlns:a16="http://schemas.microsoft.com/office/drawing/2014/main" id="{49081238-0806-4285-968F-ACFC0C0FB9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80CAB4C1-E9FF-4C37-92FA-28BED3B88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FC6FACF-40FD-9C4A-876D-0308065EA158}"/>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4200" b="0" i="0" kern="1200" dirty="0">
                <a:solidFill>
                  <a:schemeClr val="bg2"/>
                </a:solidFill>
                <a:latin typeface="+mj-lt"/>
                <a:ea typeface="+mj-ea"/>
                <a:cs typeface="+mj-cs"/>
              </a:rPr>
              <a:t>Getting off to a helpful start – every day</a:t>
            </a:r>
          </a:p>
        </p:txBody>
      </p:sp>
      <p:grpSp>
        <p:nvGrpSpPr>
          <p:cNvPr id="22" name="Group 21">
            <a:extLst>
              <a:ext uri="{FF2B5EF4-FFF2-40B4-BE49-F238E27FC236}">
                <a16:creationId xmlns:a16="http://schemas.microsoft.com/office/drawing/2014/main" id="{806CAC3A-41F9-44D6-A9E6-680493E2B5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3" name="Rectangle 22">
              <a:extLst>
                <a:ext uri="{FF2B5EF4-FFF2-40B4-BE49-F238E27FC236}">
                  <a16:creationId xmlns:a16="http://schemas.microsoft.com/office/drawing/2014/main" id="{F6332D44-12FF-4DF8-A766-FACE715A7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76B3E882-88A6-4CF8-A43C-05B0AA694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5" name="Freeform 5">
              <a:extLst>
                <a:ext uri="{FF2B5EF4-FFF2-40B4-BE49-F238E27FC236}">
                  <a16:creationId xmlns:a16="http://schemas.microsoft.com/office/drawing/2014/main" id="{8306139E-0436-4D3B-81DE-5890AD930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1" name="Picture 10">
            <a:extLst>
              <a:ext uri="{FF2B5EF4-FFF2-40B4-BE49-F238E27FC236}">
                <a16:creationId xmlns:a16="http://schemas.microsoft.com/office/drawing/2014/main" id="{DF38009F-6528-A547-9439-B72A2400A1A4}"/>
              </a:ext>
            </a:extLst>
          </p:cNvPr>
          <p:cNvPicPr>
            <a:picLocks noChangeAspect="1"/>
          </p:cNvPicPr>
          <p:nvPr/>
        </p:nvPicPr>
        <p:blipFill>
          <a:blip r:embed="rId4"/>
          <a:stretch>
            <a:fillRect/>
          </a:stretch>
        </p:blipFill>
        <p:spPr>
          <a:xfrm>
            <a:off x="1109763" y="1201786"/>
            <a:ext cx="3057864" cy="4581069"/>
          </a:xfrm>
          <a:prstGeom prst="rect">
            <a:avLst/>
          </a:prstGeom>
        </p:spPr>
      </p:pic>
      <p:pic>
        <p:nvPicPr>
          <p:cNvPr id="6" name="Picture 5">
            <a:extLst>
              <a:ext uri="{FF2B5EF4-FFF2-40B4-BE49-F238E27FC236}">
                <a16:creationId xmlns:a16="http://schemas.microsoft.com/office/drawing/2014/main" id="{C0A39493-D6DA-0444-8AE2-FFB8BD734C95}"/>
              </a:ext>
            </a:extLst>
          </p:cNvPr>
          <p:cNvPicPr>
            <a:picLocks noChangeAspect="1"/>
          </p:cNvPicPr>
          <p:nvPr/>
        </p:nvPicPr>
        <p:blipFill rotWithShape="1">
          <a:blip r:embed="rId5"/>
          <a:srcRect l="9676" t="16614" r="17732" b="5820"/>
          <a:stretch/>
        </p:blipFill>
        <p:spPr>
          <a:xfrm>
            <a:off x="4352993" y="1145944"/>
            <a:ext cx="3178310" cy="2266889"/>
          </a:xfrm>
          <a:prstGeom prst="rect">
            <a:avLst/>
          </a:prstGeom>
        </p:spPr>
      </p:pic>
      <p:pic>
        <p:nvPicPr>
          <p:cNvPr id="7" name="Picture 6">
            <a:extLst>
              <a:ext uri="{FF2B5EF4-FFF2-40B4-BE49-F238E27FC236}">
                <a16:creationId xmlns:a16="http://schemas.microsoft.com/office/drawing/2014/main" id="{48249461-9708-2445-B958-2F1DA7BC655E}"/>
              </a:ext>
            </a:extLst>
          </p:cNvPr>
          <p:cNvPicPr>
            <a:picLocks noChangeAspect="1"/>
          </p:cNvPicPr>
          <p:nvPr/>
        </p:nvPicPr>
        <p:blipFill>
          <a:blip r:embed="rId6"/>
          <a:stretch>
            <a:fillRect/>
          </a:stretch>
        </p:blipFill>
        <p:spPr>
          <a:xfrm>
            <a:off x="4331353" y="3634073"/>
            <a:ext cx="3221590" cy="2142357"/>
          </a:xfrm>
          <a:prstGeom prst="rect">
            <a:avLst/>
          </a:prstGeom>
        </p:spPr>
      </p:pic>
    </p:spTree>
    <p:extLst>
      <p:ext uri="{BB962C8B-B14F-4D97-AF65-F5344CB8AC3E}">
        <p14:creationId xmlns:p14="http://schemas.microsoft.com/office/powerpoint/2010/main" val="201687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6" name="Freeform: Shape 15">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8"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A029C68-EFD4-A54C-8DC7-F976B7591580}"/>
              </a:ext>
            </a:extLst>
          </p:cNvPr>
          <p:cNvSpPr>
            <a:spLocks noGrp="1"/>
          </p:cNvSpPr>
          <p:nvPr>
            <p:ph type="title"/>
          </p:nvPr>
        </p:nvSpPr>
        <p:spPr>
          <a:xfrm>
            <a:off x="1154955" y="973668"/>
            <a:ext cx="2942210" cy="1020232"/>
          </a:xfrm>
        </p:spPr>
        <p:txBody>
          <a:bodyPr>
            <a:normAutofit/>
          </a:bodyPr>
          <a:lstStyle/>
          <a:p>
            <a:pPr>
              <a:lnSpc>
                <a:spcPct val="90000"/>
              </a:lnSpc>
            </a:pPr>
            <a:r>
              <a:rPr lang="en-US" sz="3300">
                <a:solidFill>
                  <a:schemeClr val="tx1"/>
                </a:solidFill>
              </a:rPr>
              <a:t>Why is this important?</a:t>
            </a:r>
          </a:p>
        </p:txBody>
      </p:sp>
      <p:pic>
        <p:nvPicPr>
          <p:cNvPr id="9" name="Picture 8" descr="Diagram&#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7204" r="6774" b="2"/>
          <a:stretch/>
        </p:blipFill>
        <p:spPr>
          <a:xfrm>
            <a:off x="5194607" y="803751"/>
            <a:ext cx="6391533" cy="5250498"/>
          </a:xfrm>
          <a:prstGeom prst="rect">
            <a:avLst/>
          </a:prstGeom>
        </p:spPr>
      </p:pic>
      <p:sp>
        <p:nvSpPr>
          <p:cNvPr id="20" name="Rectangle 19">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EE80977-566E-B44D-A065-8EAB896F5288}"/>
              </a:ext>
            </a:extLst>
          </p:cNvPr>
          <p:cNvSpPr>
            <a:spLocks noGrp="1"/>
          </p:cNvSpPr>
          <p:nvPr>
            <p:ph idx="1"/>
          </p:nvPr>
        </p:nvSpPr>
        <p:spPr>
          <a:xfrm>
            <a:off x="1154955" y="2120900"/>
            <a:ext cx="3133726" cy="3898900"/>
          </a:xfrm>
        </p:spPr>
        <p:txBody>
          <a:bodyPr>
            <a:normAutofit/>
          </a:bodyPr>
          <a:lstStyle/>
          <a:p>
            <a:pPr>
              <a:lnSpc>
                <a:spcPct val="90000"/>
              </a:lnSpc>
            </a:pPr>
            <a:r>
              <a:rPr lang="en-US" sz="1300">
                <a:solidFill>
                  <a:schemeClr val="tx1"/>
                </a:solidFill>
              </a:rPr>
              <a:t>When we experience good times we produce chemicals that increase our resilience, our creativity, our strategic thinking, our energy, our health, vitality and our happiness.</a:t>
            </a:r>
          </a:p>
          <a:p>
            <a:pPr>
              <a:lnSpc>
                <a:spcPct val="90000"/>
              </a:lnSpc>
            </a:pPr>
            <a:r>
              <a:rPr lang="en-US" sz="1300">
                <a:solidFill>
                  <a:schemeClr val="tx1"/>
                </a:solidFill>
              </a:rPr>
              <a:t>When we think about good times we produce the same chemicals.</a:t>
            </a:r>
          </a:p>
          <a:p>
            <a:pPr>
              <a:lnSpc>
                <a:spcPct val="90000"/>
              </a:lnSpc>
            </a:pPr>
            <a:r>
              <a:rPr lang="en-US" sz="1300">
                <a:solidFill>
                  <a:schemeClr val="tx1"/>
                </a:solidFill>
              </a:rPr>
              <a:t>When we talk about good times we produce the same chemicals</a:t>
            </a:r>
          </a:p>
          <a:p>
            <a:pPr>
              <a:lnSpc>
                <a:spcPct val="90000"/>
              </a:lnSpc>
            </a:pPr>
            <a:r>
              <a:rPr lang="en-US" sz="1300">
                <a:solidFill>
                  <a:schemeClr val="tx1"/>
                </a:solidFill>
              </a:rPr>
              <a:t>Whether we are doing it, thinking about it or talking about it – the level of the chemicals that we produce are the SAME!</a:t>
            </a:r>
          </a:p>
        </p:txBody>
      </p:sp>
      <p:sp>
        <p:nvSpPr>
          <p:cNvPr id="26"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42584656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4" name="Freeform: Shape 13">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639098" y="629265"/>
            <a:ext cx="5132438" cy="1622322"/>
          </a:xfrm>
        </p:spPr>
        <p:txBody>
          <a:bodyPr>
            <a:normAutofit/>
          </a:bodyPr>
          <a:lstStyle/>
          <a:p>
            <a:pPr>
              <a:lnSpc>
                <a:spcPct val="90000"/>
              </a:lnSpc>
            </a:pPr>
            <a:r>
              <a:rPr lang="en-US" sz="2500">
                <a:solidFill>
                  <a:srgbClr val="EBEBEB"/>
                </a:solidFill>
              </a:rPr>
              <a:t>This theory also applies to uncomfortable e-motions (and the chemicals that create them).</a:t>
            </a:r>
            <a:endParaRPr lang="en-AU" sz="2500">
              <a:solidFill>
                <a:srgbClr val="EBEBEB"/>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512" y="645106"/>
            <a:ext cx="4063355" cy="5585369"/>
          </a:xfrm>
          <a:prstGeom prst="rect">
            <a:avLst/>
          </a:prstGeom>
        </p:spPr>
      </p:pic>
      <p:sp>
        <p:nvSpPr>
          <p:cNvPr id="18" name="Rectangle 17">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39098" y="2418735"/>
            <a:ext cx="5132439" cy="3811742"/>
          </a:xfrm>
        </p:spPr>
        <p:txBody>
          <a:bodyPr anchor="ctr">
            <a:normAutofit/>
          </a:bodyPr>
          <a:lstStyle/>
          <a:p>
            <a:pPr>
              <a:lnSpc>
                <a:spcPct val="90000"/>
              </a:lnSpc>
            </a:pPr>
            <a:r>
              <a:rPr lang="en-US">
                <a:solidFill>
                  <a:srgbClr val="FFFFFF"/>
                </a:solidFill>
              </a:rPr>
              <a:t>Watch how you speak and think about difficult times because each time we re-live them in our thoughts and our conversations we also re-create the chemicals that support uncomfortable e-motions (ie anger, fury etc). And these chemicals are:</a:t>
            </a:r>
            <a:endParaRPr lang="en-AU">
              <a:solidFill>
                <a:srgbClr val="FFFFFF"/>
              </a:solidFill>
            </a:endParaRPr>
          </a:p>
          <a:p>
            <a:pPr lvl="1">
              <a:lnSpc>
                <a:spcPct val="90000"/>
              </a:lnSpc>
            </a:pPr>
            <a:r>
              <a:rPr lang="en-US">
                <a:solidFill>
                  <a:srgbClr val="FFFFFF"/>
                </a:solidFill>
              </a:rPr>
              <a:t>Messing with our cardiac system</a:t>
            </a:r>
          </a:p>
          <a:p>
            <a:pPr lvl="1">
              <a:lnSpc>
                <a:spcPct val="90000"/>
              </a:lnSpc>
            </a:pPr>
            <a:r>
              <a:rPr lang="en-US">
                <a:solidFill>
                  <a:srgbClr val="FFFFFF"/>
                </a:solidFill>
              </a:rPr>
              <a:t>Retarding our digestive system</a:t>
            </a:r>
          </a:p>
          <a:p>
            <a:pPr lvl="1">
              <a:lnSpc>
                <a:spcPct val="90000"/>
              </a:lnSpc>
            </a:pPr>
            <a:r>
              <a:rPr lang="en-US">
                <a:solidFill>
                  <a:srgbClr val="FFFFFF"/>
                </a:solidFill>
              </a:rPr>
              <a:t>Playing around with our reproductive system</a:t>
            </a:r>
          </a:p>
          <a:p>
            <a:pPr lvl="1">
              <a:lnSpc>
                <a:spcPct val="90000"/>
              </a:lnSpc>
            </a:pPr>
            <a:r>
              <a:rPr lang="en-US">
                <a:solidFill>
                  <a:srgbClr val="FFFFFF"/>
                </a:solidFill>
              </a:rPr>
              <a:t>Reducing our IQ (more on that soon)</a:t>
            </a:r>
          </a:p>
          <a:p>
            <a:pPr lvl="1">
              <a:lnSpc>
                <a:spcPct val="90000"/>
              </a:lnSpc>
            </a:pPr>
            <a:r>
              <a:rPr lang="en-US">
                <a:solidFill>
                  <a:srgbClr val="FFFFFF"/>
                </a:solidFill>
              </a:rPr>
              <a:t>Knocking holes in our immune system</a:t>
            </a:r>
          </a:p>
        </p:txBody>
      </p:sp>
    </p:spTree>
    <p:extLst>
      <p:ext uri="{BB962C8B-B14F-4D97-AF65-F5344CB8AC3E}">
        <p14:creationId xmlns:p14="http://schemas.microsoft.com/office/powerpoint/2010/main" val="183875921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6" name="Rectangle 15">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0C3121F-B440-274A-90E4-66CE4FA25132}"/>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a:solidFill>
                  <a:srgbClr val="EBEBEB"/>
                </a:solidFill>
                <a:latin typeface="+mj-lt"/>
                <a:ea typeface="+mj-ea"/>
                <a:cs typeface="+mj-cs"/>
              </a:rPr>
              <a:t>Meet the ancestors</a:t>
            </a:r>
          </a:p>
        </p:txBody>
      </p:sp>
      <p:pic>
        <p:nvPicPr>
          <p:cNvPr id="3" name="Picture 2">
            <a:extLst>
              <a:ext uri="{FF2B5EF4-FFF2-40B4-BE49-F238E27FC236}">
                <a16:creationId xmlns:a16="http://schemas.microsoft.com/office/drawing/2014/main" id="{D421897B-5030-DB41-AFF9-9C20F24BAE1A}"/>
              </a:ext>
            </a:extLst>
          </p:cNvPr>
          <p:cNvPicPr>
            <a:picLocks noChangeAspect="1"/>
          </p:cNvPicPr>
          <p:nvPr/>
        </p:nvPicPr>
        <p:blipFill>
          <a:blip r:embed="rId4"/>
          <a:stretch>
            <a:fillRect/>
          </a:stretch>
        </p:blipFill>
        <p:spPr>
          <a:xfrm>
            <a:off x="1109763" y="1534592"/>
            <a:ext cx="6470907" cy="378570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87129736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7D13-BE50-DF46-A833-4C2295A9C968}"/>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dirty="0"/>
              <a:t>Calm is clever</a:t>
            </a:r>
          </a:p>
        </p:txBody>
      </p:sp>
      <p:sp>
        <p:nvSpPr>
          <p:cNvPr id="3" name="TextBox 2">
            <a:extLst>
              <a:ext uri="{FF2B5EF4-FFF2-40B4-BE49-F238E27FC236}">
                <a16:creationId xmlns:a16="http://schemas.microsoft.com/office/drawing/2014/main" id="{835C6CFC-2656-9A42-A2BE-8CD316C4366D}"/>
              </a:ext>
            </a:extLst>
          </p:cNvPr>
          <p:cNvSpPr txBox="1"/>
          <p:nvPr/>
        </p:nvSpPr>
        <p:spPr>
          <a:xfrm>
            <a:off x="1154954" y="2603500"/>
            <a:ext cx="5211979" cy="3416300"/>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Understanding the impact of our e-motions on our IQ – calm is clever!</a:t>
            </a:r>
          </a:p>
        </p:txBody>
      </p:sp>
      <p:pic>
        <p:nvPicPr>
          <p:cNvPr id="6" name="Picture 5" descr="A collage of a person making a face&#10;&#10;Description automatically generated with low confidence">
            <a:extLst>
              <a:ext uri="{FF2B5EF4-FFF2-40B4-BE49-F238E27FC236}">
                <a16:creationId xmlns:a16="http://schemas.microsoft.com/office/drawing/2014/main" id="{D1B5B512-4AC4-F94D-89ED-E769285869A0}"/>
              </a:ext>
            </a:extLst>
          </p:cNvPr>
          <p:cNvPicPr>
            <a:picLocks noChangeAspect="1"/>
          </p:cNvPicPr>
          <p:nvPr/>
        </p:nvPicPr>
        <p:blipFill rotWithShape="1">
          <a:blip r:embed="rId3"/>
          <a:srcRect l="15911" r="21640"/>
          <a:stretch/>
        </p:blipFill>
        <p:spPr>
          <a:xfrm>
            <a:off x="6798733" y="2775951"/>
            <a:ext cx="4345024"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4947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27FD6A2-29D0-4946-BD48-4481DA74FCFA}"/>
              </a:ext>
            </a:extLst>
          </p:cNvPr>
          <p:cNvSpPr>
            <a:spLocks noGrp="1"/>
          </p:cNvSpPr>
          <p:nvPr>
            <p:ph type="title"/>
          </p:nvPr>
        </p:nvSpPr>
        <p:spPr>
          <a:xfrm>
            <a:off x="1154955" y="973668"/>
            <a:ext cx="2942210" cy="1020232"/>
          </a:xfrm>
        </p:spPr>
        <p:txBody>
          <a:bodyPr>
            <a:normAutofit/>
          </a:bodyPr>
          <a:lstStyle/>
          <a:p>
            <a:pPr>
              <a:lnSpc>
                <a:spcPct val="90000"/>
              </a:lnSpc>
            </a:pPr>
            <a:r>
              <a:rPr lang="en-US" sz="2000" dirty="0">
                <a:solidFill>
                  <a:schemeClr val="tx1"/>
                </a:solidFill>
              </a:rPr>
              <a:t>What is Leadership really all about?</a:t>
            </a:r>
          </a:p>
        </p:txBody>
      </p:sp>
      <p:sp>
        <p:nvSpPr>
          <p:cNvPr id="15" name="Rectangle 1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BE4AC13-E178-1841-83AC-3729AE07BFD1}"/>
              </a:ext>
            </a:extLst>
          </p:cNvPr>
          <p:cNvSpPr>
            <a:spLocks noGrp="1"/>
          </p:cNvSpPr>
          <p:nvPr>
            <p:ph idx="1"/>
          </p:nvPr>
        </p:nvSpPr>
        <p:spPr>
          <a:xfrm>
            <a:off x="1154955" y="2120900"/>
            <a:ext cx="3133726" cy="3898900"/>
          </a:xfrm>
        </p:spPr>
        <p:txBody>
          <a:bodyPr>
            <a:normAutofit/>
          </a:bodyPr>
          <a:lstStyle/>
          <a:p>
            <a:r>
              <a:rPr lang="en-US" dirty="0">
                <a:solidFill>
                  <a:schemeClr val="tx1"/>
                </a:solidFill>
              </a:rPr>
              <a:t>Leaders focus on self insight and self development</a:t>
            </a:r>
          </a:p>
          <a:p>
            <a:r>
              <a:rPr lang="en-US" dirty="0">
                <a:solidFill>
                  <a:schemeClr val="tx1"/>
                </a:solidFill>
              </a:rPr>
              <a:t>Leaders learn about their people</a:t>
            </a:r>
          </a:p>
          <a:p>
            <a:r>
              <a:rPr lang="en-US" dirty="0">
                <a:solidFill>
                  <a:schemeClr val="tx1"/>
                </a:solidFill>
              </a:rPr>
              <a:t>Leaders do their best to provide access to skills, support and encouragement.</a:t>
            </a:r>
          </a:p>
          <a:p>
            <a:r>
              <a:rPr lang="en-US" dirty="0">
                <a:solidFill>
                  <a:schemeClr val="tx1"/>
                </a:solidFill>
              </a:rPr>
              <a:t>Leaders look to the future. </a:t>
            </a:r>
          </a:p>
        </p:txBody>
      </p:sp>
      <p:sp>
        <p:nvSpPr>
          <p:cNvPr id="2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6" name="Picture 5">
            <a:extLst>
              <a:ext uri="{FF2B5EF4-FFF2-40B4-BE49-F238E27FC236}">
                <a16:creationId xmlns:a16="http://schemas.microsoft.com/office/drawing/2014/main" id="{A0264BB7-8E45-F54D-A8D9-93842ED8866E}"/>
              </a:ext>
            </a:extLst>
          </p:cNvPr>
          <p:cNvPicPr>
            <a:picLocks noChangeAspect="1"/>
          </p:cNvPicPr>
          <p:nvPr/>
        </p:nvPicPr>
        <p:blipFill>
          <a:blip r:embed="rId3"/>
          <a:stretch>
            <a:fillRect/>
          </a:stretch>
        </p:blipFill>
        <p:spPr>
          <a:xfrm>
            <a:off x="6320989" y="1254516"/>
            <a:ext cx="4614855" cy="4614855"/>
          </a:xfrm>
          <a:prstGeom prst="rect">
            <a:avLst/>
          </a:prstGeom>
        </p:spPr>
      </p:pic>
      <p:sp>
        <p:nvSpPr>
          <p:cNvPr id="7" name="TextBox 6">
            <a:extLst>
              <a:ext uri="{FF2B5EF4-FFF2-40B4-BE49-F238E27FC236}">
                <a16:creationId xmlns:a16="http://schemas.microsoft.com/office/drawing/2014/main" id="{23A8CE77-36D2-5F49-B26B-0FB4A8F8DFC3}"/>
              </a:ext>
            </a:extLst>
          </p:cNvPr>
          <p:cNvSpPr txBox="1"/>
          <p:nvPr/>
        </p:nvSpPr>
        <p:spPr>
          <a:xfrm>
            <a:off x="8843567" y="2760337"/>
            <a:ext cx="854279" cy="369332"/>
          </a:xfrm>
          <a:prstGeom prst="rect">
            <a:avLst/>
          </a:prstGeom>
          <a:noFill/>
        </p:spPr>
        <p:txBody>
          <a:bodyPr wrap="square" rtlCol="0">
            <a:spAutoFit/>
          </a:bodyPr>
          <a:lstStyle/>
          <a:p>
            <a:r>
              <a:rPr lang="en-US" b="1" dirty="0"/>
              <a:t>Self</a:t>
            </a:r>
          </a:p>
        </p:txBody>
      </p:sp>
      <p:sp>
        <p:nvSpPr>
          <p:cNvPr id="8" name="TextBox 7">
            <a:extLst>
              <a:ext uri="{FF2B5EF4-FFF2-40B4-BE49-F238E27FC236}">
                <a16:creationId xmlns:a16="http://schemas.microsoft.com/office/drawing/2014/main" id="{4CCE97A4-982F-F54A-A987-B833D8E945CF}"/>
              </a:ext>
            </a:extLst>
          </p:cNvPr>
          <p:cNvSpPr txBox="1"/>
          <p:nvPr/>
        </p:nvSpPr>
        <p:spPr>
          <a:xfrm>
            <a:off x="8827507" y="3962500"/>
            <a:ext cx="854279" cy="369332"/>
          </a:xfrm>
          <a:prstGeom prst="rect">
            <a:avLst/>
          </a:prstGeom>
          <a:noFill/>
        </p:spPr>
        <p:txBody>
          <a:bodyPr wrap="square" rtlCol="0">
            <a:spAutoFit/>
          </a:bodyPr>
          <a:lstStyle/>
          <a:p>
            <a:r>
              <a:rPr lang="en-US" b="1" dirty="0"/>
              <a:t>Team</a:t>
            </a:r>
          </a:p>
        </p:txBody>
      </p:sp>
      <p:sp>
        <p:nvSpPr>
          <p:cNvPr id="10" name="TextBox 9">
            <a:extLst>
              <a:ext uri="{FF2B5EF4-FFF2-40B4-BE49-F238E27FC236}">
                <a16:creationId xmlns:a16="http://schemas.microsoft.com/office/drawing/2014/main" id="{1F7D844F-0CF0-AB44-AE6F-CDC9ABBFCCD6}"/>
              </a:ext>
            </a:extLst>
          </p:cNvPr>
          <p:cNvSpPr txBox="1"/>
          <p:nvPr/>
        </p:nvSpPr>
        <p:spPr>
          <a:xfrm rot="13709222">
            <a:off x="6629624" y="4415442"/>
            <a:ext cx="1053884" cy="369332"/>
          </a:xfrm>
          <a:prstGeom prst="rect">
            <a:avLst/>
          </a:prstGeom>
          <a:noFill/>
        </p:spPr>
        <p:txBody>
          <a:bodyPr wrap="square" rtlCol="0">
            <a:spAutoFit/>
          </a:bodyPr>
          <a:lstStyle/>
          <a:p>
            <a:r>
              <a:rPr lang="en-US" b="1" dirty="0"/>
              <a:t>Clarity</a:t>
            </a:r>
          </a:p>
        </p:txBody>
      </p:sp>
      <p:sp>
        <p:nvSpPr>
          <p:cNvPr id="12" name="TextBox 11">
            <a:extLst>
              <a:ext uri="{FF2B5EF4-FFF2-40B4-BE49-F238E27FC236}">
                <a16:creationId xmlns:a16="http://schemas.microsoft.com/office/drawing/2014/main" id="{FBE38064-A258-154A-BBEB-D476A93F3E69}"/>
              </a:ext>
            </a:extLst>
          </p:cNvPr>
          <p:cNvSpPr txBox="1"/>
          <p:nvPr/>
        </p:nvSpPr>
        <p:spPr>
          <a:xfrm>
            <a:off x="7516678" y="2760337"/>
            <a:ext cx="875654" cy="369332"/>
          </a:xfrm>
          <a:prstGeom prst="rect">
            <a:avLst/>
          </a:prstGeom>
          <a:noFill/>
        </p:spPr>
        <p:txBody>
          <a:bodyPr wrap="square" rtlCol="0">
            <a:spAutoFit/>
          </a:bodyPr>
          <a:lstStyle/>
          <a:p>
            <a:r>
              <a:rPr lang="en-US" b="1" dirty="0"/>
              <a:t>Future</a:t>
            </a:r>
          </a:p>
        </p:txBody>
      </p:sp>
      <p:sp>
        <p:nvSpPr>
          <p:cNvPr id="14" name="TextBox 13">
            <a:extLst>
              <a:ext uri="{FF2B5EF4-FFF2-40B4-BE49-F238E27FC236}">
                <a16:creationId xmlns:a16="http://schemas.microsoft.com/office/drawing/2014/main" id="{7B1703C2-E0C2-8E44-8D5E-B229FB2FB441}"/>
              </a:ext>
            </a:extLst>
          </p:cNvPr>
          <p:cNvSpPr txBox="1"/>
          <p:nvPr/>
        </p:nvSpPr>
        <p:spPr>
          <a:xfrm rot="2584370">
            <a:off x="9452275" y="2097584"/>
            <a:ext cx="1071183" cy="369332"/>
          </a:xfrm>
          <a:prstGeom prst="rect">
            <a:avLst/>
          </a:prstGeom>
          <a:noFill/>
        </p:spPr>
        <p:txBody>
          <a:bodyPr wrap="square" rtlCol="0">
            <a:spAutoFit/>
          </a:bodyPr>
          <a:lstStyle/>
          <a:p>
            <a:r>
              <a:rPr lang="en-US" b="1" dirty="0"/>
              <a:t>Insight</a:t>
            </a:r>
          </a:p>
        </p:txBody>
      </p:sp>
      <p:sp>
        <p:nvSpPr>
          <p:cNvPr id="16" name="TextBox 15">
            <a:extLst>
              <a:ext uri="{FF2B5EF4-FFF2-40B4-BE49-F238E27FC236}">
                <a16:creationId xmlns:a16="http://schemas.microsoft.com/office/drawing/2014/main" id="{79537FE8-2CBA-9B49-B608-140120E206B4}"/>
              </a:ext>
            </a:extLst>
          </p:cNvPr>
          <p:cNvSpPr txBox="1"/>
          <p:nvPr/>
        </p:nvSpPr>
        <p:spPr>
          <a:xfrm rot="18461679">
            <a:off x="6740713" y="1988140"/>
            <a:ext cx="1199615" cy="369332"/>
          </a:xfrm>
          <a:prstGeom prst="rect">
            <a:avLst/>
          </a:prstGeom>
          <a:noFill/>
        </p:spPr>
        <p:txBody>
          <a:bodyPr wrap="square" rtlCol="0">
            <a:spAutoFit/>
          </a:bodyPr>
          <a:lstStyle/>
          <a:p>
            <a:r>
              <a:rPr lang="en-US" b="1" dirty="0"/>
              <a:t>vision</a:t>
            </a:r>
          </a:p>
        </p:txBody>
      </p:sp>
      <p:sp>
        <p:nvSpPr>
          <p:cNvPr id="18" name="TextBox 17">
            <a:extLst>
              <a:ext uri="{FF2B5EF4-FFF2-40B4-BE49-F238E27FC236}">
                <a16:creationId xmlns:a16="http://schemas.microsoft.com/office/drawing/2014/main" id="{DDB292B7-DF09-C440-BB69-DB8E386F6DE4}"/>
              </a:ext>
            </a:extLst>
          </p:cNvPr>
          <p:cNvSpPr txBox="1"/>
          <p:nvPr/>
        </p:nvSpPr>
        <p:spPr>
          <a:xfrm rot="7753235">
            <a:off x="9300841" y="4523375"/>
            <a:ext cx="1582591" cy="369332"/>
          </a:xfrm>
          <a:prstGeom prst="rect">
            <a:avLst/>
          </a:prstGeom>
          <a:noFill/>
        </p:spPr>
        <p:txBody>
          <a:bodyPr wrap="square" rtlCol="0">
            <a:spAutoFit/>
          </a:bodyPr>
          <a:lstStyle/>
          <a:p>
            <a:r>
              <a:rPr lang="en-US" b="1" dirty="0"/>
              <a:t>Connection</a:t>
            </a:r>
          </a:p>
        </p:txBody>
      </p:sp>
      <p:sp>
        <p:nvSpPr>
          <p:cNvPr id="22" name="TextBox 21">
            <a:extLst>
              <a:ext uri="{FF2B5EF4-FFF2-40B4-BE49-F238E27FC236}">
                <a16:creationId xmlns:a16="http://schemas.microsoft.com/office/drawing/2014/main" id="{6012CAA2-90F3-F44F-BC51-E3C23A5CE634}"/>
              </a:ext>
            </a:extLst>
          </p:cNvPr>
          <p:cNvSpPr txBox="1"/>
          <p:nvPr/>
        </p:nvSpPr>
        <p:spPr>
          <a:xfrm>
            <a:off x="7530288" y="3907331"/>
            <a:ext cx="1016125" cy="646331"/>
          </a:xfrm>
          <a:prstGeom prst="rect">
            <a:avLst/>
          </a:prstGeom>
          <a:noFill/>
        </p:spPr>
        <p:txBody>
          <a:bodyPr wrap="square" rtlCol="0">
            <a:spAutoFit/>
          </a:bodyPr>
          <a:lstStyle/>
          <a:p>
            <a:r>
              <a:rPr lang="en-US" b="1" dirty="0"/>
              <a:t>Work Flows</a:t>
            </a:r>
          </a:p>
        </p:txBody>
      </p:sp>
    </p:spTree>
    <p:extLst>
      <p:ext uri="{BB962C8B-B14F-4D97-AF65-F5344CB8AC3E}">
        <p14:creationId xmlns:p14="http://schemas.microsoft.com/office/powerpoint/2010/main" val="327474087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apply all this?</a:t>
            </a:r>
            <a:endParaRPr lang="en-AU" dirty="0"/>
          </a:p>
        </p:txBody>
      </p:sp>
      <p:cxnSp>
        <p:nvCxnSpPr>
          <p:cNvPr id="5" name="Straight Connector 4"/>
          <p:cNvCxnSpPr>
            <a:cxnSpLocks/>
          </p:cNvCxnSpPr>
          <p:nvPr/>
        </p:nvCxnSpPr>
        <p:spPr>
          <a:xfrm>
            <a:off x="1961087" y="2529840"/>
            <a:ext cx="39189" cy="3243942"/>
          </a:xfrm>
          <a:prstGeom prst="line">
            <a:avLst/>
          </a:prstGeom>
        </p:spPr>
        <p:style>
          <a:lnRef idx="3">
            <a:schemeClr val="accent6"/>
          </a:lnRef>
          <a:fillRef idx="0">
            <a:schemeClr val="accent6"/>
          </a:fillRef>
          <a:effectRef idx="2">
            <a:schemeClr val="accent6"/>
          </a:effectRef>
          <a:fontRef idx="minor">
            <a:schemeClr val="tx1"/>
          </a:fontRef>
        </p:style>
      </p:cxnSp>
      <p:cxnSp>
        <p:nvCxnSpPr>
          <p:cNvPr id="7" name="Straight Connector 6"/>
          <p:cNvCxnSpPr>
            <a:cxnSpLocks/>
          </p:cNvCxnSpPr>
          <p:nvPr/>
        </p:nvCxnSpPr>
        <p:spPr>
          <a:xfrm flipV="1">
            <a:off x="2000276" y="5695143"/>
            <a:ext cx="7916091" cy="78639"/>
          </a:xfrm>
          <a:prstGeom prst="line">
            <a:avLst/>
          </a:prstGeom>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3691915" y="5830378"/>
            <a:ext cx="4493623" cy="584775"/>
          </a:xfrm>
          <a:prstGeom prst="rect">
            <a:avLst/>
          </a:prstGeom>
          <a:noFill/>
        </p:spPr>
        <p:txBody>
          <a:bodyPr wrap="square" rtlCol="0">
            <a:spAutoFit/>
          </a:bodyPr>
          <a:lstStyle/>
          <a:p>
            <a:pPr algn="ctr"/>
            <a:r>
              <a:rPr lang="en-US" sz="3200" b="1" dirty="0"/>
              <a:t>Time</a:t>
            </a:r>
            <a:endParaRPr lang="en-AU" sz="3200" b="1" dirty="0"/>
          </a:p>
        </p:txBody>
      </p:sp>
      <p:sp>
        <p:nvSpPr>
          <p:cNvPr id="10" name="TextBox 9"/>
          <p:cNvSpPr txBox="1"/>
          <p:nvPr/>
        </p:nvSpPr>
        <p:spPr>
          <a:xfrm rot="5400000">
            <a:off x="139336" y="3833297"/>
            <a:ext cx="2847703" cy="584775"/>
          </a:xfrm>
          <a:prstGeom prst="rect">
            <a:avLst/>
          </a:prstGeom>
          <a:noFill/>
        </p:spPr>
        <p:txBody>
          <a:bodyPr wrap="square" rtlCol="0">
            <a:spAutoFit/>
          </a:bodyPr>
          <a:lstStyle/>
          <a:p>
            <a:pPr algn="ctr"/>
            <a:r>
              <a:rPr lang="en-US" sz="3200" b="1" dirty="0"/>
              <a:t>Stress</a:t>
            </a:r>
            <a:endParaRPr lang="en-AU" sz="3200" b="1" dirty="0"/>
          </a:p>
        </p:txBody>
      </p:sp>
      <p:cxnSp>
        <p:nvCxnSpPr>
          <p:cNvPr id="12" name="Straight Connector 11"/>
          <p:cNvCxnSpPr/>
          <p:nvPr/>
        </p:nvCxnSpPr>
        <p:spPr>
          <a:xfrm flipV="1">
            <a:off x="1961087" y="3788229"/>
            <a:ext cx="7955280" cy="10450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16200000">
            <a:off x="2744679" y="3200400"/>
            <a:ext cx="2179838" cy="1280161"/>
          </a:xfrm>
          <a:prstGeom prst="arc">
            <a:avLst>
              <a:gd name="adj1" fmla="val 16386360"/>
              <a:gd name="adj2" fmla="val 4955500"/>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AU"/>
          </a:p>
        </p:txBody>
      </p:sp>
      <p:sp>
        <p:nvSpPr>
          <p:cNvPr id="16" name="Arc 15"/>
          <p:cNvSpPr/>
          <p:nvPr/>
        </p:nvSpPr>
        <p:spPr>
          <a:xfrm rot="16200000">
            <a:off x="5508482" y="3148148"/>
            <a:ext cx="2179838" cy="1280161"/>
          </a:xfrm>
          <a:prstGeom prst="arc">
            <a:avLst>
              <a:gd name="adj1" fmla="val 16386360"/>
              <a:gd name="adj2" fmla="val 4955500"/>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AU"/>
          </a:p>
        </p:txBody>
      </p:sp>
      <p:cxnSp>
        <p:nvCxnSpPr>
          <p:cNvPr id="18" name="Straight Connector 17"/>
          <p:cNvCxnSpPr>
            <a:endCxn id="15" idx="0"/>
          </p:cNvCxnSpPr>
          <p:nvPr/>
        </p:nvCxnSpPr>
        <p:spPr>
          <a:xfrm>
            <a:off x="2000276" y="3788229"/>
            <a:ext cx="1194567" cy="17537"/>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p:cNvCxnSpPr>
            <a:stCxn id="15" idx="2"/>
            <a:endCxn id="16" idx="0"/>
          </p:cNvCxnSpPr>
          <p:nvPr/>
        </p:nvCxnSpPr>
        <p:spPr>
          <a:xfrm flipV="1">
            <a:off x="4472821" y="3753514"/>
            <a:ext cx="1485825" cy="3982"/>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Straight Connector 21"/>
          <p:cNvCxnSpPr/>
          <p:nvPr/>
        </p:nvCxnSpPr>
        <p:spPr>
          <a:xfrm flipV="1">
            <a:off x="7238482" y="3666308"/>
            <a:ext cx="1870684" cy="58970"/>
          </a:xfrm>
          <a:prstGeom prst="line">
            <a:avLst/>
          </a:prstGeom>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flipV="1">
            <a:off x="2000276" y="2281646"/>
            <a:ext cx="3381621" cy="1515351"/>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Straight Connector 25"/>
          <p:cNvCxnSpPr/>
          <p:nvPr/>
        </p:nvCxnSpPr>
        <p:spPr>
          <a:xfrm>
            <a:off x="5381897" y="2281646"/>
            <a:ext cx="0" cy="2770675"/>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007947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3"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52CB9BD-5F45-0349-8CAC-3A921A091261}"/>
              </a:ext>
            </a:extLst>
          </p:cNvPr>
          <p:cNvSpPr>
            <a:spLocks noGrp="1"/>
          </p:cNvSpPr>
          <p:nvPr>
            <p:ph type="title"/>
          </p:nvPr>
        </p:nvSpPr>
        <p:spPr>
          <a:xfrm>
            <a:off x="639098" y="629265"/>
            <a:ext cx="6072776" cy="1622322"/>
          </a:xfrm>
        </p:spPr>
        <p:txBody>
          <a:bodyPr>
            <a:normAutofit/>
          </a:bodyPr>
          <a:lstStyle/>
          <a:p>
            <a:r>
              <a:rPr lang="en-US">
                <a:solidFill>
                  <a:srgbClr val="EBEBEB"/>
                </a:solidFill>
              </a:rPr>
              <a:t>A powerful little tool</a:t>
            </a:r>
          </a:p>
        </p:txBody>
      </p:sp>
      <p:sp>
        <p:nvSpPr>
          <p:cNvPr id="15" name="Freeform: Shape 14">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4" name="Picture 3">
            <a:extLst>
              <a:ext uri="{FF2B5EF4-FFF2-40B4-BE49-F238E27FC236}">
                <a16:creationId xmlns:a16="http://schemas.microsoft.com/office/drawing/2014/main" id="{484DB3DF-031C-D04B-8874-3B073299984F}"/>
              </a:ext>
            </a:extLst>
          </p:cNvPr>
          <p:cNvPicPr>
            <a:picLocks noChangeAspect="1"/>
          </p:cNvPicPr>
          <p:nvPr/>
        </p:nvPicPr>
        <p:blipFill>
          <a:blip r:embed="rId3"/>
          <a:stretch>
            <a:fillRect/>
          </a:stretch>
        </p:blipFill>
        <p:spPr>
          <a:xfrm>
            <a:off x="7418226" y="1447325"/>
            <a:ext cx="4125317" cy="3980930"/>
          </a:xfrm>
          <a:prstGeom prst="rect">
            <a:avLst/>
          </a:prstGeom>
        </p:spPr>
      </p:pic>
      <p:sp>
        <p:nvSpPr>
          <p:cNvPr id="17" name="Rectangle 16">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3E104E2-558A-8D48-B97C-4CBC8EDEFD2F}"/>
              </a:ext>
            </a:extLst>
          </p:cNvPr>
          <p:cNvSpPr>
            <a:spLocks noGrp="1"/>
          </p:cNvSpPr>
          <p:nvPr>
            <p:ph idx="1"/>
          </p:nvPr>
        </p:nvSpPr>
        <p:spPr>
          <a:xfrm>
            <a:off x="639098" y="2418735"/>
            <a:ext cx="6072776" cy="3811740"/>
          </a:xfrm>
        </p:spPr>
        <p:txBody>
          <a:bodyPr anchor="ctr">
            <a:normAutofit lnSpcReduction="10000"/>
          </a:bodyPr>
          <a:lstStyle/>
          <a:p>
            <a:pPr>
              <a:lnSpc>
                <a:spcPct val="90000"/>
              </a:lnSpc>
            </a:pPr>
            <a:r>
              <a:rPr lang="en-US" sz="1500">
                <a:solidFill>
                  <a:srgbClr val="FFFFFF"/>
                </a:solidFill>
              </a:rPr>
              <a:t>An idea to practice……..</a:t>
            </a:r>
          </a:p>
          <a:p>
            <a:pPr>
              <a:lnSpc>
                <a:spcPct val="90000"/>
              </a:lnSpc>
            </a:pPr>
            <a:r>
              <a:rPr lang="en-US" sz="1500">
                <a:solidFill>
                  <a:srgbClr val="FFFFFF"/>
                </a:solidFill>
              </a:rPr>
              <a:t>Plus…..</a:t>
            </a:r>
          </a:p>
          <a:p>
            <a:pPr lvl="1">
              <a:lnSpc>
                <a:spcPct val="90000"/>
              </a:lnSpc>
            </a:pPr>
            <a:r>
              <a:rPr lang="en-US" sz="1500">
                <a:solidFill>
                  <a:srgbClr val="FFFFFF"/>
                </a:solidFill>
              </a:rPr>
              <a:t>Expect things to go well</a:t>
            </a:r>
          </a:p>
          <a:p>
            <a:pPr lvl="1">
              <a:lnSpc>
                <a:spcPct val="90000"/>
              </a:lnSpc>
            </a:pPr>
            <a:r>
              <a:rPr lang="en-US" sz="1500">
                <a:solidFill>
                  <a:srgbClr val="FFFFFF"/>
                </a:solidFill>
              </a:rPr>
              <a:t>Smile more</a:t>
            </a:r>
          </a:p>
          <a:p>
            <a:pPr lvl="1">
              <a:lnSpc>
                <a:spcPct val="90000"/>
              </a:lnSpc>
            </a:pPr>
            <a:r>
              <a:rPr lang="en-US" sz="1500">
                <a:solidFill>
                  <a:srgbClr val="FFFFFF"/>
                </a:solidFill>
              </a:rPr>
              <a:t>Remember good things</a:t>
            </a:r>
          </a:p>
          <a:p>
            <a:pPr lvl="1">
              <a:lnSpc>
                <a:spcPct val="90000"/>
              </a:lnSpc>
            </a:pPr>
            <a:r>
              <a:rPr lang="en-US" sz="1500">
                <a:solidFill>
                  <a:srgbClr val="FFFFFF"/>
                </a:solidFill>
              </a:rPr>
              <a:t>Breath before you act </a:t>
            </a:r>
          </a:p>
          <a:p>
            <a:pPr lvl="1">
              <a:lnSpc>
                <a:spcPct val="90000"/>
              </a:lnSpc>
            </a:pPr>
            <a:r>
              <a:rPr lang="en-US" sz="1500">
                <a:solidFill>
                  <a:srgbClr val="FFFFFF"/>
                </a:solidFill>
              </a:rPr>
              <a:t>Call a time out if you need one</a:t>
            </a:r>
          </a:p>
          <a:p>
            <a:pPr lvl="1">
              <a:lnSpc>
                <a:spcPct val="90000"/>
              </a:lnSpc>
            </a:pPr>
            <a:r>
              <a:rPr lang="en-US" sz="1500">
                <a:solidFill>
                  <a:srgbClr val="FFFFFF"/>
                </a:solidFill>
              </a:rPr>
              <a:t>Avoid unhelpful predictions</a:t>
            </a:r>
          </a:p>
          <a:p>
            <a:pPr lvl="1">
              <a:lnSpc>
                <a:spcPct val="90000"/>
              </a:lnSpc>
            </a:pPr>
            <a:r>
              <a:rPr lang="en-US" sz="1500">
                <a:solidFill>
                  <a:srgbClr val="FFFFFF"/>
                </a:solidFill>
              </a:rPr>
              <a:t>Be mindful of how you talk about things</a:t>
            </a:r>
          </a:p>
          <a:p>
            <a:pPr lvl="1">
              <a:lnSpc>
                <a:spcPct val="90000"/>
              </a:lnSpc>
            </a:pPr>
            <a:r>
              <a:rPr lang="en-US" sz="1500">
                <a:solidFill>
                  <a:srgbClr val="FFFFFF"/>
                </a:solidFill>
              </a:rPr>
              <a:t>Surround yourself with e-motionally intelligent people (it’s contagious)</a:t>
            </a:r>
          </a:p>
          <a:p>
            <a:pPr lvl="1">
              <a:lnSpc>
                <a:spcPct val="90000"/>
              </a:lnSpc>
            </a:pPr>
            <a:r>
              <a:rPr lang="en-US" sz="1500">
                <a:solidFill>
                  <a:srgbClr val="FFFFFF"/>
                </a:solidFill>
              </a:rPr>
              <a:t>More ideas??????</a:t>
            </a:r>
          </a:p>
          <a:p>
            <a:pPr lvl="1">
              <a:lnSpc>
                <a:spcPct val="90000"/>
              </a:lnSpc>
            </a:pPr>
            <a:endParaRPr lang="en-US" sz="1500">
              <a:solidFill>
                <a:srgbClr val="FFFFFF"/>
              </a:solidFill>
            </a:endParaRPr>
          </a:p>
        </p:txBody>
      </p:sp>
    </p:spTree>
    <p:extLst>
      <p:ext uri="{BB962C8B-B14F-4D97-AF65-F5344CB8AC3E}">
        <p14:creationId xmlns:p14="http://schemas.microsoft.com/office/powerpoint/2010/main" val="3253210876"/>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35D8AD3B-2426-BE47-B44E-DEC3843C6F80}"/>
              </a:ext>
            </a:extLst>
          </p:cNvPr>
          <p:cNvSpPr>
            <a:spLocks noGrp="1"/>
          </p:cNvSpPr>
          <p:nvPr>
            <p:ph type="title"/>
          </p:nvPr>
        </p:nvSpPr>
        <p:spPr>
          <a:xfrm>
            <a:off x="639098" y="629265"/>
            <a:ext cx="6072776" cy="1622322"/>
          </a:xfrm>
        </p:spPr>
        <p:txBody>
          <a:bodyPr>
            <a:normAutofit/>
          </a:bodyPr>
          <a:lstStyle/>
          <a:p>
            <a:r>
              <a:rPr lang="en-US">
                <a:solidFill>
                  <a:srgbClr val="FFFFFF"/>
                </a:solidFill>
              </a:rPr>
              <a:t>Think of traffic lights</a:t>
            </a:r>
          </a:p>
        </p:txBody>
      </p:sp>
      <p:pic>
        <p:nvPicPr>
          <p:cNvPr id="5" name="Picture 4">
            <a:extLst>
              <a:ext uri="{FF2B5EF4-FFF2-40B4-BE49-F238E27FC236}">
                <a16:creationId xmlns:a16="http://schemas.microsoft.com/office/drawing/2014/main" id="{A2401796-18E2-4447-A961-9C58F6376565}"/>
              </a:ext>
            </a:extLst>
          </p:cNvPr>
          <p:cNvPicPr>
            <a:picLocks noChangeAspect="1"/>
          </p:cNvPicPr>
          <p:nvPr/>
        </p:nvPicPr>
        <p:blipFill rotWithShape="1">
          <a:blip r:embed="rId3"/>
          <a:srcRect l="1122" r="353" b="1"/>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6" name="Rectangle 1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B943079-9EDE-B746-B81B-D2935A10BBF6}"/>
              </a:ext>
            </a:extLst>
          </p:cNvPr>
          <p:cNvSpPr>
            <a:spLocks noGrp="1"/>
          </p:cNvSpPr>
          <p:nvPr>
            <p:ph idx="1"/>
          </p:nvPr>
        </p:nvSpPr>
        <p:spPr>
          <a:xfrm>
            <a:off x="639098" y="2418735"/>
            <a:ext cx="6072776" cy="3811740"/>
          </a:xfrm>
        </p:spPr>
        <p:txBody>
          <a:bodyPr anchor="ctr">
            <a:normAutofit/>
          </a:bodyPr>
          <a:lstStyle/>
          <a:p>
            <a:r>
              <a:rPr lang="en-US" b="1">
                <a:solidFill>
                  <a:srgbClr val="FFFFFF"/>
                </a:solidFill>
              </a:rPr>
              <a:t>Red – STOP!! – become aware of your e-motions.</a:t>
            </a:r>
          </a:p>
          <a:p>
            <a:r>
              <a:rPr lang="en-US" b="1">
                <a:solidFill>
                  <a:srgbClr val="FFFFFF"/>
                </a:solidFill>
              </a:rPr>
              <a:t>Amber – Establish the cause - what is happening</a:t>
            </a:r>
          </a:p>
          <a:p>
            <a:r>
              <a:rPr lang="en-US" b="1">
                <a:solidFill>
                  <a:srgbClr val="FFFFFF"/>
                </a:solidFill>
              </a:rPr>
              <a:t>Green – Respond helpfully to the situation (rather than react unhelpfully).</a:t>
            </a:r>
          </a:p>
        </p:txBody>
      </p:sp>
    </p:spTree>
    <p:extLst>
      <p:ext uri="{BB962C8B-B14F-4D97-AF65-F5344CB8AC3E}">
        <p14:creationId xmlns:p14="http://schemas.microsoft.com/office/powerpoint/2010/main" val="218823305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3C0DEE4-0C3A-B644-B850-B0011B7CD778}"/>
              </a:ext>
            </a:extLst>
          </p:cNvPr>
          <p:cNvSpPr>
            <a:spLocks noGrp="1"/>
          </p:cNvSpPr>
          <p:nvPr>
            <p:ph type="title"/>
          </p:nvPr>
        </p:nvSpPr>
        <p:spPr>
          <a:xfrm>
            <a:off x="561110" y="973668"/>
            <a:ext cx="4177867" cy="1391692"/>
          </a:xfrm>
        </p:spPr>
        <p:txBody>
          <a:bodyPr>
            <a:normAutofit/>
          </a:bodyPr>
          <a:lstStyle/>
          <a:p>
            <a:r>
              <a:rPr lang="en-US" dirty="0">
                <a:solidFill>
                  <a:schemeClr val="tx2"/>
                </a:solidFill>
              </a:rPr>
              <a:t>Making it Count!</a:t>
            </a:r>
          </a:p>
        </p:txBody>
      </p:sp>
      <p:sp>
        <p:nvSpPr>
          <p:cNvPr id="4" name="Content Placeholder 2">
            <a:extLst>
              <a:ext uri="{FF2B5EF4-FFF2-40B4-BE49-F238E27FC236}">
                <a16:creationId xmlns:a16="http://schemas.microsoft.com/office/drawing/2014/main" id="{FAB428EB-0DA8-7445-A700-42B5BC35EC82}"/>
              </a:ext>
            </a:extLst>
          </p:cNvPr>
          <p:cNvSpPr>
            <a:spLocks noGrp="1"/>
          </p:cNvSpPr>
          <p:nvPr>
            <p:ph idx="1"/>
          </p:nvPr>
        </p:nvSpPr>
        <p:spPr>
          <a:xfrm>
            <a:off x="561110" y="2603500"/>
            <a:ext cx="4072673" cy="3416300"/>
          </a:xfrm>
        </p:spPr>
        <p:txBody>
          <a:bodyPr>
            <a:normAutofit/>
          </a:bodyPr>
          <a:lstStyle/>
          <a:p>
            <a:r>
              <a:rPr lang="en-US" dirty="0"/>
              <a:t>What are some next steps for you?</a:t>
            </a:r>
          </a:p>
          <a:p>
            <a:endParaRPr lang="en-US" dirty="0"/>
          </a:p>
        </p:txBody>
      </p:sp>
      <p:pic>
        <p:nvPicPr>
          <p:cNvPr id="5" name="Picture 4">
            <a:extLst>
              <a:ext uri="{FF2B5EF4-FFF2-40B4-BE49-F238E27FC236}">
                <a16:creationId xmlns:a16="http://schemas.microsoft.com/office/drawing/2014/main" id="{B7AF4B72-E77C-D043-877F-B12DC525E05A}"/>
              </a:ext>
            </a:extLst>
          </p:cNvPr>
          <p:cNvPicPr>
            <a:picLocks noChangeAspect="1"/>
          </p:cNvPicPr>
          <p:nvPr/>
        </p:nvPicPr>
        <p:blipFill rotWithShape="1">
          <a:blip r:embed="rId3"/>
          <a:srcRect l="6584" r="10298"/>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14"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extLst>
      <p:ext uri="{BB962C8B-B14F-4D97-AF65-F5344CB8AC3E}">
        <p14:creationId xmlns:p14="http://schemas.microsoft.com/office/powerpoint/2010/main" val="109343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6A02-665B-6642-AA1A-53F210392C5F}"/>
              </a:ext>
            </a:extLst>
          </p:cNvPr>
          <p:cNvSpPr>
            <a:spLocks noGrp="1"/>
          </p:cNvSpPr>
          <p:nvPr>
            <p:ph type="title"/>
          </p:nvPr>
        </p:nvSpPr>
        <p:spPr/>
        <p:txBody>
          <a:bodyPr/>
          <a:lstStyle/>
          <a:p>
            <a:r>
              <a:rPr lang="en-US" dirty="0"/>
              <a:t>Leaders Manage Their Energy!</a:t>
            </a:r>
          </a:p>
        </p:txBody>
      </p:sp>
      <p:pic>
        <p:nvPicPr>
          <p:cNvPr id="4" name="Content Placeholder 3">
            <a:extLst>
              <a:ext uri="{FF2B5EF4-FFF2-40B4-BE49-F238E27FC236}">
                <a16:creationId xmlns:a16="http://schemas.microsoft.com/office/drawing/2014/main" id="{45123F44-3762-304D-8485-0E4FC26AB046}"/>
              </a:ext>
            </a:extLst>
          </p:cNvPr>
          <p:cNvPicPr>
            <a:picLocks noGrp="1" noChangeAspect="1"/>
          </p:cNvPicPr>
          <p:nvPr>
            <p:ph idx="1"/>
          </p:nvPr>
        </p:nvPicPr>
        <p:blipFill rotWithShape="1">
          <a:blip r:embed="rId3"/>
          <a:srcRect b="21674"/>
          <a:stretch/>
        </p:blipFill>
        <p:spPr>
          <a:xfrm>
            <a:off x="3386380" y="2859437"/>
            <a:ext cx="4823754" cy="2076773"/>
          </a:xfrm>
          <a:prstGeom prst="rect">
            <a:avLst/>
          </a:prstGeom>
        </p:spPr>
      </p:pic>
      <p:sp>
        <p:nvSpPr>
          <p:cNvPr id="5" name="TextBox 4">
            <a:extLst>
              <a:ext uri="{FF2B5EF4-FFF2-40B4-BE49-F238E27FC236}">
                <a16:creationId xmlns:a16="http://schemas.microsoft.com/office/drawing/2014/main" id="{7351B602-74C6-7345-A419-5DEEF3B0BFFA}"/>
              </a:ext>
            </a:extLst>
          </p:cNvPr>
          <p:cNvSpPr txBox="1"/>
          <p:nvPr/>
        </p:nvSpPr>
        <p:spPr>
          <a:xfrm>
            <a:off x="1673817" y="5013702"/>
            <a:ext cx="8934773" cy="646331"/>
          </a:xfrm>
          <a:prstGeom prst="rect">
            <a:avLst/>
          </a:prstGeom>
          <a:noFill/>
        </p:spPr>
        <p:txBody>
          <a:bodyPr wrap="square" rtlCol="0">
            <a:spAutoFit/>
          </a:bodyPr>
          <a:lstStyle/>
          <a:p>
            <a:pPr algn="ctr"/>
            <a:r>
              <a:rPr lang="en-US" dirty="0"/>
              <a:t>It’s not just about how we engage with the world – it’s also about how we manage the impact of that engagement.</a:t>
            </a:r>
          </a:p>
        </p:txBody>
      </p:sp>
      <p:sp>
        <p:nvSpPr>
          <p:cNvPr id="3" name="TextBox 2">
            <a:extLst>
              <a:ext uri="{FF2B5EF4-FFF2-40B4-BE49-F238E27FC236}">
                <a16:creationId xmlns:a16="http://schemas.microsoft.com/office/drawing/2014/main" id="{71BF81DD-A65A-C74F-AFF6-0ACB9F1A270B}"/>
              </a:ext>
            </a:extLst>
          </p:cNvPr>
          <p:cNvSpPr txBox="1"/>
          <p:nvPr/>
        </p:nvSpPr>
        <p:spPr>
          <a:xfrm>
            <a:off x="2983424" y="2363492"/>
            <a:ext cx="5943600" cy="369332"/>
          </a:xfrm>
          <a:prstGeom prst="rect">
            <a:avLst/>
          </a:prstGeom>
          <a:noFill/>
        </p:spPr>
        <p:txBody>
          <a:bodyPr wrap="square" rtlCol="0">
            <a:spAutoFit/>
          </a:bodyPr>
          <a:lstStyle/>
          <a:p>
            <a:pPr algn="ctr"/>
            <a:r>
              <a:rPr lang="en-US" dirty="0"/>
              <a:t>Have you ever felt tired?</a:t>
            </a:r>
          </a:p>
        </p:txBody>
      </p:sp>
    </p:spTree>
    <p:extLst>
      <p:ext uri="{BB962C8B-B14F-4D97-AF65-F5344CB8AC3E}">
        <p14:creationId xmlns:p14="http://schemas.microsoft.com/office/powerpoint/2010/main" val="234801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2823-BA25-3E46-830A-A5E96A1E4D38}"/>
              </a:ext>
            </a:extLst>
          </p:cNvPr>
          <p:cNvSpPr>
            <a:spLocks noGrp="1"/>
          </p:cNvSpPr>
          <p:nvPr>
            <p:ph type="title"/>
          </p:nvPr>
        </p:nvSpPr>
        <p:spPr/>
        <p:txBody>
          <a:bodyPr/>
          <a:lstStyle/>
          <a:p>
            <a:r>
              <a:rPr lang="en-US" dirty="0"/>
              <a:t>Charging and Draining!</a:t>
            </a:r>
          </a:p>
        </p:txBody>
      </p:sp>
      <p:pic>
        <p:nvPicPr>
          <p:cNvPr id="4" name="Content Placeholder 3">
            <a:extLst>
              <a:ext uri="{FF2B5EF4-FFF2-40B4-BE49-F238E27FC236}">
                <a16:creationId xmlns:a16="http://schemas.microsoft.com/office/drawing/2014/main" id="{D6D96454-2619-2744-A2B8-85465E638964}"/>
              </a:ext>
            </a:extLst>
          </p:cNvPr>
          <p:cNvPicPr>
            <a:picLocks noGrp="1" noChangeAspect="1"/>
          </p:cNvPicPr>
          <p:nvPr>
            <p:ph idx="1"/>
          </p:nvPr>
        </p:nvPicPr>
        <p:blipFill rotWithShape="1">
          <a:blip r:embed="rId3"/>
          <a:srcRect l="51728" b="21674"/>
          <a:stretch/>
        </p:blipFill>
        <p:spPr>
          <a:xfrm>
            <a:off x="8136610" y="2221423"/>
            <a:ext cx="2328527" cy="2076773"/>
          </a:xfrm>
          <a:prstGeom prst="rect">
            <a:avLst/>
          </a:prstGeom>
        </p:spPr>
      </p:pic>
      <p:pic>
        <p:nvPicPr>
          <p:cNvPr id="5" name="Content Placeholder 3">
            <a:extLst>
              <a:ext uri="{FF2B5EF4-FFF2-40B4-BE49-F238E27FC236}">
                <a16:creationId xmlns:a16="http://schemas.microsoft.com/office/drawing/2014/main" id="{998C9A84-245E-8C42-AEBD-D97A2C3862E7}"/>
              </a:ext>
            </a:extLst>
          </p:cNvPr>
          <p:cNvPicPr>
            <a:picLocks noChangeAspect="1"/>
          </p:cNvPicPr>
          <p:nvPr/>
        </p:nvPicPr>
        <p:blipFill rotWithShape="1">
          <a:blip r:embed="rId3"/>
          <a:srcRect r="49397" b="21674"/>
          <a:stretch/>
        </p:blipFill>
        <p:spPr>
          <a:xfrm>
            <a:off x="1759058" y="2221423"/>
            <a:ext cx="2440983" cy="2076773"/>
          </a:xfrm>
          <a:prstGeom prst="rect">
            <a:avLst/>
          </a:prstGeom>
        </p:spPr>
      </p:pic>
      <p:sp>
        <p:nvSpPr>
          <p:cNvPr id="6" name="TextBox 5">
            <a:extLst>
              <a:ext uri="{FF2B5EF4-FFF2-40B4-BE49-F238E27FC236}">
                <a16:creationId xmlns:a16="http://schemas.microsoft.com/office/drawing/2014/main" id="{E63CA07B-AFC5-6448-9305-127B3B010539}"/>
              </a:ext>
            </a:extLst>
          </p:cNvPr>
          <p:cNvSpPr txBox="1"/>
          <p:nvPr/>
        </p:nvSpPr>
        <p:spPr>
          <a:xfrm>
            <a:off x="565688" y="4401519"/>
            <a:ext cx="483547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People and activity</a:t>
            </a:r>
          </a:p>
          <a:p>
            <a:pPr marL="285750" indent="-285750">
              <a:buFont typeface="Arial" panose="020B0604020202020204" pitchFamily="34" charset="0"/>
              <a:buChar char="•"/>
            </a:pPr>
            <a:r>
              <a:rPr lang="en-US" dirty="0"/>
              <a:t>Processes verbally</a:t>
            </a:r>
          </a:p>
          <a:p>
            <a:pPr marL="285750" indent="-285750">
              <a:buFont typeface="Arial" panose="020B0604020202020204" pitchFamily="34" charset="0"/>
              <a:buChar char="•"/>
            </a:pPr>
            <a:r>
              <a:rPr lang="en-US" dirty="0"/>
              <a:t>Tends to reveal a lot about themselves</a:t>
            </a:r>
          </a:p>
          <a:p>
            <a:pPr marL="285750" indent="-285750">
              <a:buFont typeface="Arial" panose="020B0604020202020204" pitchFamily="34" charset="0"/>
              <a:buChar char="•"/>
            </a:pPr>
            <a:r>
              <a:rPr lang="en-US" dirty="0"/>
              <a:t>When tired benefits from social activity</a:t>
            </a:r>
          </a:p>
          <a:p>
            <a:pPr marL="285750" indent="-285750">
              <a:buFont typeface="Arial" panose="020B0604020202020204" pitchFamily="34" charset="0"/>
              <a:buChar char="•"/>
            </a:pPr>
            <a:r>
              <a:rPr lang="en-US" dirty="0"/>
              <a:t>When stressed can  have tendency to withdraw</a:t>
            </a:r>
          </a:p>
        </p:txBody>
      </p:sp>
      <p:sp>
        <p:nvSpPr>
          <p:cNvPr id="7" name="TextBox 6">
            <a:extLst>
              <a:ext uri="{FF2B5EF4-FFF2-40B4-BE49-F238E27FC236}">
                <a16:creationId xmlns:a16="http://schemas.microsoft.com/office/drawing/2014/main" id="{AA950451-49CB-754F-A844-7750EA40C8A8}"/>
              </a:ext>
            </a:extLst>
          </p:cNvPr>
          <p:cNvSpPr txBox="1"/>
          <p:nvPr/>
        </p:nvSpPr>
        <p:spPr>
          <a:xfrm>
            <a:off x="6561548" y="4401518"/>
            <a:ext cx="480645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Quiet ‘alone’ time</a:t>
            </a:r>
          </a:p>
          <a:p>
            <a:pPr marL="285750" indent="-285750">
              <a:buFont typeface="Arial" panose="020B0604020202020204" pitchFamily="34" charset="0"/>
              <a:buChar char="•"/>
            </a:pPr>
            <a:r>
              <a:rPr lang="en-US" dirty="0"/>
              <a:t>Processes cerebrally </a:t>
            </a:r>
          </a:p>
          <a:p>
            <a:pPr marL="285750" indent="-285750">
              <a:buFont typeface="Arial" panose="020B0604020202020204" pitchFamily="34" charset="0"/>
              <a:buChar char="•"/>
            </a:pPr>
            <a:r>
              <a:rPr lang="en-US" dirty="0"/>
              <a:t>Tends to be private about their out of work life</a:t>
            </a:r>
          </a:p>
          <a:p>
            <a:pPr marL="285750" indent="-285750">
              <a:buFont typeface="Arial" panose="020B0604020202020204" pitchFamily="34" charset="0"/>
              <a:buChar char="•"/>
            </a:pPr>
            <a:r>
              <a:rPr lang="en-US" dirty="0"/>
              <a:t>When tired benefits from ‘alone’ time</a:t>
            </a:r>
          </a:p>
          <a:p>
            <a:pPr marL="285750" indent="-285750">
              <a:buFont typeface="Arial" panose="020B0604020202020204" pitchFamily="34" charset="0"/>
              <a:buChar char="•"/>
            </a:pPr>
            <a:r>
              <a:rPr lang="en-US" dirty="0"/>
              <a:t>When stressed can  have tendency to ‘break out’</a:t>
            </a:r>
          </a:p>
        </p:txBody>
      </p:sp>
    </p:spTree>
    <p:extLst>
      <p:ext uri="{BB962C8B-B14F-4D97-AF65-F5344CB8AC3E}">
        <p14:creationId xmlns:p14="http://schemas.microsoft.com/office/powerpoint/2010/main" val="30417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4D70-850E-C741-A98E-7ED454F6385B}"/>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dirty="0"/>
              <a:t>Big Picture or Detail?</a:t>
            </a:r>
          </a:p>
        </p:txBody>
      </p:sp>
      <p:sp>
        <p:nvSpPr>
          <p:cNvPr id="5" name="TextBox 4">
            <a:extLst>
              <a:ext uri="{FF2B5EF4-FFF2-40B4-BE49-F238E27FC236}">
                <a16:creationId xmlns:a16="http://schemas.microsoft.com/office/drawing/2014/main" id="{64FDACDC-CF9D-3C47-A436-7C2F4A27AD08}"/>
              </a:ext>
            </a:extLst>
          </p:cNvPr>
          <p:cNvSpPr txBox="1"/>
          <p:nvPr/>
        </p:nvSpPr>
        <p:spPr>
          <a:xfrm>
            <a:off x="1154955" y="2603500"/>
            <a:ext cx="3481054" cy="3416300"/>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sz="1600">
                <a:solidFill>
                  <a:schemeClr val="tx1">
                    <a:lumMod val="75000"/>
                    <a:lumOff val="25000"/>
                  </a:schemeClr>
                </a:solidFill>
              </a:rPr>
              <a:t>What do you see when you look at this picture?</a:t>
            </a:r>
          </a:p>
        </p:txBody>
      </p:sp>
      <p:pic>
        <p:nvPicPr>
          <p:cNvPr id="4" name="Picture 3">
            <a:extLst>
              <a:ext uri="{FF2B5EF4-FFF2-40B4-BE49-F238E27FC236}">
                <a16:creationId xmlns:a16="http://schemas.microsoft.com/office/drawing/2014/main" id="{FA3732CC-6EBF-1649-BBB3-2DE1C0CF7C60}"/>
              </a:ext>
            </a:extLst>
          </p:cNvPr>
          <p:cNvPicPr>
            <a:picLocks noChangeAspect="1"/>
          </p:cNvPicPr>
          <p:nvPr/>
        </p:nvPicPr>
        <p:blipFill rotWithShape="1">
          <a:blip r:embed="rId3"/>
          <a:srcRect t="10801" r="-2" b="266"/>
          <a:stretch/>
        </p:blipFill>
        <p:spPr>
          <a:xfrm>
            <a:off x="4984956" y="2775951"/>
            <a:ext cx="6158802"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20217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4F82DFF-469D-3D4E-8C73-7CB84BD38AC5}"/>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a:solidFill>
                  <a:srgbClr val="EBEBEB"/>
                </a:solidFill>
                <a:latin typeface="+mj-lt"/>
                <a:ea typeface="+mj-ea"/>
                <a:cs typeface="+mj-cs"/>
              </a:rPr>
              <a:t>What about this one?</a:t>
            </a:r>
          </a:p>
        </p:txBody>
      </p:sp>
      <p:pic>
        <p:nvPicPr>
          <p:cNvPr id="4" name="Content Placeholder 3">
            <a:extLst>
              <a:ext uri="{FF2B5EF4-FFF2-40B4-BE49-F238E27FC236}">
                <a16:creationId xmlns:a16="http://schemas.microsoft.com/office/drawing/2014/main" id="{FF25CF83-0CBF-414A-9815-B48D7B6487C5}"/>
              </a:ext>
            </a:extLst>
          </p:cNvPr>
          <p:cNvPicPr>
            <a:picLocks noGrp="1" noChangeAspect="1"/>
          </p:cNvPicPr>
          <p:nvPr>
            <p:ph idx="1"/>
          </p:nvPr>
        </p:nvPicPr>
        <p:blipFill>
          <a:blip r:embed="rId4"/>
          <a:stretch>
            <a:fillRect/>
          </a:stretch>
        </p:blipFill>
        <p:spPr>
          <a:xfrm>
            <a:off x="1109763" y="1274395"/>
            <a:ext cx="6470907" cy="430609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9027712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CA5C868-0A82-4975-8602-F49477C7D5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686BF052-6C01-4917-B7DB-1FFCF2551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9696179C-71E7-4A5B-B238-0AE1C74D63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129EED8E-74E7-42E8-979B-7A783E78A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369872C-65B4-5F4E-A3D3-1B2C023779E6}"/>
              </a:ext>
            </a:extLst>
          </p:cNvPr>
          <p:cNvSpPr>
            <a:spLocks noGrp="1"/>
          </p:cNvSpPr>
          <p:nvPr>
            <p:ph type="title"/>
          </p:nvPr>
        </p:nvSpPr>
        <p:spPr>
          <a:xfrm>
            <a:off x="6734553" y="1143000"/>
            <a:ext cx="4446354" cy="3134032"/>
          </a:xfrm>
        </p:spPr>
        <p:txBody>
          <a:bodyPr vert="horz" lIns="91440" tIns="45720" rIns="91440" bIns="45720" rtlCol="0" anchor="b">
            <a:normAutofit/>
          </a:bodyPr>
          <a:lstStyle/>
          <a:p>
            <a:r>
              <a:rPr lang="en-US" sz="6600" b="0" i="0" kern="1200">
                <a:solidFill>
                  <a:schemeClr val="bg2"/>
                </a:solidFill>
                <a:latin typeface="+mj-lt"/>
                <a:ea typeface="+mj-ea"/>
                <a:cs typeface="+mj-cs"/>
              </a:rPr>
              <a:t>What we see!</a:t>
            </a:r>
          </a:p>
        </p:txBody>
      </p:sp>
      <p:sp>
        <p:nvSpPr>
          <p:cNvPr id="18" name="Rectangle 17">
            <a:extLst>
              <a:ext uri="{FF2B5EF4-FFF2-40B4-BE49-F238E27FC236}">
                <a16:creationId xmlns:a16="http://schemas.microsoft.com/office/drawing/2014/main" id="{24ACD12B-527A-43E5-AF52-3F9AA21FA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63" y="1143000"/>
            <a:ext cx="4984647" cy="4598822"/>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7EA692-C624-F740-92A5-58BE5C77798C}"/>
              </a:ext>
            </a:extLst>
          </p:cNvPr>
          <p:cNvPicPr>
            <a:picLocks noChangeAspect="1"/>
          </p:cNvPicPr>
          <p:nvPr/>
        </p:nvPicPr>
        <p:blipFill>
          <a:blip r:embed="rId4"/>
          <a:stretch>
            <a:fillRect/>
          </a:stretch>
        </p:blipFill>
        <p:spPr>
          <a:xfrm>
            <a:off x="1370046" y="1307590"/>
            <a:ext cx="2052524" cy="2052524"/>
          </a:xfrm>
          <a:prstGeom prst="roundRect">
            <a:avLst>
              <a:gd name="adj" fmla="val 1858"/>
            </a:avLst>
          </a:prstGeom>
          <a:effectLst/>
        </p:spPr>
      </p:pic>
      <p:pic>
        <p:nvPicPr>
          <p:cNvPr id="7" name="Picture 6">
            <a:extLst>
              <a:ext uri="{FF2B5EF4-FFF2-40B4-BE49-F238E27FC236}">
                <a16:creationId xmlns:a16="http://schemas.microsoft.com/office/drawing/2014/main" id="{BF0F6F2E-542E-0644-982D-59E149B1859C}"/>
              </a:ext>
            </a:extLst>
          </p:cNvPr>
          <p:cNvPicPr>
            <a:picLocks noChangeAspect="1"/>
          </p:cNvPicPr>
          <p:nvPr/>
        </p:nvPicPr>
        <p:blipFill>
          <a:blip r:embed="rId5"/>
          <a:stretch>
            <a:fillRect/>
          </a:stretch>
        </p:blipFill>
        <p:spPr>
          <a:xfrm>
            <a:off x="3780506" y="1307590"/>
            <a:ext cx="2052524" cy="2052524"/>
          </a:xfrm>
          <a:prstGeom prst="roundRect">
            <a:avLst>
              <a:gd name="adj" fmla="val 1858"/>
            </a:avLst>
          </a:prstGeom>
          <a:effectLst/>
        </p:spPr>
      </p:pic>
      <p:pic>
        <p:nvPicPr>
          <p:cNvPr id="3" name="Picture 2">
            <a:extLst>
              <a:ext uri="{FF2B5EF4-FFF2-40B4-BE49-F238E27FC236}">
                <a16:creationId xmlns:a16="http://schemas.microsoft.com/office/drawing/2014/main" id="{7C1AA8AD-F10D-F74D-A287-F3F950902CFD}"/>
              </a:ext>
            </a:extLst>
          </p:cNvPr>
          <p:cNvPicPr>
            <a:picLocks noChangeAspect="1"/>
          </p:cNvPicPr>
          <p:nvPr/>
        </p:nvPicPr>
        <p:blipFill>
          <a:blip r:embed="rId6"/>
          <a:stretch>
            <a:fillRect/>
          </a:stretch>
        </p:blipFill>
        <p:spPr>
          <a:xfrm>
            <a:off x="1370045" y="3524705"/>
            <a:ext cx="2052525" cy="2052525"/>
          </a:xfrm>
          <a:prstGeom prst="roundRect">
            <a:avLst>
              <a:gd name="adj" fmla="val 1858"/>
            </a:avLst>
          </a:prstGeom>
          <a:effectLst/>
        </p:spPr>
      </p:pic>
      <p:pic>
        <p:nvPicPr>
          <p:cNvPr id="5" name="Picture 4">
            <a:extLst>
              <a:ext uri="{FF2B5EF4-FFF2-40B4-BE49-F238E27FC236}">
                <a16:creationId xmlns:a16="http://schemas.microsoft.com/office/drawing/2014/main" id="{3227ACA3-F126-064F-AE85-7785353B6271}"/>
              </a:ext>
            </a:extLst>
          </p:cNvPr>
          <p:cNvPicPr>
            <a:picLocks noChangeAspect="1"/>
          </p:cNvPicPr>
          <p:nvPr/>
        </p:nvPicPr>
        <p:blipFill>
          <a:blip r:embed="rId7"/>
          <a:stretch>
            <a:fillRect/>
          </a:stretch>
        </p:blipFill>
        <p:spPr>
          <a:xfrm>
            <a:off x="3683950" y="3774706"/>
            <a:ext cx="2245636" cy="1541285"/>
          </a:xfrm>
          <a:prstGeom prst="roundRect">
            <a:avLst>
              <a:gd name="adj" fmla="val 1858"/>
            </a:avLst>
          </a:prstGeom>
          <a:effectLst/>
        </p:spPr>
      </p:pic>
    </p:spTree>
    <p:extLst>
      <p:ext uri="{BB962C8B-B14F-4D97-AF65-F5344CB8AC3E}">
        <p14:creationId xmlns:p14="http://schemas.microsoft.com/office/powerpoint/2010/main" val="384663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C784D55-EDD0-8742-AF75-1A6B91018E67}"/>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Making Decisions</a:t>
            </a:r>
          </a:p>
        </p:txBody>
      </p:sp>
      <p:sp>
        <p:nvSpPr>
          <p:cNvPr id="23" name="Content Placeholder 2">
            <a:extLst>
              <a:ext uri="{FF2B5EF4-FFF2-40B4-BE49-F238E27FC236}">
                <a16:creationId xmlns:a16="http://schemas.microsoft.com/office/drawing/2014/main" id="{A8A968FD-06BC-5040-BC49-C88B85C1815A}"/>
              </a:ext>
            </a:extLst>
          </p:cNvPr>
          <p:cNvSpPr>
            <a:spLocks noGrp="1"/>
          </p:cNvSpPr>
          <p:nvPr>
            <p:ph idx="1"/>
          </p:nvPr>
        </p:nvSpPr>
        <p:spPr>
          <a:xfrm>
            <a:off x="5290077" y="437513"/>
            <a:ext cx="5502614" cy="5954325"/>
          </a:xfrm>
        </p:spPr>
        <p:txBody>
          <a:bodyPr anchor="ctr">
            <a:normAutofit/>
          </a:bodyPr>
          <a:lstStyle/>
          <a:p>
            <a:pPr>
              <a:lnSpc>
                <a:spcPct val="90000"/>
              </a:lnSpc>
            </a:pPr>
            <a:r>
              <a:rPr lang="en-US" sz="1400"/>
              <a:t>You have a new neighbour. They are renting the house next door.</a:t>
            </a:r>
          </a:p>
          <a:p>
            <a:pPr>
              <a:lnSpc>
                <a:spcPct val="90000"/>
              </a:lnSpc>
            </a:pPr>
            <a:r>
              <a:rPr lang="en-US" sz="1400"/>
              <a:t>Your previous neighbours had lived next door for 15 years (you’ve been living there for 16 years).</a:t>
            </a:r>
          </a:p>
          <a:p>
            <a:pPr>
              <a:lnSpc>
                <a:spcPct val="90000"/>
              </a:lnSpc>
            </a:pPr>
            <a:r>
              <a:rPr lang="en-US" sz="1400"/>
              <a:t>Your previous neighbours didn’t socialise much but they were friendly and very quiet (you hardly heard them).</a:t>
            </a:r>
          </a:p>
          <a:p>
            <a:pPr>
              <a:lnSpc>
                <a:spcPct val="90000"/>
              </a:lnSpc>
            </a:pPr>
            <a:r>
              <a:rPr lang="en-US" sz="1400"/>
              <a:t>The new neighbours like to party. When they first moved in you hoped it would settle down but they have been there for 2 months now and the parties continue every weekend.</a:t>
            </a:r>
          </a:p>
          <a:p>
            <a:pPr>
              <a:lnSpc>
                <a:spcPct val="90000"/>
              </a:lnSpc>
            </a:pPr>
            <a:r>
              <a:rPr lang="en-US" sz="1400"/>
              <a:t>They play loud music (which isn’t music you particularly like) and there are always lots of cars parked up and down the street. The parties go until midnight (they always stop at midnight).</a:t>
            </a:r>
          </a:p>
          <a:p>
            <a:pPr>
              <a:lnSpc>
                <a:spcPct val="90000"/>
              </a:lnSpc>
            </a:pPr>
            <a:r>
              <a:rPr lang="en-US" sz="1400"/>
              <a:t>You’ve heard that he was in the army, you believe he did a couple of tours to Afghanistan.</a:t>
            </a:r>
          </a:p>
          <a:p>
            <a:pPr>
              <a:lnSpc>
                <a:spcPct val="90000"/>
              </a:lnSpc>
            </a:pPr>
            <a:r>
              <a:rPr lang="en-US" sz="1400"/>
              <a:t>You have also noticed that another adult in the house (believed to be the man’s son) is in a wheelchair.</a:t>
            </a:r>
          </a:p>
          <a:p>
            <a:pPr>
              <a:lnSpc>
                <a:spcPct val="90000"/>
              </a:lnSpc>
            </a:pPr>
            <a:r>
              <a:rPr lang="en-US" sz="1400"/>
              <a:t>Another neighbor told you that the man had told her that his wife is currently in palliative care.</a:t>
            </a:r>
          </a:p>
          <a:p>
            <a:pPr marL="0" indent="0">
              <a:lnSpc>
                <a:spcPct val="90000"/>
              </a:lnSpc>
              <a:buNone/>
            </a:pPr>
            <a:r>
              <a:rPr lang="en-US" sz="1400" b="1"/>
              <a:t>Where do you go from here?</a:t>
            </a:r>
          </a:p>
          <a:p>
            <a:pPr>
              <a:lnSpc>
                <a:spcPct val="90000"/>
              </a:lnSpc>
            </a:pPr>
            <a:endParaRPr lang="en-US" sz="1400"/>
          </a:p>
        </p:txBody>
      </p:sp>
    </p:spTree>
    <p:extLst>
      <p:ext uri="{BB962C8B-B14F-4D97-AF65-F5344CB8AC3E}">
        <p14:creationId xmlns:p14="http://schemas.microsoft.com/office/powerpoint/2010/main" val="3966236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3" ma:contentTypeDescription="Create a new document." ma:contentTypeScope="" ma:versionID="d120111b3cca3c8ad5743be198834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9463e6653dc1f816734196ac6a4f8d9"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41BC7D-B932-4C9C-B2A5-D2C9F32CF178}"/>
</file>

<file path=customXml/itemProps2.xml><?xml version="1.0" encoding="utf-8"?>
<ds:datastoreItem xmlns:ds="http://schemas.openxmlformats.org/officeDocument/2006/customXml" ds:itemID="{BB46BA9A-12A4-4E74-AEDA-1E2998124AA3}"/>
</file>

<file path=customXml/itemProps3.xml><?xml version="1.0" encoding="utf-8"?>
<ds:datastoreItem xmlns:ds="http://schemas.openxmlformats.org/officeDocument/2006/customXml" ds:itemID="{70BDFFF9-0351-4EE5-91C0-C131F28C3D4D}"/>
</file>

<file path=docProps/app.xml><?xml version="1.0" encoding="utf-8"?>
<Properties xmlns="http://schemas.openxmlformats.org/officeDocument/2006/extended-properties" xmlns:vt="http://schemas.openxmlformats.org/officeDocument/2006/docPropsVTypes">
  <Template>{1DCCA584-AF97-D942-B429-F8DA9002BC9A}tf10001076</Template>
  <TotalTime>3043</TotalTime>
  <Words>4696</Words>
  <Application>Microsoft Macintosh PowerPoint</Application>
  <PresentationFormat>Widescreen</PresentationFormat>
  <Paragraphs>529</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Courier New</vt:lpstr>
      <vt:lpstr>Wingdings 3</vt:lpstr>
      <vt:lpstr>Ion Boardroom</vt:lpstr>
      <vt:lpstr>Leading To Excellence! Presented for Community Legal Centres Queensland</vt:lpstr>
      <vt:lpstr>Getting off to a helpful start – every day</vt:lpstr>
      <vt:lpstr>What is Leadership really all about?</vt:lpstr>
      <vt:lpstr>Leaders Manage Their Energy!</vt:lpstr>
      <vt:lpstr>Charging and Draining!</vt:lpstr>
      <vt:lpstr>Big Picture or Detail?</vt:lpstr>
      <vt:lpstr>What about this one?</vt:lpstr>
      <vt:lpstr>What we see!</vt:lpstr>
      <vt:lpstr>Making Decisions</vt:lpstr>
      <vt:lpstr>Head or Heart?</vt:lpstr>
      <vt:lpstr>What Do You Show the World?</vt:lpstr>
      <vt:lpstr>Planned or Spontaneous?</vt:lpstr>
      <vt:lpstr>Learning Styles</vt:lpstr>
      <vt:lpstr>Add Culture and Mix</vt:lpstr>
      <vt:lpstr>All about others!</vt:lpstr>
      <vt:lpstr>Time to consider insights:</vt:lpstr>
      <vt:lpstr>Leadership and Management</vt:lpstr>
      <vt:lpstr>Building The Team</vt:lpstr>
      <vt:lpstr>Agreements</vt:lpstr>
      <vt:lpstr>Outcomes Vs Activity</vt:lpstr>
      <vt:lpstr>Clear or Unclear?</vt:lpstr>
      <vt:lpstr>Setting the Bar</vt:lpstr>
      <vt:lpstr>Let’s talk about this guy!</vt:lpstr>
      <vt:lpstr>Rewards and Consequences</vt:lpstr>
      <vt:lpstr>Getting off to a helpful start – every day</vt:lpstr>
      <vt:lpstr>Why is this important?</vt:lpstr>
      <vt:lpstr>This theory also applies to uncomfortable e-motions (and the chemicals that create them).</vt:lpstr>
      <vt:lpstr>Meet the ancestors</vt:lpstr>
      <vt:lpstr>Calm is clever</vt:lpstr>
      <vt:lpstr>How can we apply all this?</vt:lpstr>
      <vt:lpstr>A powerful little tool</vt:lpstr>
      <vt:lpstr>Think of traffic lights</vt:lpstr>
      <vt:lpstr>Making it Count!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Management</dc:title>
  <dc:creator>Microsoft Office User</dc:creator>
  <cp:lastModifiedBy>Microsoft Office User</cp:lastModifiedBy>
  <cp:revision>92</cp:revision>
  <cp:lastPrinted>2021-11-12T00:10:28Z</cp:lastPrinted>
  <dcterms:created xsi:type="dcterms:W3CDTF">2019-09-11T02:37:50Z</dcterms:created>
  <dcterms:modified xsi:type="dcterms:W3CDTF">2021-11-12T00:16:30Z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