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theme/theme1.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0"/>
  </p:notesMasterIdLst>
  <p:handoutMasterIdLst>
    <p:handoutMasterId r:id="rId21"/>
  </p:handoutMasterIdLst>
  <p:sldIdLst>
    <p:sldId id="256" r:id="rId2"/>
    <p:sldId id="271" r:id="rId3"/>
    <p:sldId id="308" r:id="rId4"/>
    <p:sldId id="309" r:id="rId5"/>
    <p:sldId id="310" r:id="rId6"/>
    <p:sldId id="311" r:id="rId7"/>
    <p:sldId id="305" r:id="rId8"/>
    <p:sldId id="304" r:id="rId9"/>
    <p:sldId id="306" r:id="rId10"/>
    <p:sldId id="314" r:id="rId11"/>
    <p:sldId id="319" r:id="rId12"/>
    <p:sldId id="321" r:id="rId13"/>
    <p:sldId id="322" r:id="rId14"/>
    <p:sldId id="323" r:id="rId15"/>
    <p:sldId id="320" r:id="rId16"/>
    <p:sldId id="318" r:id="rId17"/>
    <p:sldId id="315" r:id="rId18"/>
    <p:sldId id="32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2"/>
    <p:restoredTop sz="94293" autoAdjust="0"/>
  </p:normalViewPr>
  <p:slideViewPr>
    <p:cSldViewPr snapToGrid="0" snapToObjects="1">
      <p:cViewPr varScale="1">
        <p:scale>
          <a:sx n="165" d="100"/>
          <a:sy n="165" d="100"/>
        </p:scale>
        <p:origin x="154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2" d="100"/>
          <a:sy n="132" d="100"/>
        </p:scale>
        <p:origin x="534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48165-9157-43CC-83C0-9EC8C1BA9F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5F34086-9069-4839-B71F-CBBEE17CDD6E}">
      <dgm:prSet/>
      <dgm:spPr/>
      <dgm:t>
        <a:bodyPr/>
        <a:lstStyle/>
        <a:p>
          <a:pPr>
            <a:lnSpc>
              <a:spcPct val="100000"/>
            </a:lnSpc>
          </a:pPr>
          <a:r>
            <a:rPr lang="en-US" dirty="0"/>
            <a:t>Establish vision – what does our perfect team look like?</a:t>
          </a:r>
        </a:p>
      </dgm:t>
    </dgm:pt>
    <dgm:pt modelId="{3AE98012-EC8D-437A-BC8A-30363DF7A470}" type="parTrans" cxnId="{186C7733-9686-46C6-8EC3-318DE4825EB6}">
      <dgm:prSet/>
      <dgm:spPr/>
      <dgm:t>
        <a:bodyPr/>
        <a:lstStyle/>
        <a:p>
          <a:endParaRPr lang="en-US"/>
        </a:p>
      </dgm:t>
    </dgm:pt>
    <dgm:pt modelId="{237DFF34-90E9-404D-BE23-2D2C9D3EF309}" type="sibTrans" cxnId="{186C7733-9686-46C6-8EC3-318DE4825EB6}">
      <dgm:prSet/>
      <dgm:spPr/>
      <dgm:t>
        <a:bodyPr/>
        <a:lstStyle/>
        <a:p>
          <a:endParaRPr lang="en-US"/>
        </a:p>
      </dgm:t>
    </dgm:pt>
    <dgm:pt modelId="{5E639A06-434B-4D2E-95F1-9B84A8834370}">
      <dgm:prSet/>
      <dgm:spPr/>
      <dgm:t>
        <a:bodyPr/>
        <a:lstStyle/>
        <a:p>
          <a:pPr>
            <a:lnSpc>
              <a:spcPct val="100000"/>
            </a:lnSpc>
          </a:pPr>
          <a:r>
            <a:rPr lang="en-US" dirty="0"/>
            <a:t>From rhetoric to reality – ‘what behaviours would our perfect team demonstrate’?</a:t>
          </a:r>
        </a:p>
      </dgm:t>
    </dgm:pt>
    <dgm:pt modelId="{6765CED0-CDBF-42BF-9338-58018577B0CC}" type="parTrans" cxnId="{80F979A5-1740-4F60-BB92-4A906879F1FC}">
      <dgm:prSet/>
      <dgm:spPr/>
      <dgm:t>
        <a:bodyPr/>
        <a:lstStyle/>
        <a:p>
          <a:endParaRPr lang="en-US"/>
        </a:p>
      </dgm:t>
    </dgm:pt>
    <dgm:pt modelId="{F09846C8-B506-40EE-9D6A-D31321D91452}" type="sibTrans" cxnId="{80F979A5-1740-4F60-BB92-4A906879F1FC}">
      <dgm:prSet/>
      <dgm:spPr/>
      <dgm:t>
        <a:bodyPr/>
        <a:lstStyle/>
        <a:p>
          <a:endParaRPr lang="en-US"/>
        </a:p>
      </dgm:t>
    </dgm:pt>
    <dgm:pt modelId="{CDD90B36-E206-4CED-A760-7B23B5EABCCD}">
      <dgm:prSet/>
      <dgm:spPr/>
      <dgm:t>
        <a:bodyPr/>
        <a:lstStyle/>
        <a:p>
          <a:pPr>
            <a:lnSpc>
              <a:spcPct val="100000"/>
            </a:lnSpc>
          </a:pPr>
          <a:r>
            <a:rPr lang="en-US" dirty="0"/>
            <a:t>Make it happen – ‘what strategies can we put in place to work towards achieving that’?</a:t>
          </a:r>
        </a:p>
      </dgm:t>
    </dgm:pt>
    <dgm:pt modelId="{887047DB-0A0A-4972-B84D-25EFA152073C}" type="parTrans" cxnId="{867544E0-63B6-46B9-81D4-036B8187C16D}">
      <dgm:prSet/>
      <dgm:spPr/>
      <dgm:t>
        <a:bodyPr/>
        <a:lstStyle/>
        <a:p>
          <a:endParaRPr lang="en-US"/>
        </a:p>
      </dgm:t>
    </dgm:pt>
    <dgm:pt modelId="{55AE477F-76E9-494E-BBA9-DDA1AA97052D}" type="sibTrans" cxnId="{867544E0-63B6-46B9-81D4-036B8187C16D}">
      <dgm:prSet/>
      <dgm:spPr/>
      <dgm:t>
        <a:bodyPr/>
        <a:lstStyle/>
        <a:p>
          <a:endParaRPr lang="en-US"/>
        </a:p>
      </dgm:t>
    </dgm:pt>
    <dgm:pt modelId="{75D89A4D-8AE7-4E81-B12F-0199290A5F76}">
      <dgm:prSet/>
      <dgm:spPr/>
      <dgm:t>
        <a:bodyPr/>
        <a:lstStyle/>
        <a:p>
          <a:pPr>
            <a:lnSpc>
              <a:spcPct val="100000"/>
            </a:lnSpc>
          </a:pPr>
          <a:r>
            <a:rPr lang="en-US" dirty="0"/>
            <a:t>Maintain momentum – ‘how will we celebrate success?’</a:t>
          </a:r>
        </a:p>
      </dgm:t>
    </dgm:pt>
    <dgm:pt modelId="{2C2906D7-F700-452C-8D49-FA3D29DD9EA4}" type="parTrans" cxnId="{A9BAD889-82D2-43C3-B7FB-232304AC67B6}">
      <dgm:prSet/>
      <dgm:spPr/>
      <dgm:t>
        <a:bodyPr/>
        <a:lstStyle/>
        <a:p>
          <a:endParaRPr lang="en-US"/>
        </a:p>
      </dgm:t>
    </dgm:pt>
    <dgm:pt modelId="{6A0A1AA8-A6CD-4AD3-B775-AE8649E316D7}" type="sibTrans" cxnId="{A9BAD889-82D2-43C3-B7FB-232304AC67B6}">
      <dgm:prSet/>
      <dgm:spPr/>
      <dgm:t>
        <a:bodyPr/>
        <a:lstStyle/>
        <a:p>
          <a:endParaRPr lang="en-US"/>
        </a:p>
      </dgm:t>
    </dgm:pt>
    <dgm:pt modelId="{0485BACB-A00A-4240-9961-0B54CEED2E90}" type="pres">
      <dgm:prSet presAssocID="{35A48165-9157-43CC-83C0-9EC8C1BA9F96}" presName="root" presStyleCnt="0">
        <dgm:presLayoutVars>
          <dgm:dir/>
          <dgm:resizeHandles val="exact"/>
        </dgm:presLayoutVars>
      </dgm:prSet>
      <dgm:spPr/>
    </dgm:pt>
    <dgm:pt modelId="{B428CDCB-F71A-4E38-A0AC-7FA247B10B5E}" type="pres">
      <dgm:prSet presAssocID="{15F34086-9069-4839-B71F-CBBEE17CDD6E}" presName="compNode" presStyleCnt="0"/>
      <dgm:spPr/>
    </dgm:pt>
    <dgm:pt modelId="{DCAB27BA-F73D-4528-9B4F-CC6B27E50E78}" type="pres">
      <dgm:prSet presAssocID="{15F34086-9069-4839-B71F-CBBEE17CDD6E}" presName="bgRect" presStyleLbl="bgShp" presStyleIdx="0" presStyleCnt="4" custLinFactNeighborX="4249" custLinFactNeighborY="-2135">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pt>
    <dgm:pt modelId="{F701B39C-6101-4D06-9152-6D2B2386FDE6}" type="pres">
      <dgm:prSet presAssocID="{15F34086-9069-4839-B71F-CBBEE17CD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D3C81F92-A964-4BA5-B4D8-B8A20464C8F1}" type="pres">
      <dgm:prSet presAssocID="{15F34086-9069-4839-B71F-CBBEE17CDD6E}" presName="spaceRect" presStyleCnt="0"/>
      <dgm:spPr/>
    </dgm:pt>
    <dgm:pt modelId="{7E4D951B-7835-45D3-B909-9D1821E9B7A6}" type="pres">
      <dgm:prSet presAssocID="{15F34086-9069-4839-B71F-CBBEE17CDD6E}" presName="parTx" presStyleLbl="revTx" presStyleIdx="0" presStyleCnt="4">
        <dgm:presLayoutVars>
          <dgm:chMax val="0"/>
          <dgm:chPref val="0"/>
        </dgm:presLayoutVars>
      </dgm:prSet>
      <dgm:spPr/>
    </dgm:pt>
    <dgm:pt modelId="{5EE5812D-B7DF-4973-9E50-AC1467201FD7}" type="pres">
      <dgm:prSet presAssocID="{237DFF34-90E9-404D-BE23-2D2C9D3EF309}" presName="sibTrans" presStyleCnt="0"/>
      <dgm:spPr/>
    </dgm:pt>
    <dgm:pt modelId="{DDC01301-DDC6-4FCB-9BFF-5D348F4B3A9F}" type="pres">
      <dgm:prSet presAssocID="{5E639A06-434B-4D2E-95F1-9B84A8834370}" presName="compNode" presStyleCnt="0"/>
      <dgm:spPr/>
    </dgm:pt>
    <dgm:pt modelId="{1D74583D-D9DF-4DC3-ABCB-D23A72DC1665}" type="pres">
      <dgm:prSet presAssocID="{5E639A06-434B-4D2E-95F1-9B84A8834370}" presName="bgRect" presStyleLbl="bgShp" presStyleIdx="1" presStyleCnt="4">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pt>
    <dgm:pt modelId="{209CE20E-8099-4B54-AC4E-182980DFA539}" type="pres">
      <dgm:prSet presAssocID="{5E639A06-434B-4D2E-95F1-9B84A88343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649791C1-930D-4603-8840-6067BDD4C0F1}" type="pres">
      <dgm:prSet presAssocID="{5E639A06-434B-4D2E-95F1-9B84A8834370}" presName="spaceRect" presStyleCnt="0"/>
      <dgm:spPr/>
    </dgm:pt>
    <dgm:pt modelId="{706CB3A2-DA7A-4074-B4B6-B8E95D4092BC}" type="pres">
      <dgm:prSet presAssocID="{5E639A06-434B-4D2E-95F1-9B84A8834370}" presName="parTx" presStyleLbl="revTx" presStyleIdx="1" presStyleCnt="4">
        <dgm:presLayoutVars>
          <dgm:chMax val="0"/>
          <dgm:chPref val="0"/>
        </dgm:presLayoutVars>
      </dgm:prSet>
      <dgm:spPr/>
    </dgm:pt>
    <dgm:pt modelId="{9E8985EE-C4DC-43A1-9908-436596809408}" type="pres">
      <dgm:prSet presAssocID="{F09846C8-B506-40EE-9D6A-D31321D91452}" presName="sibTrans" presStyleCnt="0"/>
      <dgm:spPr/>
    </dgm:pt>
    <dgm:pt modelId="{5A598DAE-A7F1-4146-BD41-E026EE9B9A7E}" type="pres">
      <dgm:prSet presAssocID="{CDD90B36-E206-4CED-A760-7B23B5EABCCD}" presName="compNode" presStyleCnt="0"/>
      <dgm:spPr/>
    </dgm:pt>
    <dgm:pt modelId="{6FD38222-3AB6-4FB3-B241-1908392DBAB9}" type="pres">
      <dgm:prSet presAssocID="{CDD90B36-E206-4CED-A760-7B23B5EABCCD}" presName="bgRect" presStyleLbl="bgShp" presStyleIdx="2" presStyleCnt="4">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pt>
    <dgm:pt modelId="{41490363-8F56-44F3-9EBC-2861D7BAC440}" type="pres">
      <dgm:prSet presAssocID="{CDD90B36-E206-4CED-A760-7B23B5EABC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ycle with People"/>
        </a:ext>
      </dgm:extLst>
    </dgm:pt>
    <dgm:pt modelId="{F4271613-0953-44DF-8D8F-455BAF541DFA}" type="pres">
      <dgm:prSet presAssocID="{CDD90B36-E206-4CED-A760-7B23B5EABCCD}" presName="spaceRect" presStyleCnt="0"/>
      <dgm:spPr/>
    </dgm:pt>
    <dgm:pt modelId="{A6906BA3-E6B2-4C0F-B029-90874EBEDD5C}" type="pres">
      <dgm:prSet presAssocID="{CDD90B36-E206-4CED-A760-7B23B5EABCCD}" presName="parTx" presStyleLbl="revTx" presStyleIdx="2" presStyleCnt="4">
        <dgm:presLayoutVars>
          <dgm:chMax val="0"/>
          <dgm:chPref val="0"/>
        </dgm:presLayoutVars>
      </dgm:prSet>
      <dgm:spPr/>
    </dgm:pt>
    <dgm:pt modelId="{1848CE39-A47E-4C8A-B387-5EA1921EA206}" type="pres">
      <dgm:prSet presAssocID="{55AE477F-76E9-494E-BBA9-DDA1AA97052D}" presName="sibTrans" presStyleCnt="0"/>
      <dgm:spPr/>
    </dgm:pt>
    <dgm:pt modelId="{F0C2610A-B90E-492B-8478-BE5BE5D0FA9C}" type="pres">
      <dgm:prSet presAssocID="{75D89A4D-8AE7-4E81-B12F-0199290A5F76}" presName="compNode" presStyleCnt="0"/>
      <dgm:spPr/>
    </dgm:pt>
    <dgm:pt modelId="{438DF04C-B00F-4D1B-B1EA-31E5E178EFB1}" type="pres">
      <dgm:prSet presAssocID="{75D89A4D-8AE7-4E81-B12F-0199290A5F76}" presName="bgRect" presStyleLbl="bgShp" presStyleIdx="3" presStyleCnt="4">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pt>
    <dgm:pt modelId="{A3CDBFE3-2E9E-487D-A8DC-5AF7277A20F3}" type="pres">
      <dgm:prSet presAssocID="{75D89A4D-8AE7-4E81-B12F-0199290A5F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Success"/>
        </a:ext>
      </dgm:extLst>
    </dgm:pt>
    <dgm:pt modelId="{B1914BC5-B919-418D-BB2E-A6AE60A2D841}" type="pres">
      <dgm:prSet presAssocID="{75D89A4D-8AE7-4E81-B12F-0199290A5F76}" presName="spaceRect" presStyleCnt="0"/>
      <dgm:spPr/>
    </dgm:pt>
    <dgm:pt modelId="{B1C0B047-F257-4D3E-A166-9C6BAE4B7273}" type="pres">
      <dgm:prSet presAssocID="{75D89A4D-8AE7-4E81-B12F-0199290A5F76}" presName="parTx" presStyleLbl="revTx" presStyleIdx="3" presStyleCnt="4">
        <dgm:presLayoutVars>
          <dgm:chMax val="0"/>
          <dgm:chPref val="0"/>
        </dgm:presLayoutVars>
      </dgm:prSet>
      <dgm:spPr/>
    </dgm:pt>
  </dgm:ptLst>
  <dgm:cxnLst>
    <dgm:cxn modelId="{186C7733-9686-46C6-8EC3-318DE4825EB6}" srcId="{35A48165-9157-43CC-83C0-9EC8C1BA9F96}" destId="{15F34086-9069-4839-B71F-CBBEE17CDD6E}" srcOrd="0" destOrd="0" parTransId="{3AE98012-EC8D-437A-BC8A-30363DF7A470}" sibTransId="{237DFF34-90E9-404D-BE23-2D2C9D3EF309}"/>
    <dgm:cxn modelId="{BD4AE53E-F438-433B-BE3A-F3FD5ECD2E0C}" type="presOf" srcId="{15F34086-9069-4839-B71F-CBBEE17CDD6E}" destId="{7E4D951B-7835-45D3-B909-9D1821E9B7A6}" srcOrd="0" destOrd="0" presId="urn:microsoft.com/office/officeart/2018/2/layout/IconVerticalSolidList"/>
    <dgm:cxn modelId="{2B392141-2AB6-4290-94A9-11504AEA3517}" type="presOf" srcId="{35A48165-9157-43CC-83C0-9EC8C1BA9F96}" destId="{0485BACB-A00A-4240-9961-0B54CEED2E90}" srcOrd="0" destOrd="0" presId="urn:microsoft.com/office/officeart/2018/2/layout/IconVerticalSolidList"/>
    <dgm:cxn modelId="{FF7FC456-1891-4C97-9709-55F3AADA1648}" type="presOf" srcId="{75D89A4D-8AE7-4E81-B12F-0199290A5F76}" destId="{B1C0B047-F257-4D3E-A166-9C6BAE4B7273}" srcOrd="0" destOrd="0" presId="urn:microsoft.com/office/officeart/2018/2/layout/IconVerticalSolidList"/>
    <dgm:cxn modelId="{A9BAD889-82D2-43C3-B7FB-232304AC67B6}" srcId="{35A48165-9157-43CC-83C0-9EC8C1BA9F96}" destId="{75D89A4D-8AE7-4E81-B12F-0199290A5F76}" srcOrd="3" destOrd="0" parTransId="{2C2906D7-F700-452C-8D49-FA3D29DD9EA4}" sibTransId="{6A0A1AA8-A6CD-4AD3-B775-AE8649E316D7}"/>
    <dgm:cxn modelId="{80F979A5-1740-4F60-BB92-4A906879F1FC}" srcId="{35A48165-9157-43CC-83C0-9EC8C1BA9F96}" destId="{5E639A06-434B-4D2E-95F1-9B84A8834370}" srcOrd="1" destOrd="0" parTransId="{6765CED0-CDBF-42BF-9338-58018577B0CC}" sibTransId="{F09846C8-B506-40EE-9D6A-D31321D91452}"/>
    <dgm:cxn modelId="{6C4F8FB6-7379-4263-BC02-61C05255527E}" type="presOf" srcId="{5E639A06-434B-4D2E-95F1-9B84A8834370}" destId="{706CB3A2-DA7A-4074-B4B6-B8E95D4092BC}" srcOrd="0" destOrd="0" presId="urn:microsoft.com/office/officeart/2018/2/layout/IconVerticalSolidList"/>
    <dgm:cxn modelId="{EEDEE2C5-0FE8-4DD8-9ACF-412703EE6F29}" type="presOf" srcId="{CDD90B36-E206-4CED-A760-7B23B5EABCCD}" destId="{A6906BA3-E6B2-4C0F-B029-90874EBEDD5C}" srcOrd="0" destOrd="0" presId="urn:microsoft.com/office/officeart/2018/2/layout/IconVerticalSolidList"/>
    <dgm:cxn modelId="{867544E0-63B6-46B9-81D4-036B8187C16D}" srcId="{35A48165-9157-43CC-83C0-9EC8C1BA9F96}" destId="{CDD90B36-E206-4CED-A760-7B23B5EABCCD}" srcOrd="2" destOrd="0" parTransId="{887047DB-0A0A-4972-B84D-25EFA152073C}" sibTransId="{55AE477F-76E9-494E-BBA9-DDA1AA97052D}"/>
    <dgm:cxn modelId="{A9369D6B-3348-4E17-A90F-5F81C90B2699}" type="presParOf" srcId="{0485BACB-A00A-4240-9961-0B54CEED2E90}" destId="{B428CDCB-F71A-4E38-A0AC-7FA247B10B5E}" srcOrd="0" destOrd="0" presId="urn:microsoft.com/office/officeart/2018/2/layout/IconVerticalSolidList"/>
    <dgm:cxn modelId="{D10BEAAD-6ADB-4FF6-BF51-EAAD644C9883}" type="presParOf" srcId="{B428CDCB-F71A-4E38-A0AC-7FA247B10B5E}" destId="{DCAB27BA-F73D-4528-9B4F-CC6B27E50E78}" srcOrd="0" destOrd="0" presId="urn:microsoft.com/office/officeart/2018/2/layout/IconVerticalSolidList"/>
    <dgm:cxn modelId="{4CD40C35-450B-42A4-8A00-F801F24BA337}" type="presParOf" srcId="{B428CDCB-F71A-4E38-A0AC-7FA247B10B5E}" destId="{F701B39C-6101-4D06-9152-6D2B2386FDE6}" srcOrd="1" destOrd="0" presId="urn:microsoft.com/office/officeart/2018/2/layout/IconVerticalSolidList"/>
    <dgm:cxn modelId="{BE68D170-B0A4-41A4-84E7-83642AD05291}" type="presParOf" srcId="{B428CDCB-F71A-4E38-A0AC-7FA247B10B5E}" destId="{D3C81F92-A964-4BA5-B4D8-B8A20464C8F1}" srcOrd="2" destOrd="0" presId="urn:microsoft.com/office/officeart/2018/2/layout/IconVerticalSolidList"/>
    <dgm:cxn modelId="{6F2FDA34-2EC3-4848-9EBA-D2B683E0E09D}" type="presParOf" srcId="{B428CDCB-F71A-4E38-A0AC-7FA247B10B5E}" destId="{7E4D951B-7835-45D3-B909-9D1821E9B7A6}" srcOrd="3" destOrd="0" presId="urn:microsoft.com/office/officeart/2018/2/layout/IconVerticalSolidList"/>
    <dgm:cxn modelId="{A55969EA-C301-4D1A-8624-F5704D6913D2}" type="presParOf" srcId="{0485BACB-A00A-4240-9961-0B54CEED2E90}" destId="{5EE5812D-B7DF-4973-9E50-AC1467201FD7}" srcOrd="1" destOrd="0" presId="urn:microsoft.com/office/officeart/2018/2/layout/IconVerticalSolidList"/>
    <dgm:cxn modelId="{C7D039C0-F2B8-40AF-B4B3-C4C52C87CEE6}" type="presParOf" srcId="{0485BACB-A00A-4240-9961-0B54CEED2E90}" destId="{DDC01301-DDC6-4FCB-9BFF-5D348F4B3A9F}" srcOrd="2" destOrd="0" presId="urn:microsoft.com/office/officeart/2018/2/layout/IconVerticalSolidList"/>
    <dgm:cxn modelId="{F62FD42D-4EBB-42B5-B4EC-6CFCCA5239CD}" type="presParOf" srcId="{DDC01301-DDC6-4FCB-9BFF-5D348F4B3A9F}" destId="{1D74583D-D9DF-4DC3-ABCB-D23A72DC1665}" srcOrd="0" destOrd="0" presId="urn:microsoft.com/office/officeart/2018/2/layout/IconVerticalSolidList"/>
    <dgm:cxn modelId="{6675B8A3-708F-4C7C-95AD-EC107E58C96F}" type="presParOf" srcId="{DDC01301-DDC6-4FCB-9BFF-5D348F4B3A9F}" destId="{209CE20E-8099-4B54-AC4E-182980DFA539}" srcOrd="1" destOrd="0" presId="urn:microsoft.com/office/officeart/2018/2/layout/IconVerticalSolidList"/>
    <dgm:cxn modelId="{D7C14645-5768-4492-A3E6-E51172DB4FC9}" type="presParOf" srcId="{DDC01301-DDC6-4FCB-9BFF-5D348F4B3A9F}" destId="{649791C1-930D-4603-8840-6067BDD4C0F1}" srcOrd="2" destOrd="0" presId="urn:microsoft.com/office/officeart/2018/2/layout/IconVerticalSolidList"/>
    <dgm:cxn modelId="{2CBD0DE9-2089-4CCF-8C3C-9D31BD0A58C6}" type="presParOf" srcId="{DDC01301-DDC6-4FCB-9BFF-5D348F4B3A9F}" destId="{706CB3A2-DA7A-4074-B4B6-B8E95D4092BC}" srcOrd="3" destOrd="0" presId="urn:microsoft.com/office/officeart/2018/2/layout/IconVerticalSolidList"/>
    <dgm:cxn modelId="{C9F57EB1-0D3E-4B9A-8C21-944E4E0226AC}" type="presParOf" srcId="{0485BACB-A00A-4240-9961-0B54CEED2E90}" destId="{9E8985EE-C4DC-43A1-9908-436596809408}" srcOrd="3" destOrd="0" presId="urn:microsoft.com/office/officeart/2018/2/layout/IconVerticalSolidList"/>
    <dgm:cxn modelId="{2E49131D-2EC8-4163-A3FD-887B047AEC8B}" type="presParOf" srcId="{0485BACB-A00A-4240-9961-0B54CEED2E90}" destId="{5A598DAE-A7F1-4146-BD41-E026EE9B9A7E}" srcOrd="4" destOrd="0" presId="urn:microsoft.com/office/officeart/2018/2/layout/IconVerticalSolidList"/>
    <dgm:cxn modelId="{3E585F39-1123-49C6-92F9-76EB8A0F6647}" type="presParOf" srcId="{5A598DAE-A7F1-4146-BD41-E026EE9B9A7E}" destId="{6FD38222-3AB6-4FB3-B241-1908392DBAB9}" srcOrd="0" destOrd="0" presId="urn:microsoft.com/office/officeart/2018/2/layout/IconVerticalSolidList"/>
    <dgm:cxn modelId="{F63921F4-3FFB-4D0F-B12B-AFC5C1418DFD}" type="presParOf" srcId="{5A598DAE-A7F1-4146-BD41-E026EE9B9A7E}" destId="{41490363-8F56-44F3-9EBC-2861D7BAC440}" srcOrd="1" destOrd="0" presId="urn:microsoft.com/office/officeart/2018/2/layout/IconVerticalSolidList"/>
    <dgm:cxn modelId="{52AE3CC0-2896-49DA-B87D-BEAD3D05113E}" type="presParOf" srcId="{5A598DAE-A7F1-4146-BD41-E026EE9B9A7E}" destId="{F4271613-0953-44DF-8D8F-455BAF541DFA}" srcOrd="2" destOrd="0" presId="urn:microsoft.com/office/officeart/2018/2/layout/IconVerticalSolidList"/>
    <dgm:cxn modelId="{F6F5B117-E3F0-4E70-BBDE-4311CA5B96AE}" type="presParOf" srcId="{5A598DAE-A7F1-4146-BD41-E026EE9B9A7E}" destId="{A6906BA3-E6B2-4C0F-B029-90874EBEDD5C}" srcOrd="3" destOrd="0" presId="urn:microsoft.com/office/officeart/2018/2/layout/IconVerticalSolidList"/>
    <dgm:cxn modelId="{076EA13C-2897-4427-B8F8-3ADE8A9B64BF}" type="presParOf" srcId="{0485BACB-A00A-4240-9961-0B54CEED2E90}" destId="{1848CE39-A47E-4C8A-B387-5EA1921EA206}" srcOrd="5" destOrd="0" presId="urn:microsoft.com/office/officeart/2018/2/layout/IconVerticalSolidList"/>
    <dgm:cxn modelId="{622D2967-5D1E-408A-843B-1D814FDDEE7A}" type="presParOf" srcId="{0485BACB-A00A-4240-9961-0B54CEED2E90}" destId="{F0C2610A-B90E-492B-8478-BE5BE5D0FA9C}" srcOrd="6" destOrd="0" presId="urn:microsoft.com/office/officeart/2018/2/layout/IconVerticalSolidList"/>
    <dgm:cxn modelId="{DC3F0B73-04E4-430A-96CC-A6396B36C20D}" type="presParOf" srcId="{F0C2610A-B90E-492B-8478-BE5BE5D0FA9C}" destId="{438DF04C-B00F-4D1B-B1EA-31E5E178EFB1}" srcOrd="0" destOrd="0" presId="urn:microsoft.com/office/officeart/2018/2/layout/IconVerticalSolidList"/>
    <dgm:cxn modelId="{840BE8F8-597F-408D-A839-D9B24A16E7E5}" type="presParOf" srcId="{F0C2610A-B90E-492B-8478-BE5BE5D0FA9C}" destId="{A3CDBFE3-2E9E-487D-A8DC-5AF7277A20F3}" srcOrd="1" destOrd="0" presId="urn:microsoft.com/office/officeart/2018/2/layout/IconVerticalSolidList"/>
    <dgm:cxn modelId="{EB5646B8-C3F0-4842-859C-0CE9632E0AFA}" type="presParOf" srcId="{F0C2610A-B90E-492B-8478-BE5BE5D0FA9C}" destId="{B1914BC5-B919-418D-BB2E-A6AE60A2D841}" srcOrd="2" destOrd="0" presId="urn:microsoft.com/office/officeart/2018/2/layout/IconVerticalSolidList"/>
    <dgm:cxn modelId="{F50D0B71-140C-49FE-B472-4D6DC8CB4A4A}" type="presParOf" srcId="{F0C2610A-B90E-492B-8478-BE5BE5D0FA9C}" destId="{B1C0B047-F257-4D3E-A166-9C6BAE4B72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81BE2-BF31-460B-8897-B6A335E405AF}"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2A1E1FB-2728-4D24-B582-BB9B8BA6FB26}">
      <dgm:prSet/>
      <dgm:spPr/>
      <dgm:t>
        <a:bodyPr/>
        <a:lstStyle/>
        <a:p>
          <a:r>
            <a:rPr lang="en-US" dirty="0"/>
            <a:t>Have a process for raising concerns</a:t>
          </a:r>
        </a:p>
      </dgm:t>
    </dgm:pt>
    <dgm:pt modelId="{F78E420A-2567-4D0F-82F7-01C5FE1F3F9B}" type="parTrans" cxnId="{C3F41D59-7A7D-4A3A-AE21-273B1FE22ECB}">
      <dgm:prSet/>
      <dgm:spPr/>
      <dgm:t>
        <a:bodyPr/>
        <a:lstStyle/>
        <a:p>
          <a:endParaRPr lang="en-US"/>
        </a:p>
      </dgm:t>
    </dgm:pt>
    <dgm:pt modelId="{197E883D-1EDA-49FC-A9F7-4196B3EB6DAF}" type="sibTrans" cxnId="{C3F41D59-7A7D-4A3A-AE21-273B1FE22ECB}">
      <dgm:prSet/>
      <dgm:spPr/>
      <dgm:t>
        <a:bodyPr/>
        <a:lstStyle/>
        <a:p>
          <a:endParaRPr lang="en-US"/>
        </a:p>
      </dgm:t>
    </dgm:pt>
    <dgm:pt modelId="{C0813C16-6FCF-4290-BB94-E7BADD07D28C}">
      <dgm:prSet/>
      <dgm:spPr/>
      <dgm:t>
        <a:bodyPr/>
        <a:lstStyle/>
        <a:p>
          <a:r>
            <a:rPr lang="en-US"/>
            <a:t>Whole team commits to the process</a:t>
          </a:r>
        </a:p>
      </dgm:t>
    </dgm:pt>
    <dgm:pt modelId="{5ABED019-0491-4672-BA67-07F692F80A1D}" type="parTrans" cxnId="{F5DA1C65-75E7-453B-B621-CA669BEFB9E2}">
      <dgm:prSet/>
      <dgm:spPr/>
      <dgm:t>
        <a:bodyPr/>
        <a:lstStyle/>
        <a:p>
          <a:endParaRPr lang="en-US"/>
        </a:p>
      </dgm:t>
    </dgm:pt>
    <dgm:pt modelId="{097CF3DB-5008-4F96-8A6F-D51634EAEDE2}" type="sibTrans" cxnId="{F5DA1C65-75E7-453B-B621-CA669BEFB9E2}">
      <dgm:prSet/>
      <dgm:spPr/>
      <dgm:t>
        <a:bodyPr/>
        <a:lstStyle/>
        <a:p>
          <a:endParaRPr lang="en-US"/>
        </a:p>
      </dgm:t>
    </dgm:pt>
    <dgm:pt modelId="{A3CFBE3B-1BC2-4DE0-B509-CC22B2FC7EA9}">
      <dgm:prSet/>
      <dgm:spPr/>
      <dgm:t>
        <a:bodyPr/>
        <a:lstStyle/>
        <a:p>
          <a:r>
            <a:rPr lang="en-US"/>
            <a:t>Whole team follows the process</a:t>
          </a:r>
        </a:p>
      </dgm:t>
    </dgm:pt>
    <dgm:pt modelId="{A4CB06E9-DD4A-459D-9E0A-406B270A2F1E}" type="parTrans" cxnId="{379DF61E-C028-487D-85FF-7C5523FA30ED}">
      <dgm:prSet/>
      <dgm:spPr/>
      <dgm:t>
        <a:bodyPr/>
        <a:lstStyle/>
        <a:p>
          <a:endParaRPr lang="en-US"/>
        </a:p>
      </dgm:t>
    </dgm:pt>
    <dgm:pt modelId="{2F6166EE-E0C4-4B36-B36B-31E2ADFD1831}" type="sibTrans" cxnId="{379DF61E-C028-487D-85FF-7C5523FA30ED}">
      <dgm:prSet/>
      <dgm:spPr/>
      <dgm:t>
        <a:bodyPr/>
        <a:lstStyle/>
        <a:p>
          <a:endParaRPr lang="en-US"/>
        </a:p>
      </dgm:t>
    </dgm:pt>
    <dgm:pt modelId="{B0602C42-8554-4C4D-8D07-5F1512A63919}">
      <dgm:prSet/>
      <dgm:spPr/>
      <dgm:t>
        <a:bodyPr/>
        <a:lstStyle/>
        <a:p>
          <a:r>
            <a:rPr lang="en-US"/>
            <a:t>We all contribute to the culture</a:t>
          </a:r>
        </a:p>
      </dgm:t>
    </dgm:pt>
    <dgm:pt modelId="{BD22E503-5FF5-4501-B026-0D385AF509BB}" type="parTrans" cxnId="{BD9C3430-417A-4C95-A0B5-9950B8867AA3}">
      <dgm:prSet/>
      <dgm:spPr/>
      <dgm:t>
        <a:bodyPr/>
        <a:lstStyle/>
        <a:p>
          <a:endParaRPr lang="en-US"/>
        </a:p>
      </dgm:t>
    </dgm:pt>
    <dgm:pt modelId="{404B4DFC-9820-4348-B41B-E2D160EDEE02}" type="sibTrans" cxnId="{BD9C3430-417A-4C95-A0B5-9950B8867AA3}">
      <dgm:prSet/>
      <dgm:spPr/>
      <dgm:t>
        <a:bodyPr/>
        <a:lstStyle/>
        <a:p>
          <a:endParaRPr lang="en-US"/>
        </a:p>
      </dgm:t>
    </dgm:pt>
    <dgm:pt modelId="{BDF93F38-2A70-46D3-8794-7125B24DA535}">
      <dgm:prSet/>
      <dgm:spPr/>
      <dgm:t>
        <a:bodyPr/>
        <a:lstStyle/>
        <a:p>
          <a:r>
            <a:rPr lang="en-US"/>
            <a:t>We are all responsible for maintaining a healthy culture.</a:t>
          </a:r>
        </a:p>
      </dgm:t>
    </dgm:pt>
    <dgm:pt modelId="{3FF66894-EBFB-40CC-98BA-5DC3003D264F}" type="parTrans" cxnId="{BA95DBD6-7B0A-42F3-AEFA-1A9471E18155}">
      <dgm:prSet/>
      <dgm:spPr/>
      <dgm:t>
        <a:bodyPr/>
        <a:lstStyle/>
        <a:p>
          <a:endParaRPr lang="en-US"/>
        </a:p>
      </dgm:t>
    </dgm:pt>
    <dgm:pt modelId="{96926731-7849-474E-8C53-B2F8DFF8E25D}" type="sibTrans" cxnId="{BA95DBD6-7B0A-42F3-AEFA-1A9471E18155}">
      <dgm:prSet/>
      <dgm:spPr/>
      <dgm:t>
        <a:bodyPr/>
        <a:lstStyle/>
        <a:p>
          <a:endParaRPr lang="en-US"/>
        </a:p>
      </dgm:t>
    </dgm:pt>
    <dgm:pt modelId="{BA209EF2-9282-4C9F-B019-E8B6A8C4F136}" type="pres">
      <dgm:prSet presAssocID="{24981BE2-BF31-460B-8897-B6A335E405AF}" presName="Name0" presStyleCnt="0">
        <dgm:presLayoutVars>
          <dgm:dir/>
          <dgm:animLvl val="lvl"/>
          <dgm:resizeHandles val="exact"/>
        </dgm:presLayoutVars>
      </dgm:prSet>
      <dgm:spPr/>
    </dgm:pt>
    <dgm:pt modelId="{BC9D09A3-707F-42CD-B8CF-CB49A221DF65}" type="pres">
      <dgm:prSet presAssocID="{72A1E1FB-2728-4D24-B582-BB9B8BA6FB26}" presName="linNode" presStyleCnt="0"/>
      <dgm:spPr/>
    </dgm:pt>
    <dgm:pt modelId="{FF5FF278-3D29-42B2-8E2A-26F034E20318}" type="pres">
      <dgm:prSet presAssocID="{72A1E1FB-2728-4D24-B582-BB9B8BA6FB26}" presName="parentText" presStyleLbl="node1" presStyleIdx="0" presStyleCnt="5" custLinFactNeighborX="1313" custLinFactNeighborY="865">
        <dgm:presLayoutVars>
          <dgm:chMax val="1"/>
          <dgm:bulletEnabled val="1"/>
        </dgm:presLayoutVars>
      </dgm:prSet>
      <dgm:spPr/>
    </dgm:pt>
    <dgm:pt modelId="{D2643A21-9DDE-4918-8B5C-2D17098C817A}" type="pres">
      <dgm:prSet presAssocID="{197E883D-1EDA-49FC-A9F7-4196B3EB6DAF}" presName="sp" presStyleCnt="0"/>
      <dgm:spPr/>
    </dgm:pt>
    <dgm:pt modelId="{B2D9CFB5-4E1C-4896-8B4C-437321CCCBD5}" type="pres">
      <dgm:prSet presAssocID="{C0813C16-6FCF-4290-BB94-E7BADD07D28C}" presName="linNode" presStyleCnt="0"/>
      <dgm:spPr/>
    </dgm:pt>
    <dgm:pt modelId="{837E605B-FEED-469D-844C-DFC2A26EC6E9}" type="pres">
      <dgm:prSet presAssocID="{C0813C16-6FCF-4290-BB94-E7BADD07D28C}" presName="parentText" presStyleLbl="node1" presStyleIdx="1" presStyleCnt="5">
        <dgm:presLayoutVars>
          <dgm:chMax val="1"/>
          <dgm:bulletEnabled val="1"/>
        </dgm:presLayoutVars>
      </dgm:prSet>
      <dgm:spPr/>
    </dgm:pt>
    <dgm:pt modelId="{5D36F6F0-9D27-42F8-82D6-10D80801B611}" type="pres">
      <dgm:prSet presAssocID="{097CF3DB-5008-4F96-8A6F-D51634EAEDE2}" presName="sp" presStyleCnt="0"/>
      <dgm:spPr/>
    </dgm:pt>
    <dgm:pt modelId="{E799CC68-0738-4346-B2E0-1AAF81EF61AB}" type="pres">
      <dgm:prSet presAssocID="{A3CFBE3B-1BC2-4DE0-B509-CC22B2FC7EA9}" presName="linNode" presStyleCnt="0"/>
      <dgm:spPr/>
    </dgm:pt>
    <dgm:pt modelId="{502C271A-45E4-4DA1-AB40-EFBC197F9344}" type="pres">
      <dgm:prSet presAssocID="{A3CFBE3B-1BC2-4DE0-B509-CC22B2FC7EA9}" presName="parentText" presStyleLbl="node1" presStyleIdx="2" presStyleCnt="5">
        <dgm:presLayoutVars>
          <dgm:chMax val="1"/>
          <dgm:bulletEnabled val="1"/>
        </dgm:presLayoutVars>
      </dgm:prSet>
      <dgm:spPr/>
    </dgm:pt>
    <dgm:pt modelId="{14AC4EFE-CF84-4DC8-99B6-4B3CC6192FF8}" type="pres">
      <dgm:prSet presAssocID="{2F6166EE-E0C4-4B36-B36B-31E2ADFD1831}" presName="sp" presStyleCnt="0"/>
      <dgm:spPr/>
    </dgm:pt>
    <dgm:pt modelId="{C40DBD70-D876-4276-B629-C45C9DF4965F}" type="pres">
      <dgm:prSet presAssocID="{B0602C42-8554-4C4D-8D07-5F1512A63919}" presName="linNode" presStyleCnt="0"/>
      <dgm:spPr/>
    </dgm:pt>
    <dgm:pt modelId="{E1E2F277-D619-413D-A9FB-0D820DD66881}" type="pres">
      <dgm:prSet presAssocID="{B0602C42-8554-4C4D-8D07-5F1512A63919}" presName="parentText" presStyleLbl="node1" presStyleIdx="3" presStyleCnt="5">
        <dgm:presLayoutVars>
          <dgm:chMax val="1"/>
          <dgm:bulletEnabled val="1"/>
        </dgm:presLayoutVars>
      </dgm:prSet>
      <dgm:spPr/>
    </dgm:pt>
    <dgm:pt modelId="{19DFFDF4-C592-4534-9E17-E845947E2866}" type="pres">
      <dgm:prSet presAssocID="{404B4DFC-9820-4348-B41B-E2D160EDEE02}" presName="sp" presStyleCnt="0"/>
      <dgm:spPr/>
    </dgm:pt>
    <dgm:pt modelId="{3AA6B7A5-3243-481A-9BA1-24EBC2628CDD}" type="pres">
      <dgm:prSet presAssocID="{BDF93F38-2A70-46D3-8794-7125B24DA535}" presName="linNode" presStyleCnt="0"/>
      <dgm:spPr/>
    </dgm:pt>
    <dgm:pt modelId="{B3D9BB91-E918-4AAC-B4CF-5E7C5E2AEC8C}" type="pres">
      <dgm:prSet presAssocID="{BDF93F38-2A70-46D3-8794-7125B24DA535}" presName="parentText" presStyleLbl="node1" presStyleIdx="4" presStyleCnt="5">
        <dgm:presLayoutVars>
          <dgm:chMax val="1"/>
          <dgm:bulletEnabled val="1"/>
        </dgm:presLayoutVars>
      </dgm:prSet>
      <dgm:spPr/>
    </dgm:pt>
  </dgm:ptLst>
  <dgm:cxnLst>
    <dgm:cxn modelId="{379DF61E-C028-487D-85FF-7C5523FA30ED}" srcId="{24981BE2-BF31-460B-8897-B6A335E405AF}" destId="{A3CFBE3B-1BC2-4DE0-B509-CC22B2FC7EA9}" srcOrd="2" destOrd="0" parTransId="{A4CB06E9-DD4A-459D-9E0A-406B270A2F1E}" sibTransId="{2F6166EE-E0C4-4B36-B36B-31E2ADFD1831}"/>
    <dgm:cxn modelId="{93D9D51F-F63C-4789-A7EE-D8C9943578CF}" type="presOf" srcId="{A3CFBE3B-1BC2-4DE0-B509-CC22B2FC7EA9}" destId="{502C271A-45E4-4DA1-AB40-EFBC197F9344}" srcOrd="0" destOrd="0" presId="urn:microsoft.com/office/officeart/2005/8/layout/vList5"/>
    <dgm:cxn modelId="{BD9C3430-417A-4C95-A0B5-9950B8867AA3}" srcId="{24981BE2-BF31-460B-8897-B6A335E405AF}" destId="{B0602C42-8554-4C4D-8D07-5F1512A63919}" srcOrd="3" destOrd="0" parTransId="{BD22E503-5FF5-4501-B026-0D385AF509BB}" sibTransId="{404B4DFC-9820-4348-B41B-E2D160EDEE02}"/>
    <dgm:cxn modelId="{69242F4D-DD3F-4F09-A4E1-BE404E4450A5}" type="presOf" srcId="{BDF93F38-2A70-46D3-8794-7125B24DA535}" destId="{B3D9BB91-E918-4AAC-B4CF-5E7C5E2AEC8C}" srcOrd="0" destOrd="0" presId="urn:microsoft.com/office/officeart/2005/8/layout/vList5"/>
    <dgm:cxn modelId="{C3F41D59-7A7D-4A3A-AE21-273B1FE22ECB}" srcId="{24981BE2-BF31-460B-8897-B6A335E405AF}" destId="{72A1E1FB-2728-4D24-B582-BB9B8BA6FB26}" srcOrd="0" destOrd="0" parTransId="{F78E420A-2567-4D0F-82F7-01C5FE1F3F9B}" sibTransId="{197E883D-1EDA-49FC-A9F7-4196B3EB6DAF}"/>
    <dgm:cxn modelId="{F5DA1C65-75E7-453B-B621-CA669BEFB9E2}" srcId="{24981BE2-BF31-460B-8897-B6A335E405AF}" destId="{C0813C16-6FCF-4290-BB94-E7BADD07D28C}" srcOrd="1" destOrd="0" parTransId="{5ABED019-0491-4672-BA67-07F692F80A1D}" sibTransId="{097CF3DB-5008-4F96-8A6F-D51634EAEDE2}"/>
    <dgm:cxn modelId="{BAB69E85-763E-45A0-A170-D8A3B8F28435}" type="presOf" srcId="{B0602C42-8554-4C4D-8D07-5F1512A63919}" destId="{E1E2F277-D619-413D-A9FB-0D820DD66881}" srcOrd="0" destOrd="0" presId="urn:microsoft.com/office/officeart/2005/8/layout/vList5"/>
    <dgm:cxn modelId="{1B230BAA-C995-4DC1-AFBF-80D8AFCDDE25}" type="presOf" srcId="{24981BE2-BF31-460B-8897-B6A335E405AF}" destId="{BA209EF2-9282-4C9F-B019-E8B6A8C4F136}" srcOrd="0" destOrd="0" presId="urn:microsoft.com/office/officeart/2005/8/layout/vList5"/>
    <dgm:cxn modelId="{915F0DAD-DB21-4577-BCA0-F008266EF41F}" type="presOf" srcId="{72A1E1FB-2728-4D24-B582-BB9B8BA6FB26}" destId="{FF5FF278-3D29-42B2-8E2A-26F034E20318}" srcOrd="0" destOrd="0" presId="urn:microsoft.com/office/officeart/2005/8/layout/vList5"/>
    <dgm:cxn modelId="{BA95DBD6-7B0A-42F3-AEFA-1A9471E18155}" srcId="{24981BE2-BF31-460B-8897-B6A335E405AF}" destId="{BDF93F38-2A70-46D3-8794-7125B24DA535}" srcOrd="4" destOrd="0" parTransId="{3FF66894-EBFB-40CC-98BA-5DC3003D264F}" sibTransId="{96926731-7849-474E-8C53-B2F8DFF8E25D}"/>
    <dgm:cxn modelId="{F56A0FF3-7FC6-490F-B122-92C99331300A}" type="presOf" srcId="{C0813C16-6FCF-4290-BB94-E7BADD07D28C}" destId="{837E605B-FEED-469D-844C-DFC2A26EC6E9}" srcOrd="0" destOrd="0" presId="urn:microsoft.com/office/officeart/2005/8/layout/vList5"/>
    <dgm:cxn modelId="{C64DB427-0749-4A1C-A79B-84C5EDF65677}" type="presParOf" srcId="{BA209EF2-9282-4C9F-B019-E8B6A8C4F136}" destId="{BC9D09A3-707F-42CD-B8CF-CB49A221DF65}" srcOrd="0" destOrd="0" presId="urn:microsoft.com/office/officeart/2005/8/layout/vList5"/>
    <dgm:cxn modelId="{A6781C28-1F9F-4AA0-B650-06DC817F467D}" type="presParOf" srcId="{BC9D09A3-707F-42CD-B8CF-CB49A221DF65}" destId="{FF5FF278-3D29-42B2-8E2A-26F034E20318}" srcOrd="0" destOrd="0" presId="urn:microsoft.com/office/officeart/2005/8/layout/vList5"/>
    <dgm:cxn modelId="{2BA78D83-F370-4809-9D10-5B4AA86B34DD}" type="presParOf" srcId="{BA209EF2-9282-4C9F-B019-E8B6A8C4F136}" destId="{D2643A21-9DDE-4918-8B5C-2D17098C817A}" srcOrd="1" destOrd="0" presId="urn:microsoft.com/office/officeart/2005/8/layout/vList5"/>
    <dgm:cxn modelId="{5212A60A-4C46-4EC3-8AA5-8E8324C1D825}" type="presParOf" srcId="{BA209EF2-9282-4C9F-B019-E8B6A8C4F136}" destId="{B2D9CFB5-4E1C-4896-8B4C-437321CCCBD5}" srcOrd="2" destOrd="0" presId="urn:microsoft.com/office/officeart/2005/8/layout/vList5"/>
    <dgm:cxn modelId="{C092EC7F-01C1-4C8E-AD71-0420E894E1E8}" type="presParOf" srcId="{B2D9CFB5-4E1C-4896-8B4C-437321CCCBD5}" destId="{837E605B-FEED-469D-844C-DFC2A26EC6E9}" srcOrd="0" destOrd="0" presId="urn:microsoft.com/office/officeart/2005/8/layout/vList5"/>
    <dgm:cxn modelId="{BD585C91-DA90-4502-91D1-CA43A96B4E56}" type="presParOf" srcId="{BA209EF2-9282-4C9F-B019-E8B6A8C4F136}" destId="{5D36F6F0-9D27-42F8-82D6-10D80801B611}" srcOrd="3" destOrd="0" presId="urn:microsoft.com/office/officeart/2005/8/layout/vList5"/>
    <dgm:cxn modelId="{05281555-5755-4DC7-A13A-E904CBC975F5}" type="presParOf" srcId="{BA209EF2-9282-4C9F-B019-E8B6A8C4F136}" destId="{E799CC68-0738-4346-B2E0-1AAF81EF61AB}" srcOrd="4" destOrd="0" presId="urn:microsoft.com/office/officeart/2005/8/layout/vList5"/>
    <dgm:cxn modelId="{577EA0D8-AF19-40FB-95C7-22B8FA7B13A7}" type="presParOf" srcId="{E799CC68-0738-4346-B2E0-1AAF81EF61AB}" destId="{502C271A-45E4-4DA1-AB40-EFBC197F9344}" srcOrd="0" destOrd="0" presId="urn:microsoft.com/office/officeart/2005/8/layout/vList5"/>
    <dgm:cxn modelId="{37DD0AAE-5E8F-4303-A66C-E1C160A13735}" type="presParOf" srcId="{BA209EF2-9282-4C9F-B019-E8B6A8C4F136}" destId="{14AC4EFE-CF84-4DC8-99B6-4B3CC6192FF8}" srcOrd="5" destOrd="0" presId="urn:microsoft.com/office/officeart/2005/8/layout/vList5"/>
    <dgm:cxn modelId="{17AEAA53-2F8C-453D-8268-89DC137B0C76}" type="presParOf" srcId="{BA209EF2-9282-4C9F-B019-E8B6A8C4F136}" destId="{C40DBD70-D876-4276-B629-C45C9DF4965F}" srcOrd="6" destOrd="0" presId="urn:microsoft.com/office/officeart/2005/8/layout/vList5"/>
    <dgm:cxn modelId="{204E7E47-748C-49A9-9AC3-983C9BA2BD84}" type="presParOf" srcId="{C40DBD70-D876-4276-B629-C45C9DF4965F}" destId="{E1E2F277-D619-413D-A9FB-0D820DD66881}" srcOrd="0" destOrd="0" presId="urn:microsoft.com/office/officeart/2005/8/layout/vList5"/>
    <dgm:cxn modelId="{EC4B5B88-F5B4-424C-BCF4-1AD095533503}" type="presParOf" srcId="{BA209EF2-9282-4C9F-B019-E8B6A8C4F136}" destId="{19DFFDF4-C592-4534-9E17-E845947E2866}" srcOrd="7" destOrd="0" presId="urn:microsoft.com/office/officeart/2005/8/layout/vList5"/>
    <dgm:cxn modelId="{2D27DEE6-5BE7-46F0-893D-76242C9C99A0}" type="presParOf" srcId="{BA209EF2-9282-4C9F-B019-E8B6A8C4F136}" destId="{3AA6B7A5-3243-481A-9BA1-24EBC2628CDD}" srcOrd="8" destOrd="0" presId="urn:microsoft.com/office/officeart/2005/8/layout/vList5"/>
    <dgm:cxn modelId="{8C6F0E93-ADD0-4BCE-84B4-3783BA73C924}" type="presParOf" srcId="{3AA6B7A5-3243-481A-9BA1-24EBC2628CDD}" destId="{B3D9BB91-E918-4AAC-B4CF-5E7C5E2AEC8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9F5ED-9363-5245-A8AD-697DE35CB11D}"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452DF874-5B9C-1C44-8CA5-BE147531DD87}">
      <dgm:prSet phldrT="[Text]"/>
      <dgm:spPr/>
      <dgm:t>
        <a:bodyPr/>
        <a:lstStyle/>
        <a:p>
          <a:r>
            <a:rPr lang="en-US" dirty="0"/>
            <a:t>Good food eaten well </a:t>
          </a:r>
        </a:p>
      </dgm:t>
    </dgm:pt>
    <dgm:pt modelId="{BF51FF45-759A-0346-9521-B879535EDABE}" type="parTrans" cxnId="{E4FFA1D1-AE7D-EF40-8642-7A8A1EC64C43}">
      <dgm:prSet/>
      <dgm:spPr/>
      <dgm:t>
        <a:bodyPr/>
        <a:lstStyle/>
        <a:p>
          <a:endParaRPr lang="en-US"/>
        </a:p>
      </dgm:t>
    </dgm:pt>
    <dgm:pt modelId="{E5A57064-0E92-334E-9C87-6526225AF406}" type="sibTrans" cxnId="{E4FFA1D1-AE7D-EF40-8642-7A8A1EC64C43}">
      <dgm:prSet/>
      <dgm:spPr/>
      <dgm:t>
        <a:bodyPr/>
        <a:lstStyle/>
        <a:p>
          <a:endParaRPr lang="en-US"/>
        </a:p>
      </dgm:t>
    </dgm:pt>
    <dgm:pt modelId="{93E288D5-CBF7-4B4E-AA8E-E1BAFD5B9C7B}">
      <dgm:prSet phldrT="[Text]"/>
      <dgm:spPr/>
      <dgm:t>
        <a:bodyPr/>
        <a:lstStyle/>
        <a:p>
          <a:r>
            <a:rPr lang="en-US" dirty="0"/>
            <a:t>Regular ‘exercise’ (doesn’t have to be elite standard)</a:t>
          </a:r>
        </a:p>
      </dgm:t>
    </dgm:pt>
    <dgm:pt modelId="{5ACC9735-7C9F-CE48-BBC7-0FC1F7753042}" type="parTrans" cxnId="{FE274AD4-B2D7-4F46-A78E-47B796DAE9C2}">
      <dgm:prSet/>
      <dgm:spPr/>
      <dgm:t>
        <a:bodyPr/>
        <a:lstStyle/>
        <a:p>
          <a:endParaRPr lang="en-US"/>
        </a:p>
      </dgm:t>
    </dgm:pt>
    <dgm:pt modelId="{7D684021-C917-1B4F-B1A5-349FC2497437}" type="sibTrans" cxnId="{FE274AD4-B2D7-4F46-A78E-47B796DAE9C2}">
      <dgm:prSet/>
      <dgm:spPr/>
      <dgm:t>
        <a:bodyPr/>
        <a:lstStyle/>
        <a:p>
          <a:endParaRPr lang="en-US"/>
        </a:p>
      </dgm:t>
    </dgm:pt>
    <dgm:pt modelId="{48DBAC8E-B7B2-F844-982F-D0C773FD1769}">
      <dgm:prSet phldrT="[Text]"/>
      <dgm:spPr/>
      <dgm:t>
        <a:bodyPr/>
        <a:lstStyle/>
        <a:p>
          <a:r>
            <a:rPr lang="en-US" dirty="0"/>
            <a:t>Regular sleep</a:t>
          </a:r>
        </a:p>
      </dgm:t>
    </dgm:pt>
    <dgm:pt modelId="{B64D4DAB-F492-494C-A3A4-8999A30DBC0E}" type="parTrans" cxnId="{C52D298C-53B3-2441-940F-171B31C8C605}">
      <dgm:prSet/>
      <dgm:spPr/>
      <dgm:t>
        <a:bodyPr/>
        <a:lstStyle/>
        <a:p>
          <a:endParaRPr lang="en-US"/>
        </a:p>
      </dgm:t>
    </dgm:pt>
    <dgm:pt modelId="{ABDAFB45-B54A-F14B-94C8-61D0552B24DE}" type="sibTrans" cxnId="{C52D298C-53B3-2441-940F-171B31C8C605}">
      <dgm:prSet/>
      <dgm:spPr/>
      <dgm:t>
        <a:bodyPr/>
        <a:lstStyle/>
        <a:p>
          <a:endParaRPr lang="en-US"/>
        </a:p>
      </dgm:t>
    </dgm:pt>
    <dgm:pt modelId="{AB74B3C0-E8B4-1548-8E7F-0A39795791CC}">
      <dgm:prSet phldrT="[Text]"/>
      <dgm:spPr/>
      <dgm:t>
        <a:bodyPr/>
        <a:lstStyle/>
        <a:p>
          <a:r>
            <a:rPr lang="en-US" dirty="0"/>
            <a:t>A proactive mindset</a:t>
          </a:r>
        </a:p>
      </dgm:t>
    </dgm:pt>
    <dgm:pt modelId="{C7F4C9E0-2404-E144-9364-11D758FD0CDD}" type="parTrans" cxnId="{9A1870CD-8B47-114E-91CE-1817B9CE33F9}">
      <dgm:prSet/>
      <dgm:spPr/>
      <dgm:t>
        <a:bodyPr/>
        <a:lstStyle/>
        <a:p>
          <a:endParaRPr lang="en-US"/>
        </a:p>
      </dgm:t>
    </dgm:pt>
    <dgm:pt modelId="{EC1735F8-30D3-7A4D-84B6-3DA7CC885D92}" type="sibTrans" cxnId="{9A1870CD-8B47-114E-91CE-1817B9CE33F9}">
      <dgm:prSet/>
      <dgm:spPr/>
      <dgm:t>
        <a:bodyPr/>
        <a:lstStyle/>
        <a:p>
          <a:endParaRPr lang="en-US"/>
        </a:p>
      </dgm:t>
    </dgm:pt>
    <dgm:pt modelId="{C9B1018B-1F98-214E-8596-0489512CFB03}" type="pres">
      <dgm:prSet presAssocID="{9A09F5ED-9363-5245-A8AD-697DE35CB11D}" presName="matrix" presStyleCnt="0">
        <dgm:presLayoutVars>
          <dgm:chMax val="1"/>
          <dgm:dir/>
          <dgm:resizeHandles val="exact"/>
        </dgm:presLayoutVars>
      </dgm:prSet>
      <dgm:spPr/>
    </dgm:pt>
    <dgm:pt modelId="{9A32536D-703D-4949-9EF6-9BEEC9A4C853}" type="pres">
      <dgm:prSet presAssocID="{9A09F5ED-9363-5245-A8AD-697DE35CB11D}" presName="axisShape" presStyleLbl="bgShp" presStyleIdx="0" presStyleCnt="1"/>
      <dgm:spPr/>
    </dgm:pt>
    <dgm:pt modelId="{5F3E447B-78B4-A14B-8742-20A84811FFD4}" type="pres">
      <dgm:prSet presAssocID="{9A09F5ED-9363-5245-A8AD-697DE35CB11D}" presName="rect1" presStyleLbl="node1" presStyleIdx="0" presStyleCnt="4">
        <dgm:presLayoutVars>
          <dgm:chMax val="0"/>
          <dgm:chPref val="0"/>
          <dgm:bulletEnabled val="1"/>
        </dgm:presLayoutVars>
      </dgm:prSet>
      <dgm:spPr/>
    </dgm:pt>
    <dgm:pt modelId="{FFF37302-F105-BF40-9C7C-75D16FB529D5}" type="pres">
      <dgm:prSet presAssocID="{9A09F5ED-9363-5245-A8AD-697DE35CB11D}" presName="rect2" presStyleLbl="node1" presStyleIdx="1" presStyleCnt="4">
        <dgm:presLayoutVars>
          <dgm:chMax val="0"/>
          <dgm:chPref val="0"/>
          <dgm:bulletEnabled val="1"/>
        </dgm:presLayoutVars>
      </dgm:prSet>
      <dgm:spPr/>
    </dgm:pt>
    <dgm:pt modelId="{69D1086D-D42A-8B41-B84F-59A10D1D3B79}" type="pres">
      <dgm:prSet presAssocID="{9A09F5ED-9363-5245-A8AD-697DE35CB11D}" presName="rect3" presStyleLbl="node1" presStyleIdx="2" presStyleCnt="4">
        <dgm:presLayoutVars>
          <dgm:chMax val="0"/>
          <dgm:chPref val="0"/>
          <dgm:bulletEnabled val="1"/>
        </dgm:presLayoutVars>
      </dgm:prSet>
      <dgm:spPr/>
    </dgm:pt>
    <dgm:pt modelId="{4AC26BFC-9999-0945-A3BB-160498A01EE2}" type="pres">
      <dgm:prSet presAssocID="{9A09F5ED-9363-5245-A8AD-697DE35CB11D}" presName="rect4" presStyleLbl="node1" presStyleIdx="3" presStyleCnt="4">
        <dgm:presLayoutVars>
          <dgm:chMax val="0"/>
          <dgm:chPref val="0"/>
          <dgm:bulletEnabled val="1"/>
        </dgm:presLayoutVars>
      </dgm:prSet>
      <dgm:spPr/>
    </dgm:pt>
  </dgm:ptLst>
  <dgm:cxnLst>
    <dgm:cxn modelId="{1948D614-0AD3-EA4A-9666-5E8814BAE340}" type="presOf" srcId="{452DF874-5B9C-1C44-8CA5-BE147531DD87}" destId="{5F3E447B-78B4-A14B-8742-20A84811FFD4}" srcOrd="0" destOrd="0" presId="urn:microsoft.com/office/officeart/2005/8/layout/matrix2"/>
    <dgm:cxn modelId="{5DF02D71-ED22-304C-AD9B-3286C3706516}" type="presOf" srcId="{48DBAC8E-B7B2-F844-982F-D0C773FD1769}" destId="{69D1086D-D42A-8B41-B84F-59A10D1D3B79}" srcOrd="0" destOrd="0" presId="urn:microsoft.com/office/officeart/2005/8/layout/matrix2"/>
    <dgm:cxn modelId="{C52D298C-53B3-2441-940F-171B31C8C605}" srcId="{9A09F5ED-9363-5245-A8AD-697DE35CB11D}" destId="{48DBAC8E-B7B2-F844-982F-D0C773FD1769}" srcOrd="2" destOrd="0" parTransId="{B64D4DAB-F492-494C-A3A4-8999A30DBC0E}" sibTransId="{ABDAFB45-B54A-F14B-94C8-61D0552B24DE}"/>
    <dgm:cxn modelId="{D50F56A1-6738-C744-A982-57508BB36985}" type="presOf" srcId="{93E288D5-CBF7-4B4E-AA8E-E1BAFD5B9C7B}" destId="{FFF37302-F105-BF40-9C7C-75D16FB529D5}" srcOrd="0" destOrd="0" presId="urn:microsoft.com/office/officeart/2005/8/layout/matrix2"/>
    <dgm:cxn modelId="{2824AEB4-8C30-EE42-8CC9-30EBBBB557D2}" type="presOf" srcId="{9A09F5ED-9363-5245-A8AD-697DE35CB11D}" destId="{C9B1018B-1F98-214E-8596-0489512CFB03}" srcOrd="0" destOrd="0" presId="urn:microsoft.com/office/officeart/2005/8/layout/matrix2"/>
    <dgm:cxn modelId="{C97F4EBD-95BB-9042-809A-13E18BC6BC99}" type="presOf" srcId="{AB74B3C0-E8B4-1548-8E7F-0A39795791CC}" destId="{4AC26BFC-9999-0945-A3BB-160498A01EE2}" srcOrd="0" destOrd="0" presId="urn:microsoft.com/office/officeart/2005/8/layout/matrix2"/>
    <dgm:cxn modelId="{9A1870CD-8B47-114E-91CE-1817B9CE33F9}" srcId="{9A09F5ED-9363-5245-A8AD-697DE35CB11D}" destId="{AB74B3C0-E8B4-1548-8E7F-0A39795791CC}" srcOrd="3" destOrd="0" parTransId="{C7F4C9E0-2404-E144-9364-11D758FD0CDD}" sibTransId="{EC1735F8-30D3-7A4D-84B6-3DA7CC885D92}"/>
    <dgm:cxn modelId="{E4FFA1D1-AE7D-EF40-8642-7A8A1EC64C43}" srcId="{9A09F5ED-9363-5245-A8AD-697DE35CB11D}" destId="{452DF874-5B9C-1C44-8CA5-BE147531DD87}" srcOrd="0" destOrd="0" parTransId="{BF51FF45-759A-0346-9521-B879535EDABE}" sibTransId="{E5A57064-0E92-334E-9C87-6526225AF406}"/>
    <dgm:cxn modelId="{FE274AD4-B2D7-4F46-A78E-47B796DAE9C2}" srcId="{9A09F5ED-9363-5245-A8AD-697DE35CB11D}" destId="{93E288D5-CBF7-4B4E-AA8E-E1BAFD5B9C7B}" srcOrd="1" destOrd="0" parTransId="{5ACC9735-7C9F-CE48-BBC7-0FC1F7753042}" sibTransId="{7D684021-C917-1B4F-B1A5-349FC2497437}"/>
    <dgm:cxn modelId="{F4EA80FE-4A99-CF48-B515-AAC0940D825C}" type="presParOf" srcId="{C9B1018B-1F98-214E-8596-0489512CFB03}" destId="{9A32536D-703D-4949-9EF6-9BEEC9A4C853}" srcOrd="0" destOrd="0" presId="urn:microsoft.com/office/officeart/2005/8/layout/matrix2"/>
    <dgm:cxn modelId="{7E2E3A80-93BB-B340-AAA4-532158F81C5E}" type="presParOf" srcId="{C9B1018B-1F98-214E-8596-0489512CFB03}" destId="{5F3E447B-78B4-A14B-8742-20A84811FFD4}" srcOrd="1" destOrd="0" presId="urn:microsoft.com/office/officeart/2005/8/layout/matrix2"/>
    <dgm:cxn modelId="{4259942E-D96F-954A-BC19-8E573AD2B694}" type="presParOf" srcId="{C9B1018B-1F98-214E-8596-0489512CFB03}" destId="{FFF37302-F105-BF40-9C7C-75D16FB529D5}" srcOrd="2" destOrd="0" presId="urn:microsoft.com/office/officeart/2005/8/layout/matrix2"/>
    <dgm:cxn modelId="{5710D6AB-900B-8442-A173-A5A813C49692}" type="presParOf" srcId="{C9B1018B-1F98-214E-8596-0489512CFB03}" destId="{69D1086D-D42A-8B41-B84F-59A10D1D3B79}" srcOrd="3" destOrd="0" presId="urn:microsoft.com/office/officeart/2005/8/layout/matrix2"/>
    <dgm:cxn modelId="{72792F34-F975-F549-9F02-21F13479973B}" type="presParOf" srcId="{C9B1018B-1F98-214E-8596-0489512CFB03}" destId="{4AC26BFC-9999-0945-A3BB-160498A01EE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30093C-5FF4-4B6E-B1CD-5E8E99952719}"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D5380909-314B-49C8-A68A-F32E83EC3C40}">
      <dgm:prSet/>
      <dgm:spPr/>
      <dgm:t>
        <a:bodyPr/>
        <a:lstStyle/>
        <a:p>
          <a:r>
            <a:rPr lang="en-US"/>
            <a:t>Put culture on the meeting agenda</a:t>
          </a:r>
        </a:p>
      </dgm:t>
    </dgm:pt>
    <dgm:pt modelId="{4088D722-53A3-47C0-B1F1-549957CC05E9}" type="parTrans" cxnId="{732FD6FA-300A-4334-913B-4272DB7AB1FF}">
      <dgm:prSet/>
      <dgm:spPr/>
      <dgm:t>
        <a:bodyPr/>
        <a:lstStyle/>
        <a:p>
          <a:endParaRPr lang="en-US"/>
        </a:p>
      </dgm:t>
    </dgm:pt>
    <dgm:pt modelId="{A62C8C45-F156-4213-9A24-21ECB07BCC87}" type="sibTrans" cxnId="{732FD6FA-300A-4334-913B-4272DB7AB1FF}">
      <dgm:prSet phldrT="1" phldr="0"/>
      <dgm:spPr/>
      <dgm:t>
        <a:bodyPr/>
        <a:lstStyle/>
        <a:p>
          <a:r>
            <a:rPr lang="en-US"/>
            <a:t>1</a:t>
          </a:r>
        </a:p>
      </dgm:t>
    </dgm:pt>
    <dgm:pt modelId="{A83EB828-8EBC-4E9E-BFB3-6844788A03B3}">
      <dgm:prSet/>
      <dgm:spPr/>
      <dgm:t>
        <a:bodyPr/>
        <a:lstStyle/>
        <a:p>
          <a:r>
            <a:rPr lang="en-US"/>
            <a:t>Normalise talking about culture and culture improvements</a:t>
          </a:r>
        </a:p>
      </dgm:t>
    </dgm:pt>
    <dgm:pt modelId="{CD03A3B9-672C-43FE-84AC-3A70BCF297FB}" type="parTrans" cxnId="{3FB40E15-FC95-4019-ACD1-88536458AE2C}">
      <dgm:prSet/>
      <dgm:spPr/>
      <dgm:t>
        <a:bodyPr/>
        <a:lstStyle/>
        <a:p>
          <a:endParaRPr lang="en-US"/>
        </a:p>
      </dgm:t>
    </dgm:pt>
    <dgm:pt modelId="{AA8A4C51-A15C-424B-9E58-7431A165B40D}" type="sibTrans" cxnId="{3FB40E15-FC95-4019-ACD1-88536458AE2C}">
      <dgm:prSet phldrT="2" phldr="0"/>
      <dgm:spPr/>
      <dgm:t>
        <a:bodyPr/>
        <a:lstStyle/>
        <a:p>
          <a:r>
            <a:rPr lang="en-US"/>
            <a:t>2</a:t>
          </a:r>
        </a:p>
      </dgm:t>
    </dgm:pt>
    <dgm:pt modelId="{38E3F027-3D45-4D0A-A9DA-1675AF685919}">
      <dgm:prSet/>
      <dgm:spPr/>
      <dgm:t>
        <a:bodyPr/>
        <a:lstStyle/>
        <a:p>
          <a:r>
            <a:rPr lang="en-US"/>
            <a:t>Reward behaviour consistent with the creation of the desired culture</a:t>
          </a:r>
        </a:p>
      </dgm:t>
    </dgm:pt>
    <dgm:pt modelId="{5707D4AC-90DF-488C-BDAF-EA7191C43A34}" type="parTrans" cxnId="{D4BEB079-3F10-4297-97B4-3D827CA73CA9}">
      <dgm:prSet/>
      <dgm:spPr/>
      <dgm:t>
        <a:bodyPr/>
        <a:lstStyle/>
        <a:p>
          <a:endParaRPr lang="en-US"/>
        </a:p>
      </dgm:t>
    </dgm:pt>
    <dgm:pt modelId="{4EC84490-A504-4C46-A905-3DFB3D446D84}" type="sibTrans" cxnId="{D4BEB079-3F10-4297-97B4-3D827CA73CA9}">
      <dgm:prSet phldrT="3" phldr="0"/>
      <dgm:spPr/>
      <dgm:t>
        <a:bodyPr/>
        <a:lstStyle/>
        <a:p>
          <a:r>
            <a:rPr lang="en-US"/>
            <a:t>3</a:t>
          </a:r>
        </a:p>
      </dgm:t>
    </dgm:pt>
    <dgm:pt modelId="{F125EF2E-C77A-4666-9F91-ED5AE574AC4E}">
      <dgm:prSet/>
      <dgm:spPr/>
      <dgm:t>
        <a:bodyPr/>
        <a:lstStyle/>
        <a:p>
          <a:r>
            <a:rPr lang="en-US"/>
            <a:t>Address behaviour NOT consistent with the creation of the desired culture.</a:t>
          </a:r>
        </a:p>
      </dgm:t>
    </dgm:pt>
    <dgm:pt modelId="{F55BAE0A-D93B-4906-A5E7-4B4D8A4B03B9}" type="parTrans" cxnId="{CD2714DC-75E2-4CD8-B8B4-C2BA5FBFE9FA}">
      <dgm:prSet/>
      <dgm:spPr/>
      <dgm:t>
        <a:bodyPr/>
        <a:lstStyle/>
        <a:p>
          <a:endParaRPr lang="en-US"/>
        </a:p>
      </dgm:t>
    </dgm:pt>
    <dgm:pt modelId="{85B08DF5-2EBD-48D7-A113-9B666E0B4836}" type="sibTrans" cxnId="{CD2714DC-75E2-4CD8-B8B4-C2BA5FBFE9FA}">
      <dgm:prSet phldrT="4" phldr="0"/>
      <dgm:spPr/>
      <dgm:t>
        <a:bodyPr/>
        <a:lstStyle/>
        <a:p>
          <a:r>
            <a:rPr lang="en-US"/>
            <a:t>4</a:t>
          </a:r>
        </a:p>
      </dgm:t>
    </dgm:pt>
    <dgm:pt modelId="{F628E6B9-B069-464A-8909-E62A441B80F4}" type="pres">
      <dgm:prSet presAssocID="{7030093C-5FF4-4B6E-B1CD-5E8E99952719}" presName="Name0" presStyleCnt="0">
        <dgm:presLayoutVars>
          <dgm:animLvl val="lvl"/>
          <dgm:resizeHandles val="exact"/>
        </dgm:presLayoutVars>
      </dgm:prSet>
      <dgm:spPr/>
    </dgm:pt>
    <dgm:pt modelId="{7CAEEFDE-DF82-4F87-9EBE-B67E5EE12EBA}" type="pres">
      <dgm:prSet presAssocID="{D5380909-314B-49C8-A68A-F32E83EC3C40}" presName="compositeNode" presStyleCnt="0">
        <dgm:presLayoutVars>
          <dgm:bulletEnabled val="1"/>
        </dgm:presLayoutVars>
      </dgm:prSet>
      <dgm:spPr/>
    </dgm:pt>
    <dgm:pt modelId="{30F3D3F5-2F69-4B70-8CB4-7DFEF702119D}" type="pres">
      <dgm:prSet presAssocID="{D5380909-314B-49C8-A68A-F32E83EC3C40}" presName="bgRect" presStyleLbl="bgAccFollowNode1" presStyleIdx="0" presStyleCnt="4"/>
      <dgm:spPr/>
    </dgm:pt>
    <dgm:pt modelId="{EDDA9001-EBE3-4873-B882-CABD7FA082F9}" type="pres">
      <dgm:prSet presAssocID="{A62C8C45-F156-4213-9A24-21ECB07BCC87}" presName="sibTransNodeCircle" presStyleLbl="alignNode1" presStyleIdx="0" presStyleCnt="8">
        <dgm:presLayoutVars>
          <dgm:chMax val="0"/>
          <dgm:bulletEnabled/>
        </dgm:presLayoutVars>
      </dgm:prSet>
      <dgm:spPr/>
    </dgm:pt>
    <dgm:pt modelId="{E35F6649-01A9-4352-B7E4-D907F9C83433}" type="pres">
      <dgm:prSet presAssocID="{D5380909-314B-49C8-A68A-F32E83EC3C40}" presName="bottomLine" presStyleLbl="alignNode1" presStyleIdx="1" presStyleCnt="8">
        <dgm:presLayoutVars/>
      </dgm:prSet>
      <dgm:spPr/>
    </dgm:pt>
    <dgm:pt modelId="{7EC0E3A1-350B-4371-9206-D5550ECCE9AE}" type="pres">
      <dgm:prSet presAssocID="{D5380909-314B-49C8-A68A-F32E83EC3C40}" presName="nodeText" presStyleLbl="bgAccFollowNode1" presStyleIdx="0" presStyleCnt="4">
        <dgm:presLayoutVars>
          <dgm:bulletEnabled val="1"/>
        </dgm:presLayoutVars>
      </dgm:prSet>
      <dgm:spPr/>
    </dgm:pt>
    <dgm:pt modelId="{25381F02-484C-46EE-98A1-96941FD71603}" type="pres">
      <dgm:prSet presAssocID="{A62C8C45-F156-4213-9A24-21ECB07BCC87}" presName="sibTrans" presStyleCnt="0"/>
      <dgm:spPr/>
    </dgm:pt>
    <dgm:pt modelId="{1D70A97E-C74B-4AB8-9486-16D1C0AAD399}" type="pres">
      <dgm:prSet presAssocID="{A83EB828-8EBC-4E9E-BFB3-6844788A03B3}" presName="compositeNode" presStyleCnt="0">
        <dgm:presLayoutVars>
          <dgm:bulletEnabled val="1"/>
        </dgm:presLayoutVars>
      </dgm:prSet>
      <dgm:spPr/>
    </dgm:pt>
    <dgm:pt modelId="{F2752001-98CE-49D3-9D55-653894B298AC}" type="pres">
      <dgm:prSet presAssocID="{A83EB828-8EBC-4E9E-BFB3-6844788A03B3}" presName="bgRect" presStyleLbl="bgAccFollowNode1" presStyleIdx="1" presStyleCnt="4"/>
      <dgm:spPr/>
    </dgm:pt>
    <dgm:pt modelId="{94A5E2EA-2B5D-4E77-BFC2-432FF9D8ECF5}" type="pres">
      <dgm:prSet presAssocID="{AA8A4C51-A15C-424B-9E58-7431A165B40D}" presName="sibTransNodeCircle" presStyleLbl="alignNode1" presStyleIdx="2" presStyleCnt="8">
        <dgm:presLayoutVars>
          <dgm:chMax val="0"/>
          <dgm:bulletEnabled/>
        </dgm:presLayoutVars>
      </dgm:prSet>
      <dgm:spPr/>
    </dgm:pt>
    <dgm:pt modelId="{20A3FE94-191A-4645-868A-F7B06B402DFD}" type="pres">
      <dgm:prSet presAssocID="{A83EB828-8EBC-4E9E-BFB3-6844788A03B3}" presName="bottomLine" presStyleLbl="alignNode1" presStyleIdx="3" presStyleCnt="8">
        <dgm:presLayoutVars/>
      </dgm:prSet>
      <dgm:spPr/>
    </dgm:pt>
    <dgm:pt modelId="{BE564E38-7760-4726-82B4-DA2CC6C35708}" type="pres">
      <dgm:prSet presAssocID="{A83EB828-8EBC-4E9E-BFB3-6844788A03B3}" presName="nodeText" presStyleLbl="bgAccFollowNode1" presStyleIdx="1" presStyleCnt="4">
        <dgm:presLayoutVars>
          <dgm:bulletEnabled val="1"/>
        </dgm:presLayoutVars>
      </dgm:prSet>
      <dgm:spPr/>
    </dgm:pt>
    <dgm:pt modelId="{9AC25506-05A4-4921-9D5A-3E2B39644DB1}" type="pres">
      <dgm:prSet presAssocID="{AA8A4C51-A15C-424B-9E58-7431A165B40D}" presName="sibTrans" presStyleCnt="0"/>
      <dgm:spPr/>
    </dgm:pt>
    <dgm:pt modelId="{2E5E0612-E5F9-4322-B01F-1A4A4310DF60}" type="pres">
      <dgm:prSet presAssocID="{38E3F027-3D45-4D0A-A9DA-1675AF685919}" presName="compositeNode" presStyleCnt="0">
        <dgm:presLayoutVars>
          <dgm:bulletEnabled val="1"/>
        </dgm:presLayoutVars>
      </dgm:prSet>
      <dgm:spPr/>
    </dgm:pt>
    <dgm:pt modelId="{64353BB7-D94C-403D-8EB9-103C5D930485}" type="pres">
      <dgm:prSet presAssocID="{38E3F027-3D45-4D0A-A9DA-1675AF685919}" presName="bgRect" presStyleLbl="bgAccFollowNode1" presStyleIdx="2" presStyleCnt="4"/>
      <dgm:spPr/>
    </dgm:pt>
    <dgm:pt modelId="{1A18F433-E0BC-4AB8-BFB7-21F79A432055}" type="pres">
      <dgm:prSet presAssocID="{4EC84490-A504-4C46-A905-3DFB3D446D84}" presName="sibTransNodeCircle" presStyleLbl="alignNode1" presStyleIdx="4" presStyleCnt="8">
        <dgm:presLayoutVars>
          <dgm:chMax val="0"/>
          <dgm:bulletEnabled/>
        </dgm:presLayoutVars>
      </dgm:prSet>
      <dgm:spPr/>
    </dgm:pt>
    <dgm:pt modelId="{9C2E3521-FE77-4041-9B59-D0FBEE9D32E2}" type="pres">
      <dgm:prSet presAssocID="{38E3F027-3D45-4D0A-A9DA-1675AF685919}" presName="bottomLine" presStyleLbl="alignNode1" presStyleIdx="5" presStyleCnt="8">
        <dgm:presLayoutVars/>
      </dgm:prSet>
      <dgm:spPr/>
    </dgm:pt>
    <dgm:pt modelId="{C33499FC-7473-49A0-BF6F-C8FEB6DF33C0}" type="pres">
      <dgm:prSet presAssocID="{38E3F027-3D45-4D0A-A9DA-1675AF685919}" presName="nodeText" presStyleLbl="bgAccFollowNode1" presStyleIdx="2" presStyleCnt="4">
        <dgm:presLayoutVars>
          <dgm:bulletEnabled val="1"/>
        </dgm:presLayoutVars>
      </dgm:prSet>
      <dgm:spPr/>
    </dgm:pt>
    <dgm:pt modelId="{0B77C5BA-F7A6-4881-B47B-4CF8B03E474A}" type="pres">
      <dgm:prSet presAssocID="{4EC84490-A504-4C46-A905-3DFB3D446D84}" presName="sibTrans" presStyleCnt="0"/>
      <dgm:spPr/>
    </dgm:pt>
    <dgm:pt modelId="{FF299645-CD1C-4430-B6C6-CB14EB1E31FF}" type="pres">
      <dgm:prSet presAssocID="{F125EF2E-C77A-4666-9F91-ED5AE574AC4E}" presName="compositeNode" presStyleCnt="0">
        <dgm:presLayoutVars>
          <dgm:bulletEnabled val="1"/>
        </dgm:presLayoutVars>
      </dgm:prSet>
      <dgm:spPr/>
    </dgm:pt>
    <dgm:pt modelId="{BC4BC657-0F46-4339-A42B-7A2591595E1C}" type="pres">
      <dgm:prSet presAssocID="{F125EF2E-C77A-4666-9F91-ED5AE574AC4E}" presName="bgRect" presStyleLbl="bgAccFollowNode1" presStyleIdx="3" presStyleCnt="4"/>
      <dgm:spPr/>
    </dgm:pt>
    <dgm:pt modelId="{B0B62C11-FB7A-478E-9A07-F65A8D252CE8}" type="pres">
      <dgm:prSet presAssocID="{85B08DF5-2EBD-48D7-A113-9B666E0B4836}" presName="sibTransNodeCircle" presStyleLbl="alignNode1" presStyleIdx="6" presStyleCnt="8">
        <dgm:presLayoutVars>
          <dgm:chMax val="0"/>
          <dgm:bulletEnabled/>
        </dgm:presLayoutVars>
      </dgm:prSet>
      <dgm:spPr/>
    </dgm:pt>
    <dgm:pt modelId="{9AC330F2-E21C-4B11-8052-AD05D9FBED33}" type="pres">
      <dgm:prSet presAssocID="{F125EF2E-C77A-4666-9F91-ED5AE574AC4E}" presName="bottomLine" presStyleLbl="alignNode1" presStyleIdx="7" presStyleCnt="8">
        <dgm:presLayoutVars/>
      </dgm:prSet>
      <dgm:spPr/>
    </dgm:pt>
    <dgm:pt modelId="{1E0D2571-1A8B-4320-B7C8-673D56A5EF25}" type="pres">
      <dgm:prSet presAssocID="{F125EF2E-C77A-4666-9F91-ED5AE574AC4E}" presName="nodeText" presStyleLbl="bgAccFollowNode1" presStyleIdx="3" presStyleCnt="4">
        <dgm:presLayoutVars>
          <dgm:bulletEnabled val="1"/>
        </dgm:presLayoutVars>
      </dgm:prSet>
      <dgm:spPr/>
    </dgm:pt>
  </dgm:ptLst>
  <dgm:cxnLst>
    <dgm:cxn modelId="{3FB40E15-FC95-4019-ACD1-88536458AE2C}" srcId="{7030093C-5FF4-4B6E-B1CD-5E8E99952719}" destId="{A83EB828-8EBC-4E9E-BFB3-6844788A03B3}" srcOrd="1" destOrd="0" parTransId="{CD03A3B9-672C-43FE-84AC-3A70BCF297FB}" sibTransId="{AA8A4C51-A15C-424B-9E58-7431A165B40D}"/>
    <dgm:cxn modelId="{84FEB316-AB2F-4A06-9860-2F3ECDFD6984}" type="presOf" srcId="{85B08DF5-2EBD-48D7-A113-9B666E0B4836}" destId="{B0B62C11-FB7A-478E-9A07-F65A8D252CE8}" srcOrd="0" destOrd="0" presId="urn:microsoft.com/office/officeart/2016/7/layout/BasicLinearProcessNumbered"/>
    <dgm:cxn modelId="{0A3E0119-3EDF-42E0-A56D-1950600D58A2}" type="presOf" srcId="{38E3F027-3D45-4D0A-A9DA-1675AF685919}" destId="{64353BB7-D94C-403D-8EB9-103C5D930485}" srcOrd="0" destOrd="0" presId="urn:microsoft.com/office/officeart/2016/7/layout/BasicLinearProcessNumbered"/>
    <dgm:cxn modelId="{18E1A143-FB93-45DF-B032-393F53051637}" type="presOf" srcId="{A83EB828-8EBC-4E9E-BFB3-6844788A03B3}" destId="{F2752001-98CE-49D3-9D55-653894B298AC}" srcOrd="0" destOrd="0" presId="urn:microsoft.com/office/officeart/2016/7/layout/BasicLinearProcessNumbered"/>
    <dgm:cxn modelId="{6A77345B-A37D-4ED1-87C3-3158CFFCE873}" type="presOf" srcId="{F125EF2E-C77A-4666-9F91-ED5AE574AC4E}" destId="{BC4BC657-0F46-4339-A42B-7A2591595E1C}" srcOrd="0" destOrd="0" presId="urn:microsoft.com/office/officeart/2016/7/layout/BasicLinearProcessNumbered"/>
    <dgm:cxn modelId="{EE4A606D-BC11-49C9-B479-9E3A1DDD15F5}" type="presOf" srcId="{AA8A4C51-A15C-424B-9E58-7431A165B40D}" destId="{94A5E2EA-2B5D-4E77-BFC2-432FF9D8ECF5}" srcOrd="0" destOrd="0" presId="urn:microsoft.com/office/officeart/2016/7/layout/BasicLinearProcessNumbered"/>
    <dgm:cxn modelId="{D4BEB079-3F10-4297-97B4-3D827CA73CA9}" srcId="{7030093C-5FF4-4B6E-B1CD-5E8E99952719}" destId="{38E3F027-3D45-4D0A-A9DA-1675AF685919}" srcOrd="2" destOrd="0" parTransId="{5707D4AC-90DF-488C-BDAF-EA7191C43A34}" sibTransId="{4EC84490-A504-4C46-A905-3DFB3D446D84}"/>
    <dgm:cxn modelId="{0199FD8C-6271-4E6E-9C98-7BD801167716}" type="presOf" srcId="{D5380909-314B-49C8-A68A-F32E83EC3C40}" destId="{7EC0E3A1-350B-4371-9206-D5550ECCE9AE}" srcOrd="1" destOrd="0" presId="urn:microsoft.com/office/officeart/2016/7/layout/BasicLinearProcessNumbered"/>
    <dgm:cxn modelId="{7AA2C5AD-99DE-4D60-806B-470F472A2FBB}" type="presOf" srcId="{4EC84490-A504-4C46-A905-3DFB3D446D84}" destId="{1A18F433-E0BC-4AB8-BFB7-21F79A432055}" srcOrd="0" destOrd="0" presId="urn:microsoft.com/office/officeart/2016/7/layout/BasicLinearProcessNumbered"/>
    <dgm:cxn modelId="{4E5F57C0-FA49-4F5E-AD61-4708CD52CCB0}" type="presOf" srcId="{D5380909-314B-49C8-A68A-F32E83EC3C40}" destId="{30F3D3F5-2F69-4B70-8CB4-7DFEF702119D}" srcOrd="0" destOrd="0" presId="urn:microsoft.com/office/officeart/2016/7/layout/BasicLinearProcessNumbered"/>
    <dgm:cxn modelId="{AC66FDCD-F9E9-43CA-B00A-30E031D20F8F}" type="presOf" srcId="{A83EB828-8EBC-4E9E-BFB3-6844788A03B3}" destId="{BE564E38-7760-4726-82B4-DA2CC6C35708}" srcOrd="1" destOrd="0" presId="urn:microsoft.com/office/officeart/2016/7/layout/BasicLinearProcessNumbered"/>
    <dgm:cxn modelId="{CD2714DC-75E2-4CD8-B8B4-C2BA5FBFE9FA}" srcId="{7030093C-5FF4-4B6E-B1CD-5E8E99952719}" destId="{F125EF2E-C77A-4666-9F91-ED5AE574AC4E}" srcOrd="3" destOrd="0" parTransId="{F55BAE0A-D93B-4906-A5E7-4B4D8A4B03B9}" sibTransId="{85B08DF5-2EBD-48D7-A113-9B666E0B4836}"/>
    <dgm:cxn modelId="{040660E0-77C0-4AD3-882F-DEF76B9F3843}" type="presOf" srcId="{7030093C-5FF4-4B6E-B1CD-5E8E99952719}" destId="{F628E6B9-B069-464A-8909-E62A441B80F4}" srcOrd="0" destOrd="0" presId="urn:microsoft.com/office/officeart/2016/7/layout/BasicLinearProcessNumbered"/>
    <dgm:cxn modelId="{AD94AFE3-9F20-4137-B7B5-6415A0A304B4}" type="presOf" srcId="{F125EF2E-C77A-4666-9F91-ED5AE574AC4E}" destId="{1E0D2571-1A8B-4320-B7C8-673D56A5EF25}" srcOrd="1" destOrd="0" presId="urn:microsoft.com/office/officeart/2016/7/layout/BasicLinearProcessNumbered"/>
    <dgm:cxn modelId="{64E6EEF3-453D-485B-A775-4E34160CA604}" type="presOf" srcId="{A62C8C45-F156-4213-9A24-21ECB07BCC87}" destId="{EDDA9001-EBE3-4873-B882-CABD7FA082F9}" srcOrd="0" destOrd="0" presId="urn:microsoft.com/office/officeart/2016/7/layout/BasicLinearProcessNumbered"/>
    <dgm:cxn modelId="{732FD6FA-300A-4334-913B-4272DB7AB1FF}" srcId="{7030093C-5FF4-4B6E-B1CD-5E8E99952719}" destId="{D5380909-314B-49C8-A68A-F32E83EC3C40}" srcOrd="0" destOrd="0" parTransId="{4088D722-53A3-47C0-B1F1-549957CC05E9}" sibTransId="{A62C8C45-F156-4213-9A24-21ECB07BCC87}"/>
    <dgm:cxn modelId="{3DBF40FB-3CBA-4FEE-9706-BF9B73A8C8BE}" type="presOf" srcId="{38E3F027-3D45-4D0A-A9DA-1675AF685919}" destId="{C33499FC-7473-49A0-BF6F-C8FEB6DF33C0}" srcOrd="1" destOrd="0" presId="urn:microsoft.com/office/officeart/2016/7/layout/BasicLinearProcessNumbered"/>
    <dgm:cxn modelId="{A248C227-00AD-460D-8925-978260D9203C}" type="presParOf" srcId="{F628E6B9-B069-464A-8909-E62A441B80F4}" destId="{7CAEEFDE-DF82-4F87-9EBE-B67E5EE12EBA}" srcOrd="0" destOrd="0" presId="urn:microsoft.com/office/officeart/2016/7/layout/BasicLinearProcessNumbered"/>
    <dgm:cxn modelId="{3EB1AC10-1B56-4336-9109-E9726789D929}" type="presParOf" srcId="{7CAEEFDE-DF82-4F87-9EBE-B67E5EE12EBA}" destId="{30F3D3F5-2F69-4B70-8CB4-7DFEF702119D}" srcOrd="0" destOrd="0" presId="urn:microsoft.com/office/officeart/2016/7/layout/BasicLinearProcessNumbered"/>
    <dgm:cxn modelId="{7B948F58-9A8B-4DD4-BB76-6BE16769F8DC}" type="presParOf" srcId="{7CAEEFDE-DF82-4F87-9EBE-B67E5EE12EBA}" destId="{EDDA9001-EBE3-4873-B882-CABD7FA082F9}" srcOrd="1" destOrd="0" presId="urn:microsoft.com/office/officeart/2016/7/layout/BasicLinearProcessNumbered"/>
    <dgm:cxn modelId="{9B0D964A-7CDB-4653-B576-E0C88A401E4C}" type="presParOf" srcId="{7CAEEFDE-DF82-4F87-9EBE-B67E5EE12EBA}" destId="{E35F6649-01A9-4352-B7E4-D907F9C83433}" srcOrd="2" destOrd="0" presId="urn:microsoft.com/office/officeart/2016/7/layout/BasicLinearProcessNumbered"/>
    <dgm:cxn modelId="{53C2BC10-B117-4FE6-8680-E9265C1F3CAB}" type="presParOf" srcId="{7CAEEFDE-DF82-4F87-9EBE-B67E5EE12EBA}" destId="{7EC0E3A1-350B-4371-9206-D5550ECCE9AE}" srcOrd="3" destOrd="0" presId="urn:microsoft.com/office/officeart/2016/7/layout/BasicLinearProcessNumbered"/>
    <dgm:cxn modelId="{CB14C253-7ED8-48E7-B10D-3D3207BCB0B2}" type="presParOf" srcId="{F628E6B9-B069-464A-8909-E62A441B80F4}" destId="{25381F02-484C-46EE-98A1-96941FD71603}" srcOrd="1" destOrd="0" presId="urn:microsoft.com/office/officeart/2016/7/layout/BasicLinearProcessNumbered"/>
    <dgm:cxn modelId="{6D0284FC-D02F-4D9F-8D9A-886D270592DF}" type="presParOf" srcId="{F628E6B9-B069-464A-8909-E62A441B80F4}" destId="{1D70A97E-C74B-4AB8-9486-16D1C0AAD399}" srcOrd="2" destOrd="0" presId="urn:microsoft.com/office/officeart/2016/7/layout/BasicLinearProcessNumbered"/>
    <dgm:cxn modelId="{3CF19E36-F134-44F6-B873-C793A2B2F6F3}" type="presParOf" srcId="{1D70A97E-C74B-4AB8-9486-16D1C0AAD399}" destId="{F2752001-98CE-49D3-9D55-653894B298AC}" srcOrd="0" destOrd="0" presId="urn:microsoft.com/office/officeart/2016/7/layout/BasicLinearProcessNumbered"/>
    <dgm:cxn modelId="{63BDDBDD-77FB-48EB-A906-2523C7087C4F}" type="presParOf" srcId="{1D70A97E-C74B-4AB8-9486-16D1C0AAD399}" destId="{94A5E2EA-2B5D-4E77-BFC2-432FF9D8ECF5}" srcOrd="1" destOrd="0" presId="urn:microsoft.com/office/officeart/2016/7/layout/BasicLinearProcessNumbered"/>
    <dgm:cxn modelId="{FCF61F7B-6601-475B-ACE1-720EEAC6A601}" type="presParOf" srcId="{1D70A97E-C74B-4AB8-9486-16D1C0AAD399}" destId="{20A3FE94-191A-4645-868A-F7B06B402DFD}" srcOrd="2" destOrd="0" presId="urn:microsoft.com/office/officeart/2016/7/layout/BasicLinearProcessNumbered"/>
    <dgm:cxn modelId="{836509BA-8F3F-49FB-AB26-1757292CA1EC}" type="presParOf" srcId="{1D70A97E-C74B-4AB8-9486-16D1C0AAD399}" destId="{BE564E38-7760-4726-82B4-DA2CC6C35708}" srcOrd="3" destOrd="0" presId="urn:microsoft.com/office/officeart/2016/7/layout/BasicLinearProcessNumbered"/>
    <dgm:cxn modelId="{07DF38E2-4DFC-4A36-BC54-8587F7DB3A5B}" type="presParOf" srcId="{F628E6B9-B069-464A-8909-E62A441B80F4}" destId="{9AC25506-05A4-4921-9D5A-3E2B39644DB1}" srcOrd="3" destOrd="0" presId="urn:microsoft.com/office/officeart/2016/7/layout/BasicLinearProcessNumbered"/>
    <dgm:cxn modelId="{C1F4B45F-8428-4C7C-A06D-97853C3D8236}" type="presParOf" srcId="{F628E6B9-B069-464A-8909-E62A441B80F4}" destId="{2E5E0612-E5F9-4322-B01F-1A4A4310DF60}" srcOrd="4" destOrd="0" presId="urn:microsoft.com/office/officeart/2016/7/layout/BasicLinearProcessNumbered"/>
    <dgm:cxn modelId="{DDD34DFE-7D8A-4C3A-B094-FA3C42606C4F}" type="presParOf" srcId="{2E5E0612-E5F9-4322-B01F-1A4A4310DF60}" destId="{64353BB7-D94C-403D-8EB9-103C5D930485}" srcOrd="0" destOrd="0" presId="urn:microsoft.com/office/officeart/2016/7/layout/BasicLinearProcessNumbered"/>
    <dgm:cxn modelId="{FE5CBFB4-F8EF-451E-AD97-518F60648CFC}" type="presParOf" srcId="{2E5E0612-E5F9-4322-B01F-1A4A4310DF60}" destId="{1A18F433-E0BC-4AB8-BFB7-21F79A432055}" srcOrd="1" destOrd="0" presId="urn:microsoft.com/office/officeart/2016/7/layout/BasicLinearProcessNumbered"/>
    <dgm:cxn modelId="{7D4F03C6-CFF0-4D44-AFBD-5B41A1EE2FD4}" type="presParOf" srcId="{2E5E0612-E5F9-4322-B01F-1A4A4310DF60}" destId="{9C2E3521-FE77-4041-9B59-D0FBEE9D32E2}" srcOrd="2" destOrd="0" presId="urn:microsoft.com/office/officeart/2016/7/layout/BasicLinearProcessNumbered"/>
    <dgm:cxn modelId="{697E504D-B134-49AC-8ABC-1EF1D48673F9}" type="presParOf" srcId="{2E5E0612-E5F9-4322-B01F-1A4A4310DF60}" destId="{C33499FC-7473-49A0-BF6F-C8FEB6DF33C0}" srcOrd="3" destOrd="0" presId="urn:microsoft.com/office/officeart/2016/7/layout/BasicLinearProcessNumbered"/>
    <dgm:cxn modelId="{1184EEF2-5198-4828-A945-06B42BC070C2}" type="presParOf" srcId="{F628E6B9-B069-464A-8909-E62A441B80F4}" destId="{0B77C5BA-F7A6-4881-B47B-4CF8B03E474A}" srcOrd="5" destOrd="0" presId="urn:microsoft.com/office/officeart/2016/7/layout/BasicLinearProcessNumbered"/>
    <dgm:cxn modelId="{43AF9510-3E0E-4918-B30B-AC5A819AF02A}" type="presParOf" srcId="{F628E6B9-B069-464A-8909-E62A441B80F4}" destId="{FF299645-CD1C-4430-B6C6-CB14EB1E31FF}" srcOrd="6" destOrd="0" presId="urn:microsoft.com/office/officeart/2016/7/layout/BasicLinearProcessNumbered"/>
    <dgm:cxn modelId="{F6A9F8AC-5F5C-4E8B-9140-792ECE442469}" type="presParOf" srcId="{FF299645-CD1C-4430-B6C6-CB14EB1E31FF}" destId="{BC4BC657-0F46-4339-A42B-7A2591595E1C}" srcOrd="0" destOrd="0" presId="urn:microsoft.com/office/officeart/2016/7/layout/BasicLinearProcessNumbered"/>
    <dgm:cxn modelId="{69BC374F-1DF4-4009-BD79-A53982BF7FB8}" type="presParOf" srcId="{FF299645-CD1C-4430-B6C6-CB14EB1E31FF}" destId="{B0B62C11-FB7A-478E-9A07-F65A8D252CE8}" srcOrd="1" destOrd="0" presId="urn:microsoft.com/office/officeart/2016/7/layout/BasicLinearProcessNumbered"/>
    <dgm:cxn modelId="{F564A0CC-CE94-4041-BFF4-3CF743CE5AE9}" type="presParOf" srcId="{FF299645-CD1C-4430-B6C6-CB14EB1E31FF}" destId="{9AC330F2-E21C-4B11-8052-AD05D9FBED33}" srcOrd="2" destOrd="0" presId="urn:microsoft.com/office/officeart/2016/7/layout/BasicLinearProcessNumbered"/>
    <dgm:cxn modelId="{81616006-6396-48BC-BE15-764BFC74585A}" type="presParOf" srcId="{FF299645-CD1C-4430-B6C6-CB14EB1E31FF}" destId="{1E0D2571-1A8B-4320-B7C8-673D56A5EF2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B27BA-F73D-4528-9B4F-CC6B27E50E78}">
      <dsp:nvSpPr>
        <dsp:cNvPr id="0" name=""/>
        <dsp:cNvSpPr/>
      </dsp:nvSpPr>
      <dsp:spPr>
        <a:xfrm>
          <a:off x="0" y="0"/>
          <a:ext cx="7037845" cy="781460"/>
        </a:xfrm>
        <a:prstGeom prst="roundRect">
          <a:avLst>
            <a:gd name="adj" fmla="val 10000"/>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sp>
    <dsp:sp modelId="{F701B39C-6101-4D06-9152-6D2B2386FDE6}">
      <dsp:nvSpPr>
        <dsp:cNvPr id="0" name=""/>
        <dsp:cNvSpPr/>
      </dsp:nvSpPr>
      <dsp:spPr>
        <a:xfrm>
          <a:off x="236391" y="177370"/>
          <a:ext cx="429803" cy="429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D951B-7835-45D3-B909-9D1821E9B7A6}">
      <dsp:nvSpPr>
        <dsp:cNvPr id="0" name=""/>
        <dsp:cNvSpPr/>
      </dsp:nvSpPr>
      <dsp:spPr>
        <a:xfrm>
          <a:off x="902586" y="1541"/>
          <a:ext cx="6135258" cy="78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44550">
            <a:lnSpc>
              <a:spcPct val="100000"/>
            </a:lnSpc>
            <a:spcBef>
              <a:spcPct val="0"/>
            </a:spcBef>
            <a:spcAft>
              <a:spcPct val="35000"/>
            </a:spcAft>
            <a:buNone/>
          </a:pPr>
          <a:r>
            <a:rPr lang="en-US" sz="1900" kern="1200" dirty="0"/>
            <a:t>Establish vision – what does our perfect team look like?</a:t>
          </a:r>
        </a:p>
      </dsp:txBody>
      <dsp:txXfrm>
        <a:off x="902586" y="1541"/>
        <a:ext cx="6135258" cy="781460"/>
      </dsp:txXfrm>
    </dsp:sp>
    <dsp:sp modelId="{1D74583D-D9DF-4DC3-ABCB-D23A72DC1665}">
      <dsp:nvSpPr>
        <dsp:cNvPr id="0" name=""/>
        <dsp:cNvSpPr/>
      </dsp:nvSpPr>
      <dsp:spPr>
        <a:xfrm>
          <a:off x="0" y="978366"/>
          <a:ext cx="7037845" cy="781460"/>
        </a:xfrm>
        <a:prstGeom prst="roundRect">
          <a:avLst>
            <a:gd name="adj" fmla="val 10000"/>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sp>
    <dsp:sp modelId="{209CE20E-8099-4B54-AC4E-182980DFA539}">
      <dsp:nvSpPr>
        <dsp:cNvPr id="0" name=""/>
        <dsp:cNvSpPr/>
      </dsp:nvSpPr>
      <dsp:spPr>
        <a:xfrm>
          <a:off x="236391" y="1154195"/>
          <a:ext cx="429803" cy="429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CB3A2-DA7A-4074-B4B6-B8E95D4092BC}">
      <dsp:nvSpPr>
        <dsp:cNvPr id="0" name=""/>
        <dsp:cNvSpPr/>
      </dsp:nvSpPr>
      <dsp:spPr>
        <a:xfrm>
          <a:off x="902586" y="978366"/>
          <a:ext cx="6135258" cy="78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44550">
            <a:lnSpc>
              <a:spcPct val="100000"/>
            </a:lnSpc>
            <a:spcBef>
              <a:spcPct val="0"/>
            </a:spcBef>
            <a:spcAft>
              <a:spcPct val="35000"/>
            </a:spcAft>
            <a:buNone/>
          </a:pPr>
          <a:r>
            <a:rPr lang="en-US" sz="1900" kern="1200" dirty="0"/>
            <a:t>From rhetoric to reality – ‘what behaviours would our perfect team demonstrate’?</a:t>
          </a:r>
        </a:p>
      </dsp:txBody>
      <dsp:txXfrm>
        <a:off x="902586" y="978366"/>
        <a:ext cx="6135258" cy="781460"/>
      </dsp:txXfrm>
    </dsp:sp>
    <dsp:sp modelId="{6FD38222-3AB6-4FB3-B241-1908392DBAB9}">
      <dsp:nvSpPr>
        <dsp:cNvPr id="0" name=""/>
        <dsp:cNvSpPr/>
      </dsp:nvSpPr>
      <dsp:spPr>
        <a:xfrm>
          <a:off x="0" y="1955192"/>
          <a:ext cx="7037845" cy="781460"/>
        </a:xfrm>
        <a:prstGeom prst="roundRect">
          <a:avLst>
            <a:gd name="adj" fmla="val 10000"/>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sp>
    <dsp:sp modelId="{41490363-8F56-44F3-9EBC-2861D7BAC440}">
      <dsp:nvSpPr>
        <dsp:cNvPr id="0" name=""/>
        <dsp:cNvSpPr/>
      </dsp:nvSpPr>
      <dsp:spPr>
        <a:xfrm>
          <a:off x="236391" y="2131020"/>
          <a:ext cx="429803" cy="4298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06BA3-E6B2-4C0F-B029-90874EBEDD5C}">
      <dsp:nvSpPr>
        <dsp:cNvPr id="0" name=""/>
        <dsp:cNvSpPr/>
      </dsp:nvSpPr>
      <dsp:spPr>
        <a:xfrm>
          <a:off x="902586" y="1955192"/>
          <a:ext cx="6135258" cy="78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44550">
            <a:lnSpc>
              <a:spcPct val="100000"/>
            </a:lnSpc>
            <a:spcBef>
              <a:spcPct val="0"/>
            </a:spcBef>
            <a:spcAft>
              <a:spcPct val="35000"/>
            </a:spcAft>
            <a:buNone/>
          </a:pPr>
          <a:r>
            <a:rPr lang="en-US" sz="1900" kern="1200" dirty="0"/>
            <a:t>Make it happen – ‘what strategies can we put in place to work towards achieving that’?</a:t>
          </a:r>
        </a:p>
      </dsp:txBody>
      <dsp:txXfrm>
        <a:off x="902586" y="1955192"/>
        <a:ext cx="6135258" cy="781460"/>
      </dsp:txXfrm>
    </dsp:sp>
    <dsp:sp modelId="{438DF04C-B00F-4D1B-B1EA-31E5E178EFB1}">
      <dsp:nvSpPr>
        <dsp:cNvPr id="0" name=""/>
        <dsp:cNvSpPr/>
      </dsp:nvSpPr>
      <dsp:spPr>
        <a:xfrm>
          <a:off x="0" y="2932017"/>
          <a:ext cx="7037845" cy="781460"/>
        </a:xfrm>
        <a:prstGeom prst="roundRect">
          <a:avLst>
            <a:gd name="adj" fmla="val 10000"/>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sp>
    <dsp:sp modelId="{A3CDBFE3-2E9E-487D-A8DC-5AF7277A20F3}">
      <dsp:nvSpPr>
        <dsp:cNvPr id="0" name=""/>
        <dsp:cNvSpPr/>
      </dsp:nvSpPr>
      <dsp:spPr>
        <a:xfrm>
          <a:off x="236391" y="3107845"/>
          <a:ext cx="429803" cy="4298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0B047-F257-4D3E-A166-9C6BAE4B7273}">
      <dsp:nvSpPr>
        <dsp:cNvPr id="0" name=""/>
        <dsp:cNvSpPr/>
      </dsp:nvSpPr>
      <dsp:spPr>
        <a:xfrm>
          <a:off x="902586" y="2932017"/>
          <a:ext cx="6135258" cy="78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44550">
            <a:lnSpc>
              <a:spcPct val="100000"/>
            </a:lnSpc>
            <a:spcBef>
              <a:spcPct val="0"/>
            </a:spcBef>
            <a:spcAft>
              <a:spcPct val="35000"/>
            </a:spcAft>
            <a:buNone/>
          </a:pPr>
          <a:r>
            <a:rPr lang="en-US" sz="1900" kern="1200" dirty="0"/>
            <a:t>Maintain momentum – ‘how will we celebrate success?’</a:t>
          </a:r>
        </a:p>
      </dsp:txBody>
      <dsp:txXfrm>
        <a:off x="902586" y="2932017"/>
        <a:ext cx="6135258" cy="781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FF278-3D29-42B2-8E2A-26F034E20318}">
      <dsp:nvSpPr>
        <dsp:cNvPr id="0" name=""/>
        <dsp:cNvSpPr/>
      </dsp:nvSpPr>
      <dsp:spPr>
        <a:xfrm>
          <a:off x="2661418" y="7753"/>
          <a:ext cx="2950513" cy="70887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Have a process for raising concerns</a:t>
          </a:r>
        </a:p>
      </dsp:txBody>
      <dsp:txXfrm>
        <a:off x="2696023" y="42358"/>
        <a:ext cx="2881303" cy="639667"/>
      </dsp:txXfrm>
    </dsp:sp>
    <dsp:sp modelId="{837E605B-FEED-469D-844C-DFC2A26EC6E9}">
      <dsp:nvSpPr>
        <dsp:cNvPr id="0" name=""/>
        <dsp:cNvSpPr/>
      </dsp:nvSpPr>
      <dsp:spPr>
        <a:xfrm>
          <a:off x="2622678" y="745942"/>
          <a:ext cx="2950513" cy="70887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Whole team commits to the process</a:t>
          </a:r>
        </a:p>
      </dsp:txBody>
      <dsp:txXfrm>
        <a:off x="2657283" y="780547"/>
        <a:ext cx="2881303" cy="639667"/>
      </dsp:txXfrm>
    </dsp:sp>
    <dsp:sp modelId="{502C271A-45E4-4DA1-AB40-EFBC197F9344}">
      <dsp:nvSpPr>
        <dsp:cNvPr id="0" name=""/>
        <dsp:cNvSpPr/>
      </dsp:nvSpPr>
      <dsp:spPr>
        <a:xfrm>
          <a:off x="2622678" y="1490263"/>
          <a:ext cx="2950513" cy="70887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Whole team follows the process</a:t>
          </a:r>
        </a:p>
      </dsp:txBody>
      <dsp:txXfrm>
        <a:off x="2657283" y="1524868"/>
        <a:ext cx="2881303" cy="639667"/>
      </dsp:txXfrm>
    </dsp:sp>
    <dsp:sp modelId="{E1E2F277-D619-413D-A9FB-0D820DD66881}">
      <dsp:nvSpPr>
        <dsp:cNvPr id="0" name=""/>
        <dsp:cNvSpPr/>
      </dsp:nvSpPr>
      <dsp:spPr>
        <a:xfrm>
          <a:off x="2622678" y="2234585"/>
          <a:ext cx="2950513" cy="70887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We all contribute to the culture</a:t>
          </a:r>
        </a:p>
      </dsp:txBody>
      <dsp:txXfrm>
        <a:off x="2657283" y="2269190"/>
        <a:ext cx="2881303" cy="639667"/>
      </dsp:txXfrm>
    </dsp:sp>
    <dsp:sp modelId="{B3D9BB91-E918-4AAC-B4CF-5E7C5E2AEC8C}">
      <dsp:nvSpPr>
        <dsp:cNvPr id="0" name=""/>
        <dsp:cNvSpPr/>
      </dsp:nvSpPr>
      <dsp:spPr>
        <a:xfrm>
          <a:off x="2622678" y="2978906"/>
          <a:ext cx="2950513" cy="70887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We are all responsible for maintaining a healthy culture.</a:t>
          </a:r>
        </a:p>
      </dsp:txBody>
      <dsp:txXfrm>
        <a:off x="2657283" y="3013511"/>
        <a:ext cx="2881303" cy="63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2536D-703D-4949-9EF6-9BEEC9A4C853}">
      <dsp:nvSpPr>
        <dsp:cNvPr id="0" name=""/>
        <dsp:cNvSpPr/>
      </dsp:nvSpPr>
      <dsp:spPr>
        <a:xfrm>
          <a:off x="761999" y="0"/>
          <a:ext cx="3048000" cy="3048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E447B-78B4-A14B-8742-20A84811FFD4}">
      <dsp:nvSpPr>
        <dsp:cNvPr id="0" name=""/>
        <dsp:cNvSpPr/>
      </dsp:nvSpPr>
      <dsp:spPr>
        <a:xfrm>
          <a:off x="960120" y="198120"/>
          <a:ext cx="1219200" cy="121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Good food eaten well </a:t>
          </a:r>
        </a:p>
      </dsp:txBody>
      <dsp:txXfrm>
        <a:off x="1019636" y="257636"/>
        <a:ext cx="1100168" cy="1100168"/>
      </dsp:txXfrm>
    </dsp:sp>
    <dsp:sp modelId="{FFF37302-F105-BF40-9C7C-75D16FB529D5}">
      <dsp:nvSpPr>
        <dsp:cNvPr id="0" name=""/>
        <dsp:cNvSpPr/>
      </dsp:nvSpPr>
      <dsp:spPr>
        <a:xfrm>
          <a:off x="2392680" y="198120"/>
          <a:ext cx="1219200" cy="121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Regular ‘exercise’ (doesn’t have to be elite standard)</a:t>
          </a:r>
        </a:p>
      </dsp:txBody>
      <dsp:txXfrm>
        <a:off x="2452196" y="257636"/>
        <a:ext cx="1100168" cy="1100168"/>
      </dsp:txXfrm>
    </dsp:sp>
    <dsp:sp modelId="{69D1086D-D42A-8B41-B84F-59A10D1D3B79}">
      <dsp:nvSpPr>
        <dsp:cNvPr id="0" name=""/>
        <dsp:cNvSpPr/>
      </dsp:nvSpPr>
      <dsp:spPr>
        <a:xfrm>
          <a:off x="960120" y="1630680"/>
          <a:ext cx="1219200" cy="121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Regular sleep</a:t>
          </a:r>
        </a:p>
      </dsp:txBody>
      <dsp:txXfrm>
        <a:off x="1019636" y="1690196"/>
        <a:ext cx="1100168" cy="1100168"/>
      </dsp:txXfrm>
    </dsp:sp>
    <dsp:sp modelId="{4AC26BFC-9999-0945-A3BB-160498A01EE2}">
      <dsp:nvSpPr>
        <dsp:cNvPr id="0" name=""/>
        <dsp:cNvSpPr/>
      </dsp:nvSpPr>
      <dsp:spPr>
        <a:xfrm>
          <a:off x="2392680" y="1630680"/>
          <a:ext cx="1219200" cy="121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proactive mindset</a:t>
          </a:r>
        </a:p>
      </dsp:txBody>
      <dsp:txXfrm>
        <a:off x="2452196" y="1690196"/>
        <a:ext cx="1100168" cy="1100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3D3F5-2F69-4B70-8CB4-7DFEF702119D}">
      <dsp:nvSpPr>
        <dsp:cNvPr id="0" name=""/>
        <dsp:cNvSpPr/>
      </dsp:nvSpPr>
      <dsp:spPr>
        <a:xfrm>
          <a:off x="2223" y="548300"/>
          <a:ext cx="1763970" cy="246955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526" tIns="330200" rIns="137526" bIns="330200" numCol="1" spcCol="1270" anchor="t" anchorCtr="0">
          <a:noAutofit/>
        </a:bodyPr>
        <a:lstStyle/>
        <a:p>
          <a:pPr marL="0" lvl="0" indent="0" algn="l" defTabSz="533400">
            <a:lnSpc>
              <a:spcPct val="90000"/>
            </a:lnSpc>
            <a:spcBef>
              <a:spcPct val="0"/>
            </a:spcBef>
            <a:spcAft>
              <a:spcPct val="35000"/>
            </a:spcAft>
            <a:buNone/>
          </a:pPr>
          <a:r>
            <a:rPr lang="en-US" sz="1200" kern="1200"/>
            <a:t>Put culture on the meeting agenda</a:t>
          </a:r>
        </a:p>
      </dsp:txBody>
      <dsp:txXfrm>
        <a:off x="2223" y="1486732"/>
        <a:ext cx="1763970" cy="1481735"/>
      </dsp:txXfrm>
    </dsp:sp>
    <dsp:sp modelId="{EDDA9001-EBE3-4873-B882-CABD7FA082F9}">
      <dsp:nvSpPr>
        <dsp:cNvPr id="0" name=""/>
        <dsp:cNvSpPr/>
      </dsp:nvSpPr>
      <dsp:spPr>
        <a:xfrm>
          <a:off x="513774" y="795256"/>
          <a:ext cx="740867" cy="740867"/>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1" tIns="12700" rIns="57761" bIns="12700"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22271" y="903753"/>
        <a:ext cx="523873" cy="523873"/>
      </dsp:txXfrm>
    </dsp:sp>
    <dsp:sp modelId="{E35F6649-01A9-4352-B7E4-D907F9C83433}">
      <dsp:nvSpPr>
        <dsp:cNvPr id="0" name=""/>
        <dsp:cNvSpPr/>
      </dsp:nvSpPr>
      <dsp:spPr>
        <a:xfrm>
          <a:off x="2223" y="3017787"/>
          <a:ext cx="1763970" cy="72"/>
        </a:xfrm>
        <a:prstGeom prst="rect">
          <a:avLst/>
        </a:prstGeom>
        <a:solidFill>
          <a:schemeClr val="accent5">
            <a:hueOff val="348346"/>
            <a:satOff val="-2778"/>
            <a:lumOff val="-2101"/>
            <a:alphaOff val="0"/>
          </a:schemeClr>
        </a:solidFill>
        <a:ln w="19050" cap="rnd" cmpd="sng" algn="ctr">
          <a:solidFill>
            <a:schemeClr val="accent5">
              <a:hueOff val="348346"/>
              <a:satOff val="-2778"/>
              <a:lumOff val="-21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52001-98CE-49D3-9D55-653894B298AC}">
      <dsp:nvSpPr>
        <dsp:cNvPr id="0" name=""/>
        <dsp:cNvSpPr/>
      </dsp:nvSpPr>
      <dsp:spPr>
        <a:xfrm>
          <a:off x="1942591" y="548300"/>
          <a:ext cx="1763970" cy="2469558"/>
        </a:xfrm>
        <a:prstGeom prst="rect">
          <a:avLst/>
        </a:prstGeom>
        <a:solidFill>
          <a:schemeClr val="accent5">
            <a:tint val="40000"/>
            <a:alpha val="90000"/>
            <a:hueOff val="943569"/>
            <a:satOff val="-9111"/>
            <a:lumOff val="-1071"/>
            <a:alphaOff val="0"/>
          </a:schemeClr>
        </a:solidFill>
        <a:ln w="19050" cap="rnd" cmpd="sng" algn="ctr">
          <a:solidFill>
            <a:schemeClr val="accent5">
              <a:tint val="40000"/>
              <a:alpha val="90000"/>
              <a:hueOff val="943569"/>
              <a:satOff val="-9111"/>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526" tIns="330200" rIns="137526" bIns="330200" numCol="1" spcCol="1270" anchor="t" anchorCtr="0">
          <a:noAutofit/>
        </a:bodyPr>
        <a:lstStyle/>
        <a:p>
          <a:pPr marL="0" lvl="0" indent="0" algn="l" defTabSz="533400">
            <a:lnSpc>
              <a:spcPct val="90000"/>
            </a:lnSpc>
            <a:spcBef>
              <a:spcPct val="0"/>
            </a:spcBef>
            <a:spcAft>
              <a:spcPct val="35000"/>
            </a:spcAft>
            <a:buNone/>
          </a:pPr>
          <a:r>
            <a:rPr lang="en-US" sz="1200" kern="1200"/>
            <a:t>Normalise talking about culture and culture improvements</a:t>
          </a:r>
        </a:p>
      </dsp:txBody>
      <dsp:txXfrm>
        <a:off x="1942591" y="1486732"/>
        <a:ext cx="1763970" cy="1481735"/>
      </dsp:txXfrm>
    </dsp:sp>
    <dsp:sp modelId="{94A5E2EA-2B5D-4E77-BFC2-432FF9D8ECF5}">
      <dsp:nvSpPr>
        <dsp:cNvPr id="0" name=""/>
        <dsp:cNvSpPr/>
      </dsp:nvSpPr>
      <dsp:spPr>
        <a:xfrm>
          <a:off x="2454142" y="795256"/>
          <a:ext cx="740867" cy="740867"/>
        </a:xfrm>
        <a:prstGeom prst="ellipse">
          <a:avLst/>
        </a:prstGeom>
        <a:solidFill>
          <a:schemeClr val="accent5">
            <a:hueOff val="696693"/>
            <a:satOff val="-5555"/>
            <a:lumOff val="-4201"/>
            <a:alphaOff val="0"/>
          </a:schemeClr>
        </a:solidFill>
        <a:ln w="19050" cap="rnd" cmpd="sng" algn="ctr">
          <a:solidFill>
            <a:schemeClr val="accent5">
              <a:hueOff val="696693"/>
              <a:satOff val="-5555"/>
              <a:lumOff val="-42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1" tIns="12700" rIns="57761" bIns="12700"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62639" y="903753"/>
        <a:ext cx="523873" cy="523873"/>
      </dsp:txXfrm>
    </dsp:sp>
    <dsp:sp modelId="{20A3FE94-191A-4645-868A-F7B06B402DFD}">
      <dsp:nvSpPr>
        <dsp:cNvPr id="0" name=""/>
        <dsp:cNvSpPr/>
      </dsp:nvSpPr>
      <dsp:spPr>
        <a:xfrm>
          <a:off x="1942591" y="3017787"/>
          <a:ext cx="1763970" cy="72"/>
        </a:xfrm>
        <a:prstGeom prst="rect">
          <a:avLst/>
        </a:prstGeom>
        <a:solidFill>
          <a:schemeClr val="accent5">
            <a:hueOff val="1045039"/>
            <a:satOff val="-8333"/>
            <a:lumOff val="-6302"/>
            <a:alphaOff val="0"/>
          </a:schemeClr>
        </a:solidFill>
        <a:ln w="19050" cap="rnd" cmpd="sng" algn="ctr">
          <a:solidFill>
            <a:schemeClr val="accent5">
              <a:hueOff val="1045039"/>
              <a:satOff val="-8333"/>
              <a:lumOff val="-63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53BB7-D94C-403D-8EB9-103C5D930485}">
      <dsp:nvSpPr>
        <dsp:cNvPr id="0" name=""/>
        <dsp:cNvSpPr/>
      </dsp:nvSpPr>
      <dsp:spPr>
        <a:xfrm>
          <a:off x="3882958" y="548300"/>
          <a:ext cx="1763970" cy="2469558"/>
        </a:xfrm>
        <a:prstGeom prst="rect">
          <a:avLst/>
        </a:prstGeom>
        <a:solidFill>
          <a:schemeClr val="accent5">
            <a:tint val="40000"/>
            <a:alpha val="90000"/>
            <a:hueOff val="1887137"/>
            <a:satOff val="-18223"/>
            <a:lumOff val="-2142"/>
            <a:alphaOff val="0"/>
          </a:schemeClr>
        </a:solidFill>
        <a:ln w="19050" cap="rnd" cmpd="sng" algn="ctr">
          <a:solidFill>
            <a:schemeClr val="accent5">
              <a:tint val="40000"/>
              <a:alpha val="90000"/>
              <a:hueOff val="1887137"/>
              <a:satOff val="-18223"/>
              <a:lumOff val="-21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526" tIns="330200" rIns="137526" bIns="330200" numCol="1" spcCol="1270" anchor="t" anchorCtr="0">
          <a:noAutofit/>
        </a:bodyPr>
        <a:lstStyle/>
        <a:p>
          <a:pPr marL="0" lvl="0" indent="0" algn="l" defTabSz="533400">
            <a:lnSpc>
              <a:spcPct val="90000"/>
            </a:lnSpc>
            <a:spcBef>
              <a:spcPct val="0"/>
            </a:spcBef>
            <a:spcAft>
              <a:spcPct val="35000"/>
            </a:spcAft>
            <a:buNone/>
          </a:pPr>
          <a:r>
            <a:rPr lang="en-US" sz="1200" kern="1200"/>
            <a:t>Reward behaviour consistent with the creation of the desired culture</a:t>
          </a:r>
        </a:p>
      </dsp:txBody>
      <dsp:txXfrm>
        <a:off x="3882958" y="1486732"/>
        <a:ext cx="1763970" cy="1481735"/>
      </dsp:txXfrm>
    </dsp:sp>
    <dsp:sp modelId="{1A18F433-E0BC-4AB8-BFB7-21F79A432055}">
      <dsp:nvSpPr>
        <dsp:cNvPr id="0" name=""/>
        <dsp:cNvSpPr/>
      </dsp:nvSpPr>
      <dsp:spPr>
        <a:xfrm>
          <a:off x="4394509" y="795256"/>
          <a:ext cx="740867" cy="740867"/>
        </a:xfrm>
        <a:prstGeom prst="ellipse">
          <a:avLst/>
        </a:prstGeom>
        <a:solidFill>
          <a:schemeClr val="accent5">
            <a:hueOff val="1393386"/>
            <a:satOff val="-11110"/>
            <a:lumOff val="-8403"/>
            <a:alphaOff val="0"/>
          </a:schemeClr>
        </a:solidFill>
        <a:ln w="19050" cap="rnd" cmpd="sng" algn="ctr">
          <a:solidFill>
            <a:schemeClr val="accent5">
              <a:hueOff val="1393386"/>
              <a:satOff val="-11110"/>
              <a:lumOff val="-84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1" tIns="12700" rIns="57761" bIns="12700"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503006" y="903753"/>
        <a:ext cx="523873" cy="523873"/>
      </dsp:txXfrm>
    </dsp:sp>
    <dsp:sp modelId="{9C2E3521-FE77-4041-9B59-D0FBEE9D32E2}">
      <dsp:nvSpPr>
        <dsp:cNvPr id="0" name=""/>
        <dsp:cNvSpPr/>
      </dsp:nvSpPr>
      <dsp:spPr>
        <a:xfrm>
          <a:off x="3882958" y="3017787"/>
          <a:ext cx="1763970" cy="72"/>
        </a:xfrm>
        <a:prstGeom prst="rect">
          <a:avLst/>
        </a:prstGeom>
        <a:solidFill>
          <a:schemeClr val="accent5">
            <a:hueOff val="1741732"/>
            <a:satOff val="-13888"/>
            <a:lumOff val="-10504"/>
            <a:alphaOff val="0"/>
          </a:schemeClr>
        </a:solidFill>
        <a:ln w="19050" cap="rnd" cmpd="sng" algn="ctr">
          <a:solidFill>
            <a:schemeClr val="accent5">
              <a:hueOff val="1741732"/>
              <a:satOff val="-13888"/>
              <a:lumOff val="-10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BC657-0F46-4339-A42B-7A2591595E1C}">
      <dsp:nvSpPr>
        <dsp:cNvPr id="0" name=""/>
        <dsp:cNvSpPr/>
      </dsp:nvSpPr>
      <dsp:spPr>
        <a:xfrm>
          <a:off x="5823326" y="548300"/>
          <a:ext cx="1763970" cy="2469558"/>
        </a:xfrm>
        <a:prstGeom prst="rect">
          <a:avLst/>
        </a:prstGeom>
        <a:solidFill>
          <a:schemeClr val="accent5">
            <a:tint val="40000"/>
            <a:alpha val="90000"/>
            <a:hueOff val="2830706"/>
            <a:satOff val="-27334"/>
            <a:lumOff val="-3213"/>
            <a:alphaOff val="0"/>
          </a:schemeClr>
        </a:solidFill>
        <a:ln w="19050" cap="rnd" cmpd="sng" algn="ctr">
          <a:solidFill>
            <a:schemeClr val="accent5">
              <a:tint val="40000"/>
              <a:alpha val="90000"/>
              <a:hueOff val="2830706"/>
              <a:satOff val="-27334"/>
              <a:lumOff val="-3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526" tIns="330200" rIns="137526" bIns="330200" numCol="1" spcCol="1270" anchor="t" anchorCtr="0">
          <a:noAutofit/>
        </a:bodyPr>
        <a:lstStyle/>
        <a:p>
          <a:pPr marL="0" lvl="0" indent="0" algn="l" defTabSz="533400">
            <a:lnSpc>
              <a:spcPct val="90000"/>
            </a:lnSpc>
            <a:spcBef>
              <a:spcPct val="0"/>
            </a:spcBef>
            <a:spcAft>
              <a:spcPct val="35000"/>
            </a:spcAft>
            <a:buNone/>
          </a:pPr>
          <a:r>
            <a:rPr lang="en-US" sz="1200" kern="1200"/>
            <a:t>Address behaviour NOT consistent with the creation of the desired culture.</a:t>
          </a:r>
        </a:p>
      </dsp:txBody>
      <dsp:txXfrm>
        <a:off x="5823326" y="1486732"/>
        <a:ext cx="1763970" cy="1481735"/>
      </dsp:txXfrm>
    </dsp:sp>
    <dsp:sp modelId="{B0B62C11-FB7A-478E-9A07-F65A8D252CE8}">
      <dsp:nvSpPr>
        <dsp:cNvPr id="0" name=""/>
        <dsp:cNvSpPr/>
      </dsp:nvSpPr>
      <dsp:spPr>
        <a:xfrm>
          <a:off x="6334877" y="795256"/>
          <a:ext cx="740867" cy="740867"/>
        </a:xfrm>
        <a:prstGeom prst="ellipse">
          <a:avLst/>
        </a:prstGeom>
        <a:solidFill>
          <a:schemeClr val="accent5">
            <a:hueOff val="2090078"/>
            <a:satOff val="-16665"/>
            <a:lumOff val="-12604"/>
            <a:alphaOff val="0"/>
          </a:schemeClr>
        </a:solidFill>
        <a:ln w="19050" cap="rnd" cmpd="sng" algn="ctr">
          <a:solidFill>
            <a:schemeClr val="accent5">
              <a:hueOff val="2090078"/>
              <a:satOff val="-16665"/>
              <a:lumOff val="-126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61" tIns="12700" rIns="57761" bIns="12700"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443374" y="903753"/>
        <a:ext cx="523873" cy="523873"/>
      </dsp:txXfrm>
    </dsp:sp>
    <dsp:sp modelId="{9AC330F2-E21C-4B11-8052-AD05D9FBED33}">
      <dsp:nvSpPr>
        <dsp:cNvPr id="0" name=""/>
        <dsp:cNvSpPr/>
      </dsp:nvSpPr>
      <dsp:spPr>
        <a:xfrm>
          <a:off x="5823326" y="3017787"/>
          <a:ext cx="1763970" cy="72"/>
        </a:xfrm>
        <a:prstGeom prst="rect">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E4214C-03DF-4530-A3A6-BCAD1E7F02EB}" type="datetimeFigureOut">
              <a:rPr lang="en-AU" smtClean="0"/>
              <a:t>6/5/22</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2C09E-AE2F-48D6-B408-8B65C84E6E93}" type="slidenum">
              <a:rPr lang="en-AU" smtClean="0"/>
              <a:t>‹#›</a:t>
            </a:fld>
            <a:endParaRPr lang="en-AU"/>
          </a:p>
        </p:txBody>
      </p:sp>
    </p:spTree>
    <p:extLst>
      <p:ext uri="{BB962C8B-B14F-4D97-AF65-F5344CB8AC3E}">
        <p14:creationId xmlns:p14="http://schemas.microsoft.com/office/powerpoint/2010/main" val="362857579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19</a:t>
            </a:r>
            <a:r>
              <a:rPr lang="en-US" baseline="30000" dirty="0"/>
              <a:t>th</a:t>
            </a:r>
            <a:r>
              <a:rPr lang="en-US" dirty="0"/>
              <a:t> and 20</a:t>
            </a:r>
            <a:r>
              <a:rPr lang="en-US" baseline="30000" dirty="0"/>
              <a:t>th</a:t>
            </a:r>
            <a:r>
              <a:rPr lang="en-US" dirty="0"/>
              <a:t> September 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3"/>
            <a:ext cx="3378467" cy="458787"/>
          </a:xfrm>
          <a:prstGeom prst="rect">
            <a:avLst/>
          </a:prstGeom>
        </p:spPr>
        <p:txBody>
          <a:bodyPr vert="horz" lIns="91440" tIns="45720" rIns="91440" bIns="45720" rtlCol="0" anchor="b"/>
          <a:lstStyle>
            <a:lvl1pPr algn="l">
              <a:defRPr sz="1200"/>
            </a:lvl1p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F45C7-854D-3343-B754-9D8DA0A3024D}" type="slidenum">
              <a:rPr lang="en-US" smtClean="0"/>
              <a:pPr/>
              <a:t>‹#›</a:t>
            </a:fld>
            <a:endParaRPr lang="en-US" dirty="0"/>
          </a:p>
        </p:txBody>
      </p:sp>
    </p:spTree>
    <p:extLst>
      <p:ext uri="{BB962C8B-B14F-4D97-AF65-F5344CB8AC3E}">
        <p14:creationId xmlns:p14="http://schemas.microsoft.com/office/powerpoint/2010/main" val="184795406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jwjconsulting.com/"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2.jpg"/><Relationship Id="rId4" Type="http://schemas.openxmlformats.org/officeDocument/2006/relationships/hyperlink" Target="mailto:Joan@jwjconsulting.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1051560"/>
            <a:ext cx="5486400" cy="6949440"/>
          </a:xfrm>
          <a:noFill/>
          <a:ln w="76200">
            <a:solidFill>
              <a:schemeClr val="tx1"/>
            </a:solidFill>
          </a:ln>
        </p:spPr>
        <p:style>
          <a:lnRef idx="1">
            <a:schemeClr val="accent3"/>
          </a:lnRef>
          <a:fillRef idx="2">
            <a:schemeClr val="accent3"/>
          </a:fillRef>
          <a:effectRef idx="1">
            <a:schemeClr val="accent3"/>
          </a:effectRef>
          <a:fontRef idx="minor">
            <a:schemeClr val="dk1"/>
          </a:fontRef>
        </p:style>
        <p:txBody>
          <a:bodyPr/>
          <a:lstStyle/>
          <a:p>
            <a:pPr algn="ctr"/>
            <a:endParaRPr lang="en-US" sz="3200" dirty="0"/>
          </a:p>
          <a:p>
            <a:pPr algn="ctr"/>
            <a:r>
              <a:rPr lang="en-US" sz="3200" dirty="0"/>
              <a:t>Leading for Team Health, Wellbeing &amp; Excellence</a:t>
            </a:r>
            <a:r>
              <a:rPr lang="en-US" sz="4000" dirty="0"/>
              <a:t>!</a:t>
            </a:r>
            <a:endParaRPr lang="en-US" sz="3200" dirty="0"/>
          </a:p>
          <a:p>
            <a:pPr algn="ctr"/>
            <a:r>
              <a:rPr lang="en-US" sz="1800" dirty="0"/>
              <a:t>12</a:t>
            </a:r>
            <a:r>
              <a:rPr lang="en-US" sz="1800" baseline="30000" dirty="0"/>
              <a:t>th</a:t>
            </a:r>
            <a:r>
              <a:rPr lang="en-US" sz="1800" dirty="0"/>
              <a:t> May 2022</a:t>
            </a:r>
          </a:p>
          <a:p>
            <a:pPr algn="ctr"/>
            <a:endParaRPr lang="en-US" sz="1400" dirty="0"/>
          </a:p>
          <a:p>
            <a:pPr algn="ctr"/>
            <a:r>
              <a:rPr lang="en-US" sz="2800" dirty="0"/>
              <a:t>Presented for Community Legal </a:t>
            </a:r>
            <a:r>
              <a:rPr lang="en-US" sz="2800" dirty="0" err="1"/>
              <a:t>Centres</a:t>
            </a:r>
            <a:r>
              <a:rPr lang="en-US" sz="2800" dirty="0"/>
              <a:t> Queensland</a:t>
            </a:r>
            <a:endParaRPr lang="en-US" sz="4000" dirty="0"/>
          </a:p>
          <a:p>
            <a:pPr algn="ctr"/>
            <a:r>
              <a:rPr lang="en-US" sz="2400" dirty="0"/>
              <a:t>By Joan Wilson-Jones</a:t>
            </a:r>
          </a:p>
          <a:p>
            <a:pPr algn="ctr"/>
            <a:r>
              <a:rPr lang="en-US" sz="2400" dirty="0" err="1"/>
              <a:t>JwJ</a:t>
            </a:r>
            <a:r>
              <a:rPr lang="en-US" sz="2400" dirty="0"/>
              <a:t> Consulting Brisbane</a:t>
            </a:r>
          </a:p>
          <a:p>
            <a:pPr algn="ctr"/>
            <a:r>
              <a:rPr lang="en-US" sz="2400" dirty="0">
                <a:hlinkClick r:id="rId3"/>
              </a:rPr>
              <a:t>www.jwjconsulting.com</a:t>
            </a:r>
            <a:endParaRPr lang="en-US" sz="2400" dirty="0"/>
          </a:p>
          <a:p>
            <a:pPr algn="ctr"/>
            <a:r>
              <a:rPr lang="en-US" sz="2400" dirty="0">
                <a:hlinkClick r:id="rId4"/>
              </a:rPr>
              <a:t>Joan@jwjconsulting.com</a:t>
            </a:r>
            <a:endParaRPr lang="en-US" sz="2400" dirty="0"/>
          </a:p>
          <a:p>
            <a:pPr algn="ctr"/>
            <a:r>
              <a:rPr lang="en-US" sz="2400" dirty="0"/>
              <a:t>0402 473 173</a:t>
            </a:r>
          </a:p>
          <a:p>
            <a:pPr algn="ctr"/>
            <a:endParaRPr lang="en-US" sz="2400" dirty="0"/>
          </a:p>
          <a:p>
            <a:endParaRPr lang="en-US" dirty="0"/>
          </a:p>
          <a:p>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fld id="{56DF45C7-854D-3343-B754-9D8DA0A3024D}" type="slidenum">
              <a:rPr lang="en-US" smtClean="0"/>
              <a:t>1</a:t>
            </a:fld>
            <a:endParaRPr lang="en-US"/>
          </a:p>
        </p:txBody>
      </p:sp>
      <p:pic>
        <p:nvPicPr>
          <p:cNvPr id="7" name="Picture 6">
            <a:extLst>
              <a:ext uri="{FF2B5EF4-FFF2-40B4-BE49-F238E27FC236}">
                <a16:creationId xmlns:a16="http://schemas.microsoft.com/office/drawing/2014/main" id="{A84A68FD-8B7B-3445-A1CA-4AF715876F79}"/>
              </a:ext>
            </a:extLst>
          </p:cNvPr>
          <p:cNvPicPr>
            <a:picLocks noChangeAspect="1"/>
          </p:cNvPicPr>
          <p:nvPr/>
        </p:nvPicPr>
        <p:blipFill>
          <a:blip r:embed="rId5"/>
          <a:stretch>
            <a:fillRect/>
          </a:stretch>
        </p:blipFill>
        <p:spPr>
          <a:xfrm>
            <a:off x="2943084" y="6410425"/>
            <a:ext cx="1119328" cy="1436571"/>
          </a:xfrm>
          <a:prstGeom prst="rect">
            <a:avLst/>
          </a:prstGeom>
        </p:spPr>
      </p:pic>
    </p:spTree>
    <p:extLst>
      <p:ext uri="{BB962C8B-B14F-4D97-AF65-F5344CB8AC3E}">
        <p14:creationId xmlns:p14="http://schemas.microsoft.com/office/powerpoint/2010/main" val="428398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teams need a process for how to raise concerns. If we fail to establish a process then we risk a breakdown in communication processes, which places team productivity and connectivity at risk.</a:t>
            </a:r>
          </a:p>
          <a:p>
            <a:endParaRPr lang="en-US" dirty="0"/>
          </a:p>
          <a:p>
            <a:r>
              <a:rPr lang="en-US" dirty="0"/>
              <a:t>It’s helpful to establish the process in consultation with the team. Some things to consider might be:</a:t>
            </a:r>
          </a:p>
          <a:p>
            <a:endParaRPr lang="en-US" dirty="0"/>
          </a:p>
          <a:p>
            <a:pPr marL="171450" indent="-171450">
              <a:buFont typeface="Arial" panose="020B0604020202020204" pitchFamily="34" charset="0"/>
              <a:buChar char="•"/>
            </a:pPr>
            <a:r>
              <a:rPr lang="en-US" dirty="0"/>
              <a:t>What facts/data is needed to support the view that it’s a concern.</a:t>
            </a:r>
          </a:p>
          <a:p>
            <a:pPr marL="171450" indent="-171450">
              <a:buFont typeface="Arial" panose="020B0604020202020204" pitchFamily="34" charset="0"/>
              <a:buChar char="•"/>
            </a:pPr>
            <a:r>
              <a:rPr lang="en-US" dirty="0"/>
              <a:t>What might be some ideas for solutions.</a:t>
            </a:r>
          </a:p>
          <a:p>
            <a:pPr marL="171450" indent="-171450">
              <a:buFont typeface="Arial" panose="020B0604020202020204" pitchFamily="34" charset="0"/>
              <a:buChar char="•"/>
            </a:pPr>
            <a:r>
              <a:rPr lang="en-US" dirty="0"/>
              <a:t>Who is the most appropriate person to escalate a concern to.</a:t>
            </a:r>
          </a:p>
          <a:p>
            <a:pPr marL="171450" indent="-171450">
              <a:buFont typeface="Arial" panose="020B0604020202020204" pitchFamily="34" charset="0"/>
              <a:buChar char="•"/>
            </a:pPr>
            <a:r>
              <a:rPr lang="en-US" dirty="0"/>
              <a:t>What are reasonable timeframes for responses.</a:t>
            </a:r>
          </a:p>
          <a:p>
            <a:endParaRPr lang="en-US" dirty="0"/>
          </a:p>
          <a:p>
            <a:endParaRPr lang="en-US" dirty="0"/>
          </a:p>
          <a:p>
            <a:r>
              <a:rPr lang="en-US" dirty="0"/>
              <a:t>What are some of your thoughts around how you would like concerns or issues raised with you?</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10</a:t>
            </a:fld>
            <a:endParaRPr lang="en-US" dirty="0"/>
          </a:p>
        </p:txBody>
      </p:sp>
    </p:spTree>
    <p:extLst>
      <p:ext uri="{BB962C8B-B14F-4D97-AF65-F5344CB8AC3E}">
        <p14:creationId xmlns:p14="http://schemas.microsoft.com/office/powerpoint/2010/main" val="106517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team members aren’t adhering to the team agreement it’s essential that this is discussed individually. Ideally in person (not virtually).</a:t>
            </a:r>
          </a:p>
          <a:p>
            <a:endParaRPr lang="en-US" dirty="0"/>
          </a:p>
          <a:p>
            <a:r>
              <a:rPr lang="en-US" b="1" dirty="0"/>
              <a:t>A helpful 4 step process might be:</a:t>
            </a:r>
          </a:p>
          <a:p>
            <a:endParaRPr lang="en-US" dirty="0"/>
          </a:p>
          <a:p>
            <a:pPr marL="228600" indent="-228600">
              <a:buAutoNum type="arabicPeriod"/>
            </a:pPr>
            <a:r>
              <a:rPr lang="en-US" dirty="0"/>
              <a:t>Note the actual </a:t>
            </a:r>
            <a:r>
              <a:rPr lang="en-US" dirty="0" err="1"/>
              <a:t>behaviour</a:t>
            </a:r>
            <a:r>
              <a:rPr lang="en-US" dirty="0"/>
              <a:t>. </a:t>
            </a:r>
            <a:r>
              <a:rPr lang="en-US" dirty="0" err="1"/>
              <a:t>Eg.</a:t>
            </a:r>
            <a:r>
              <a:rPr lang="en-US" dirty="0"/>
              <a:t> “this morning I heard you say to Sally, ‘that’s not my job, do it yourself’”.</a:t>
            </a:r>
          </a:p>
          <a:p>
            <a:pPr marL="228600" indent="-228600">
              <a:buAutoNum type="arabicPeriod"/>
            </a:pPr>
            <a:r>
              <a:rPr lang="en-US" dirty="0"/>
              <a:t>Align it with the relevant part of the agreement – ‘remember we agreed to discuss any requests for assistance to ensure that all priorities were met, rather than just focusing on our own jobs’.</a:t>
            </a:r>
          </a:p>
          <a:p>
            <a:pPr marL="228600" indent="-228600">
              <a:buAutoNum type="arabicPeriod"/>
            </a:pPr>
            <a:r>
              <a:rPr lang="en-US" dirty="0"/>
              <a:t>Enquire – ‘what was happening for you? Why did you respond that way to Sally?’</a:t>
            </a:r>
          </a:p>
          <a:p>
            <a:pPr marL="228600" indent="-228600">
              <a:buAutoNum type="arabicPeriod"/>
            </a:pPr>
            <a:r>
              <a:rPr lang="en-US" dirty="0"/>
              <a:t>Set a response:</a:t>
            </a:r>
          </a:p>
          <a:p>
            <a:pPr marL="685800" lvl="1" indent="-228600">
              <a:buAutoNum type="arabicPeriod"/>
            </a:pPr>
            <a:r>
              <a:rPr lang="en-US" dirty="0"/>
              <a:t>1</a:t>
            </a:r>
            <a:r>
              <a:rPr lang="en-US" baseline="30000" dirty="0"/>
              <a:t>st</a:t>
            </a:r>
            <a:r>
              <a:rPr lang="en-US" dirty="0"/>
              <a:t> time of discussing, remind the team member of the agreement and request that they follow it.</a:t>
            </a:r>
          </a:p>
          <a:p>
            <a:pPr marL="685800" lvl="1" indent="-228600">
              <a:buAutoNum type="arabicPeriod"/>
            </a:pPr>
            <a:r>
              <a:rPr lang="en-US" dirty="0"/>
              <a:t>2</a:t>
            </a:r>
            <a:r>
              <a:rPr lang="en-US" baseline="30000" dirty="0"/>
              <a:t>nd</a:t>
            </a:r>
            <a:r>
              <a:rPr lang="en-US" dirty="0"/>
              <a:t> time of discussing, consider applying a pre-agreed consequence.</a:t>
            </a:r>
          </a:p>
          <a:p>
            <a:pPr marL="685800" lvl="1" indent="-228600">
              <a:buAutoNum type="arabicPeriod"/>
            </a:pPr>
            <a:r>
              <a:rPr lang="en-US" dirty="0"/>
              <a:t>3</a:t>
            </a:r>
            <a:r>
              <a:rPr lang="en-US" baseline="30000" dirty="0"/>
              <a:t>rd</a:t>
            </a:r>
            <a:r>
              <a:rPr lang="en-US" dirty="0"/>
              <a:t> time of discussing, consider commencing performance management action.</a:t>
            </a:r>
          </a:p>
          <a:p>
            <a:pPr lvl="1" algn="ctr"/>
            <a:r>
              <a:rPr lang="en-US" b="1" i="1" dirty="0"/>
              <a:t>Where there is no agreement aligning to the </a:t>
            </a:r>
            <a:r>
              <a:rPr lang="en-US" b="1" i="1" dirty="0" err="1"/>
              <a:t>behaviour</a:t>
            </a:r>
            <a:r>
              <a:rPr lang="en-US" b="1" i="1" dirty="0"/>
              <a:t> then feedback is not appropriate and this is a prompt to discuss and set an agreement.</a:t>
            </a:r>
          </a:p>
          <a:p>
            <a:pPr lvl="1"/>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11</a:t>
            </a:fld>
            <a:endParaRPr lang="en-US" dirty="0"/>
          </a:p>
        </p:txBody>
      </p:sp>
    </p:spTree>
    <p:extLst>
      <p:ext uri="{BB962C8B-B14F-4D97-AF65-F5344CB8AC3E}">
        <p14:creationId xmlns:p14="http://schemas.microsoft.com/office/powerpoint/2010/main" val="322957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staff are in the blue zone they need, and deserve our support. It might also be that they need some time off or may benefit from some professional support (for example, where the staff member is dealing with  major issues or challenges).</a:t>
            </a:r>
          </a:p>
          <a:p>
            <a:endParaRPr lang="en-US" dirty="0"/>
          </a:p>
          <a:p>
            <a:r>
              <a:rPr lang="en-US" b="1" dirty="0"/>
              <a:t>What they don’t need is performance management. </a:t>
            </a:r>
          </a:p>
          <a:p>
            <a:endParaRPr lang="en-US" dirty="0"/>
          </a:p>
          <a:p>
            <a:r>
              <a:rPr lang="en-US" dirty="0"/>
              <a:t>However, we need to consider reasonable time frames (determined by the magnitude of the situation they are in) for return to the green zone.</a:t>
            </a:r>
          </a:p>
          <a:p>
            <a:endParaRPr lang="en-US" dirty="0"/>
          </a:p>
          <a:p>
            <a:r>
              <a:rPr lang="en-US" dirty="0"/>
              <a:t>NOTE: the blue zone is specifically about supporting staff through difficult times.</a:t>
            </a:r>
          </a:p>
          <a:p>
            <a:endParaRPr lang="en-US" dirty="0"/>
          </a:p>
          <a:p>
            <a:r>
              <a:rPr lang="en-US" dirty="0"/>
              <a:t>The blue zone isn’t:</a:t>
            </a:r>
          </a:p>
          <a:p>
            <a:endParaRPr lang="en-US" dirty="0"/>
          </a:p>
          <a:p>
            <a:pPr marL="228600" indent="-228600">
              <a:buAutoNum type="arabicPeriod"/>
            </a:pPr>
            <a:r>
              <a:rPr lang="en-US" dirty="0"/>
              <a:t>a place where we can go permanently</a:t>
            </a:r>
          </a:p>
          <a:p>
            <a:pPr marL="228600" indent="-228600">
              <a:buAutoNum type="arabicPeriod"/>
            </a:pPr>
            <a:r>
              <a:rPr lang="en-US" dirty="0"/>
              <a:t>an excuse for bad </a:t>
            </a:r>
            <a:r>
              <a:rPr lang="en-US" dirty="0" err="1"/>
              <a:t>behaviour</a:t>
            </a:r>
            <a:r>
              <a:rPr lang="en-US" dirty="0"/>
              <a:t> (contrary to our agreements).</a:t>
            </a:r>
          </a:p>
          <a:p>
            <a:pPr marL="228600" indent="-228600">
              <a:buAutoNum type="arabicPeriod"/>
            </a:pPr>
            <a:r>
              <a:rPr lang="en-US" dirty="0"/>
              <a:t>an escape from undertaking tasks or meeting expectations.</a:t>
            </a:r>
          </a:p>
          <a:p>
            <a:pPr marL="228600" indent="-228600">
              <a:buAutoNum type="arabicPeriod"/>
            </a:pPr>
            <a:r>
              <a:rPr lang="en-US" dirty="0"/>
              <a:t>a place where we can hide when we are upset about organisational decisions or work practices (the ‘how to raise concerns’ agreement comes in here).</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12</a:t>
            </a:fld>
            <a:endParaRPr lang="en-US" dirty="0"/>
          </a:p>
        </p:txBody>
      </p:sp>
    </p:spTree>
    <p:extLst>
      <p:ext uri="{BB962C8B-B14F-4D97-AF65-F5344CB8AC3E}">
        <p14:creationId xmlns:p14="http://schemas.microsoft.com/office/powerpoint/2010/main" val="48840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13</a:t>
            </a:fld>
            <a:endParaRPr lang="en-US" dirty="0"/>
          </a:p>
        </p:txBody>
      </p:sp>
      <p:graphicFrame>
        <p:nvGraphicFramePr>
          <p:cNvPr id="7" name="Diagram 6">
            <a:extLst>
              <a:ext uri="{FF2B5EF4-FFF2-40B4-BE49-F238E27FC236}">
                <a16:creationId xmlns:a16="http://schemas.microsoft.com/office/drawing/2014/main" id="{7456B59A-E223-F443-B167-2E351126D8AC}"/>
              </a:ext>
            </a:extLst>
          </p:cNvPr>
          <p:cNvGraphicFramePr/>
          <p:nvPr>
            <p:extLst>
              <p:ext uri="{D42A27DB-BD31-4B8C-83A1-F6EECF244321}">
                <p14:modId xmlns:p14="http://schemas.microsoft.com/office/powerpoint/2010/main" val="3193517825"/>
              </p:ext>
            </p:extLst>
          </p:nvPr>
        </p:nvGraphicFramePr>
        <p:xfrm>
          <a:off x="1248878" y="467677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49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wheel – here is my challenge to you.</a:t>
            </a:r>
          </a:p>
          <a:p>
            <a:endParaRPr lang="en-US" dirty="0"/>
          </a:p>
          <a:p>
            <a:r>
              <a:rPr lang="en-US" dirty="0"/>
              <a:t>For the next two weeks, at the end of each day, plot approximately how much time you’ve spend in each of the segments.</a:t>
            </a:r>
          </a:p>
          <a:p>
            <a:endParaRPr lang="en-US" dirty="0"/>
          </a:p>
          <a:p>
            <a:r>
              <a:rPr lang="en-US" dirty="0"/>
              <a:t>At the end of two weeks, consider how balanced or unbalanced your life wheel might be.</a:t>
            </a:r>
          </a:p>
          <a:p>
            <a:endParaRPr lang="en-US" dirty="0"/>
          </a:p>
          <a:p>
            <a:r>
              <a:rPr lang="en-US" dirty="0"/>
              <a:t>Does each segment have sufficient investment from you to support the lifestyle you want to live?</a:t>
            </a:r>
          </a:p>
          <a:p>
            <a:endParaRPr lang="en-US" dirty="0"/>
          </a:p>
          <a:p>
            <a:r>
              <a:rPr lang="en-US" dirty="0"/>
              <a:t>Do you consider your balance wheel is able to hold you up?</a:t>
            </a:r>
          </a:p>
          <a:p>
            <a:endParaRPr lang="en-US" dirty="0"/>
          </a:p>
          <a:p>
            <a:r>
              <a:rPr lang="en-US" dirty="0"/>
              <a:t>Are you happy with how your ‘deposits’ are distributed?</a:t>
            </a:r>
          </a:p>
          <a:p>
            <a:endParaRPr lang="en-US" dirty="0"/>
          </a:p>
          <a:p>
            <a:r>
              <a:rPr lang="en-US" dirty="0"/>
              <a:t>If the answer is yes – keep doing what you are doing.</a:t>
            </a:r>
          </a:p>
          <a:p>
            <a:r>
              <a:rPr lang="en-US" dirty="0"/>
              <a:t>If the answer is no – do something different.</a:t>
            </a:r>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14</a:t>
            </a:fld>
            <a:endParaRPr lang="en-US" dirty="0"/>
          </a:p>
        </p:txBody>
      </p:sp>
    </p:spTree>
    <p:extLst>
      <p:ext uri="{BB962C8B-B14F-4D97-AF65-F5344CB8AC3E}">
        <p14:creationId xmlns:p14="http://schemas.microsoft.com/office/powerpoint/2010/main" val="1196474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greatest capacity to influence comes through our own </a:t>
            </a:r>
            <a:r>
              <a:rPr lang="en-US" dirty="0" err="1"/>
              <a:t>behaviour</a:t>
            </a:r>
            <a:r>
              <a:rPr lang="en-US" dirty="0"/>
              <a:t>. People will follow what we do. </a:t>
            </a:r>
          </a:p>
          <a:p>
            <a:endParaRPr lang="en-US" dirty="0"/>
          </a:p>
          <a:p>
            <a:r>
              <a:rPr lang="en-US" dirty="0"/>
              <a:t>In order to promote the </a:t>
            </a:r>
            <a:r>
              <a:rPr lang="en-US" dirty="0" err="1"/>
              <a:t>behaviours</a:t>
            </a:r>
            <a:r>
              <a:rPr lang="en-US" dirty="0"/>
              <a:t> we want we need to demonstrate them ourselves. It’s critical that we walk our own talk. </a:t>
            </a:r>
          </a:p>
          <a:p>
            <a:endParaRPr lang="en-US" dirty="0"/>
          </a:p>
          <a:p>
            <a:r>
              <a:rPr lang="en-US" dirty="0"/>
              <a:t>Try this reflection activity:</a:t>
            </a:r>
          </a:p>
          <a:p>
            <a:endParaRPr lang="en-US" dirty="0"/>
          </a:p>
          <a:p>
            <a:r>
              <a:rPr lang="en-US" dirty="0"/>
              <a:t>At the end of the day, consider how your day went and ask yourself - </a:t>
            </a:r>
          </a:p>
          <a:p>
            <a:endParaRPr lang="en-US" dirty="0"/>
          </a:p>
          <a:p>
            <a:pPr marL="228600" indent="-228600">
              <a:buAutoNum type="arabicPeriod"/>
            </a:pPr>
            <a:r>
              <a:rPr lang="en-US" dirty="0"/>
              <a:t>What went well today? What did I achieve? How did I  model the </a:t>
            </a:r>
            <a:r>
              <a:rPr lang="en-US" dirty="0" err="1"/>
              <a:t>behaviour</a:t>
            </a:r>
            <a:r>
              <a:rPr lang="en-US" dirty="0"/>
              <a:t> I want from others? (identify where you succeeded and congratulate yourself).</a:t>
            </a:r>
          </a:p>
          <a:p>
            <a:pPr marL="228600" indent="-228600">
              <a:buAutoNum type="arabicPeriod"/>
            </a:pPr>
            <a:r>
              <a:rPr lang="en-US" dirty="0"/>
              <a:t>What could have been better? Set an improvement plan. Resolve to improve it tomorrow.</a:t>
            </a:r>
          </a:p>
          <a:p>
            <a:pPr marL="228600" indent="-228600">
              <a:buAutoNum type="arabicPeriod"/>
            </a:pPr>
            <a:endParaRPr lang="en-US" dirty="0"/>
          </a:p>
          <a:p>
            <a:pPr algn="ctr"/>
            <a:r>
              <a:rPr lang="en-US" b="1" i="1" dirty="0"/>
              <a:t>Remember! None of us are perfect! We will all slip and we will all make mistakes. Setting strategies to address them and improve is much more helpful than giving up.</a:t>
            </a:r>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15</a:t>
            </a:fld>
            <a:endParaRPr lang="en-US" dirty="0"/>
          </a:p>
        </p:txBody>
      </p:sp>
    </p:spTree>
    <p:extLst>
      <p:ext uri="{BB962C8B-B14F-4D97-AF65-F5344CB8AC3E}">
        <p14:creationId xmlns:p14="http://schemas.microsoft.com/office/powerpoint/2010/main" val="199947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concept of critical mass has been the subject of many studies over the years.</a:t>
            </a:r>
          </a:p>
          <a:p>
            <a:endParaRPr lang="en-AU" dirty="0"/>
          </a:p>
          <a:p>
            <a:r>
              <a:rPr lang="en-AU" dirty="0"/>
              <a:t>It used to be believed that, in many situations there needed to be more than ½ the people behaving in a new way in order to shift the behaviour of the entire group.</a:t>
            </a:r>
          </a:p>
          <a:p>
            <a:endParaRPr lang="en-AU" dirty="0"/>
          </a:p>
          <a:p>
            <a:r>
              <a:rPr lang="en-AU" dirty="0"/>
              <a:t>Further research reduced that to 10%, then 3% and most recently to &lt;1% (yes, less than 1 percent).</a:t>
            </a:r>
          </a:p>
          <a:p>
            <a:endParaRPr lang="en-AU" dirty="0"/>
          </a:p>
          <a:p>
            <a:r>
              <a:rPr lang="en-AU" dirty="0"/>
              <a:t>Which means we are all capable of influencing the behaviour of those around us (and some people do it for good and some people do it for evil).</a:t>
            </a:r>
          </a:p>
          <a:p>
            <a:endParaRPr lang="en-AU" dirty="0"/>
          </a:p>
          <a:p>
            <a:r>
              <a:rPr lang="en-AU" dirty="0"/>
              <a:t>And then there is the story of the 100</a:t>
            </a:r>
            <a:r>
              <a:rPr lang="en-AU" baseline="30000" dirty="0"/>
              <a:t>th</a:t>
            </a:r>
            <a:r>
              <a:rPr lang="en-AU" dirty="0"/>
              <a:t> monkey……..</a:t>
            </a:r>
          </a:p>
        </p:txBody>
      </p:sp>
      <p:sp>
        <p:nvSpPr>
          <p:cNvPr id="4" name="Slide Number Placeholder 3"/>
          <p:cNvSpPr>
            <a:spLocks noGrp="1"/>
          </p:cNvSpPr>
          <p:nvPr>
            <p:ph type="sldNum" sz="quarter" idx="5"/>
          </p:nvPr>
        </p:nvSpPr>
        <p:spPr/>
        <p:txBody>
          <a:bodyPr/>
          <a:lstStyle/>
          <a:p>
            <a:fld id="{74EF9E07-9907-476B-AD3D-3B8D8D771764}" type="slidenum">
              <a:rPr lang="en-AU" smtClean="0"/>
              <a:t>16</a:t>
            </a:fld>
            <a:endParaRPr lang="en-AU"/>
          </a:p>
        </p:txBody>
      </p:sp>
      <p:sp>
        <p:nvSpPr>
          <p:cNvPr id="5" name="Footer Placeholder 4">
            <a:extLst>
              <a:ext uri="{FF2B5EF4-FFF2-40B4-BE49-F238E27FC236}">
                <a16:creationId xmlns:a16="http://schemas.microsoft.com/office/drawing/2014/main" id="{88DE9FF2-B2B3-7640-82D8-5EFAEC10A3BC}"/>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15839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have been some highlights for you today?</a:t>
            </a:r>
          </a:p>
          <a:p>
            <a:endParaRPr lang="en-AU" dirty="0"/>
          </a:p>
          <a:p>
            <a:endParaRPr lang="en-AU" dirty="0"/>
          </a:p>
          <a:p>
            <a:endParaRPr lang="en-AU" dirty="0"/>
          </a:p>
          <a:p>
            <a:endParaRPr lang="en-AU" dirty="0"/>
          </a:p>
          <a:p>
            <a:r>
              <a:rPr lang="en-AU" dirty="0"/>
              <a:t>What are 3 things that you plan to put into action?</a:t>
            </a:r>
          </a:p>
          <a:p>
            <a:endParaRPr lang="en-AU" dirty="0"/>
          </a:p>
          <a:p>
            <a:endParaRPr lang="en-AU" dirty="0"/>
          </a:p>
          <a:p>
            <a:endParaRPr lang="en-AU" dirty="0"/>
          </a:p>
          <a:p>
            <a:endParaRPr lang="en-AU" dirty="0"/>
          </a:p>
          <a:p>
            <a:r>
              <a:rPr lang="en-AU" dirty="0"/>
              <a:t>How will you ensure that you do that?</a:t>
            </a:r>
          </a:p>
        </p:txBody>
      </p:sp>
      <p:sp>
        <p:nvSpPr>
          <p:cNvPr id="4" name="Slide Number Placeholder 3"/>
          <p:cNvSpPr>
            <a:spLocks noGrp="1"/>
          </p:cNvSpPr>
          <p:nvPr>
            <p:ph type="sldNum" sz="quarter" idx="5"/>
          </p:nvPr>
        </p:nvSpPr>
        <p:spPr/>
        <p:txBody>
          <a:bodyPr/>
          <a:lstStyle/>
          <a:p>
            <a:fld id="{74EF9E07-9907-476B-AD3D-3B8D8D771764}" type="slidenum">
              <a:rPr lang="en-AU" smtClean="0"/>
              <a:t>17</a:t>
            </a:fld>
            <a:endParaRPr lang="en-AU"/>
          </a:p>
        </p:txBody>
      </p:sp>
      <p:sp>
        <p:nvSpPr>
          <p:cNvPr id="5" name="Footer Placeholder 4">
            <a:extLst>
              <a:ext uri="{FF2B5EF4-FFF2-40B4-BE49-F238E27FC236}">
                <a16:creationId xmlns:a16="http://schemas.microsoft.com/office/drawing/2014/main" id="{A2103CF9-4342-0E47-BEF8-B83FD3808D80}"/>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1444990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involvement today.</a:t>
            </a:r>
          </a:p>
          <a:p>
            <a:endParaRPr lang="en-US" dirty="0"/>
          </a:p>
          <a:p>
            <a:r>
              <a:rPr lang="en-US" dirty="0"/>
              <a:t>I hope the information has been useful.</a:t>
            </a:r>
          </a:p>
          <a:p>
            <a:endParaRPr lang="en-US" dirty="0"/>
          </a:p>
          <a:p>
            <a:r>
              <a:rPr lang="en-US" dirty="0"/>
              <a:t>Remember, nothing changes unless we take action.</a:t>
            </a:r>
          </a:p>
          <a:p>
            <a:endParaRPr lang="en-US" dirty="0"/>
          </a:p>
          <a:p>
            <a:r>
              <a:rPr lang="en-US" dirty="0"/>
              <a:t>If you have any further questions following this session, please don’t hesitate to contact me (email is probably best).</a:t>
            </a:r>
          </a:p>
          <a:p>
            <a:endParaRPr lang="en-US" dirty="0"/>
          </a:p>
          <a:p>
            <a:r>
              <a:rPr lang="en-US" dirty="0"/>
              <a:t>I wish you every success in the future.</a:t>
            </a:r>
          </a:p>
          <a:p>
            <a:endParaRPr lang="en-US" dirty="0"/>
          </a:p>
          <a:p>
            <a:r>
              <a:rPr lang="en-US" sz="3600" dirty="0">
                <a:latin typeface="Edwardian Script ITC" panose="030303020407070D0804" pitchFamily="66" charset="77"/>
              </a:rPr>
              <a:t>Joan</a:t>
            </a:r>
          </a:p>
          <a:p>
            <a:r>
              <a:rPr lang="en-US" sz="1600" dirty="0">
                <a:latin typeface="Edwardian Script ITC" panose="030303020407070D0804" pitchFamily="66" charset="77"/>
              </a:rPr>
              <a:t>May 2022</a:t>
            </a:r>
          </a:p>
        </p:txBody>
      </p:sp>
      <p:sp>
        <p:nvSpPr>
          <p:cNvPr id="5" name="Footer Placeholder 4"/>
          <p:cNvSpPr>
            <a:spLocks noGrp="1"/>
          </p:cNvSpPr>
          <p:nvPr>
            <p:ph type="ftr" sz="quarter" idx="4"/>
          </p:nvPr>
        </p:nvSpPr>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
        <p:nvSpPr>
          <p:cNvPr id="6" name="Slide Number Placeholder 5"/>
          <p:cNvSpPr>
            <a:spLocks noGrp="1"/>
          </p:cNvSpPr>
          <p:nvPr>
            <p:ph type="sldNum" sz="quarter" idx="5"/>
          </p:nvPr>
        </p:nvSpPr>
        <p:spPr/>
        <p:txBody>
          <a:bodyPr/>
          <a:lstStyle/>
          <a:p>
            <a:fld id="{56DF45C7-854D-3343-B754-9D8DA0A3024D}" type="slidenum">
              <a:rPr lang="en-US" smtClean="0"/>
              <a:pPr/>
              <a:t>18</a:t>
            </a:fld>
            <a:endParaRPr lang="en-US" dirty="0"/>
          </a:p>
        </p:txBody>
      </p:sp>
    </p:spTree>
    <p:extLst>
      <p:ext uri="{BB962C8B-B14F-4D97-AF65-F5344CB8AC3E}">
        <p14:creationId xmlns:p14="http://schemas.microsoft.com/office/powerpoint/2010/main" val="208577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over the past 24 hours.</a:t>
            </a:r>
          </a:p>
          <a:p>
            <a:endParaRPr lang="en-US" dirty="0"/>
          </a:p>
          <a:p>
            <a:r>
              <a:rPr lang="en-US" dirty="0"/>
              <a:t>What are three things that you have experienced that you would put into a category of enjoyable or pleasant or uplifting? These don’t need to be big things, in fact the little things that we often don’t notice can be the most powerful for what this activity sets out to achieve.</a:t>
            </a:r>
          </a:p>
          <a:p>
            <a:endParaRPr lang="en-US" dirty="0"/>
          </a:p>
          <a:p>
            <a:r>
              <a:rPr lang="en-US" dirty="0"/>
              <a:t>Note your three things here:</a:t>
            </a:r>
          </a:p>
          <a:p>
            <a:endParaRPr lang="en-US" dirty="0"/>
          </a:p>
          <a:p>
            <a:r>
              <a:rPr lang="en-US" dirty="0"/>
              <a:t>1.</a:t>
            </a:r>
          </a:p>
          <a:p>
            <a:endParaRPr lang="en-US" dirty="0"/>
          </a:p>
          <a:p>
            <a:endParaRPr lang="en-US" dirty="0"/>
          </a:p>
          <a:p>
            <a:r>
              <a:rPr lang="en-US" dirty="0"/>
              <a:t>2.</a:t>
            </a:r>
          </a:p>
          <a:p>
            <a:endParaRPr lang="en-US" dirty="0"/>
          </a:p>
          <a:p>
            <a:endParaRPr lang="en-US" dirty="0"/>
          </a:p>
          <a:p>
            <a:r>
              <a:rPr lang="en-US" dirty="0"/>
              <a:t>3.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6105EDF-997A-0B4C-AE19-ACA920D9EE74}" type="slidenum">
              <a:rPr lang="en-US" smtClean="0"/>
              <a:t>2</a:t>
            </a:fld>
            <a:endParaRPr lang="en-US"/>
          </a:p>
        </p:txBody>
      </p:sp>
      <p:sp>
        <p:nvSpPr>
          <p:cNvPr id="5" name="Footer Placeholder 4">
            <a:extLst>
              <a:ext uri="{FF2B5EF4-FFF2-40B4-BE49-F238E27FC236}">
                <a16:creationId xmlns:a16="http://schemas.microsoft.com/office/drawing/2014/main" id="{8B0AD5B1-5365-F14B-88BB-E88FC6900CE8}"/>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296695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Rate the current culture on a scale of 1 to 10:</a:t>
            </a:r>
          </a:p>
          <a:p>
            <a:r>
              <a:rPr lang="en-AU" dirty="0"/>
              <a:t>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The number is an indicator however it’s the next step that is critical.</a:t>
            </a:r>
          </a:p>
          <a:p>
            <a:r>
              <a:rPr lang="en-AU" dirty="0"/>
              <a:t> </a:t>
            </a:r>
          </a:p>
          <a:p>
            <a:r>
              <a:rPr lang="en-AU" dirty="0"/>
              <a:t> </a:t>
            </a:r>
          </a:p>
          <a:p>
            <a:endParaRPr lang="en-AU" dirty="0"/>
          </a:p>
        </p:txBody>
      </p:sp>
      <p:sp>
        <p:nvSpPr>
          <p:cNvPr id="4" name="Slide Number Placeholder 3"/>
          <p:cNvSpPr>
            <a:spLocks noGrp="1"/>
          </p:cNvSpPr>
          <p:nvPr>
            <p:ph type="sldNum" sz="quarter" idx="5"/>
          </p:nvPr>
        </p:nvSpPr>
        <p:spPr/>
        <p:txBody>
          <a:bodyPr/>
          <a:lstStyle/>
          <a:p>
            <a:fld id="{74EF9E07-9907-476B-AD3D-3B8D8D771764}" type="slidenum">
              <a:rPr lang="en-AU" smtClean="0"/>
              <a:t>3</a:t>
            </a:fld>
            <a:endParaRPr lang="en-AU"/>
          </a:p>
        </p:txBody>
      </p:sp>
      <p:sp>
        <p:nvSpPr>
          <p:cNvPr id="5" name="Footer Placeholder 4">
            <a:extLst>
              <a:ext uri="{FF2B5EF4-FFF2-40B4-BE49-F238E27FC236}">
                <a16:creationId xmlns:a16="http://schemas.microsoft.com/office/drawing/2014/main" id="{8F669FA5-831B-A148-A9A7-1FF23C72355B}"/>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358910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note:</a:t>
            </a:r>
          </a:p>
          <a:p>
            <a:r>
              <a:rPr lang="en-AU" dirty="0"/>
              <a:t> </a:t>
            </a:r>
          </a:p>
          <a:p>
            <a:pPr lvl="0"/>
            <a:r>
              <a:rPr lang="en-AU" dirty="0"/>
              <a:t>What stopped you giving a lower score (assuming the score is higher than 1)</a:t>
            </a:r>
          </a:p>
          <a:p>
            <a:pPr lvl="0"/>
            <a:endParaRPr lang="en-AU" dirty="0"/>
          </a:p>
          <a:p>
            <a:pPr lvl="0"/>
            <a:endParaRPr lang="en-AU" dirty="0"/>
          </a:p>
          <a:p>
            <a:pPr lvl="0"/>
            <a:endParaRPr lang="en-AU" dirty="0"/>
          </a:p>
          <a:p>
            <a:pPr lvl="0"/>
            <a:endParaRPr lang="en-AU" dirty="0"/>
          </a:p>
          <a:p>
            <a:pPr lvl="0"/>
            <a:r>
              <a:rPr lang="en-AU" dirty="0"/>
              <a:t>What stopped you giving a higher score (assuming the score is lower than 10)</a:t>
            </a:r>
          </a:p>
          <a:p>
            <a:endParaRPr lang="en-AU" sz="28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4EF9E07-9907-476B-AD3D-3B8D8D771764}" type="slidenum">
              <a:rPr lang="en-AU" smtClean="0"/>
              <a:t>4</a:t>
            </a:fld>
            <a:endParaRPr lang="en-AU"/>
          </a:p>
        </p:txBody>
      </p:sp>
      <p:sp>
        <p:nvSpPr>
          <p:cNvPr id="5" name="Footer Placeholder 4">
            <a:extLst>
              <a:ext uri="{FF2B5EF4-FFF2-40B4-BE49-F238E27FC236}">
                <a16:creationId xmlns:a16="http://schemas.microsoft.com/office/drawing/2014/main" id="{995145E1-0F3A-5A45-9C99-09CB3F89C1F1}"/>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277675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Naturally our aim is to build and sustain a culture that is as close to a 10 as possible.</a:t>
            </a:r>
          </a:p>
          <a:p>
            <a:r>
              <a:rPr lang="en-AU" dirty="0"/>
              <a:t> </a:t>
            </a:r>
          </a:p>
          <a:p>
            <a:r>
              <a:rPr lang="en-AU" dirty="0"/>
              <a:t>The data from the ‘team temperature’ activity is very useful in determining the next three steps:</a:t>
            </a:r>
          </a:p>
          <a:p>
            <a:r>
              <a:rPr lang="en-AU" dirty="0"/>
              <a:t> </a:t>
            </a:r>
          </a:p>
          <a:p>
            <a:pPr marL="171450" lvl="0" indent="-171450">
              <a:buFont typeface="Arial" panose="020B0604020202020204" pitchFamily="34" charset="0"/>
              <a:buChar char="•"/>
            </a:pPr>
            <a:r>
              <a:rPr lang="en-AU" dirty="0"/>
              <a:t>What do we continue doing? – What is working?</a:t>
            </a:r>
          </a:p>
          <a:p>
            <a:pPr marL="171450" lvl="0" indent="-171450">
              <a:buFont typeface="Arial" panose="020B0604020202020204" pitchFamily="34" charset="0"/>
              <a:buChar char="•"/>
            </a:pPr>
            <a:endParaRPr lang="en-AU" dirty="0"/>
          </a:p>
          <a:p>
            <a:pPr lvl="0"/>
            <a:endParaRPr lang="en-AU" dirty="0"/>
          </a:p>
          <a:p>
            <a:pPr marL="171450" lvl="0" indent="-171450">
              <a:buFont typeface="Arial" panose="020B0604020202020204" pitchFamily="34" charset="0"/>
              <a:buChar char="•"/>
            </a:pPr>
            <a:r>
              <a:rPr lang="en-AU" dirty="0"/>
              <a:t>What do we stop doing? – What is eroding our culture?</a:t>
            </a:r>
          </a:p>
          <a:p>
            <a:pPr marL="171450" lvl="0" indent="-171450">
              <a:buFont typeface="Arial" panose="020B0604020202020204" pitchFamily="34" charset="0"/>
              <a:buChar char="•"/>
            </a:pPr>
            <a:endParaRPr lang="en-AU" dirty="0"/>
          </a:p>
          <a:p>
            <a:pPr lvl="0"/>
            <a:endParaRPr lang="en-AU" dirty="0"/>
          </a:p>
          <a:p>
            <a:pPr marL="171450" lvl="0" indent="-171450">
              <a:buFont typeface="Arial" panose="020B0604020202020204" pitchFamily="34" charset="0"/>
              <a:buChar char="•"/>
            </a:pPr>
            <a:r>
              <a:rPr lang="en-AU" dirty="0"/>
              <a:t>What will we start doing? – What are some new behaviours that will help us build the culture we want to build?</a:t>
            </a:r>
          </a:p>
        </p:txBody>
      </p:sp>
      <p:sp>
        <p:nvSpPr>
          <p:cNvPr id="4" name="Slide Number Placeholder 3"/>
          <p:cNvSpPr>
            <a:spLocks noGrp="1"/>
          </p:cNvSpPr>
          <p:nvPr>
            <p:ph type="sldNum" sz="quarter" idx="5"/>
          </p:nvPr>
        </p:nvSpPr>
        <p:spPr/>
        <p:txBody>
          <a:bodyPr/>
          <a:lstStyle/>
          <a:p>
            <a:fld id="{74EF9E07-9907-476B-AD3D-3B8D8D771764}" type="slidenum">
              <a:rPr lang="en-AU" smtClean="0"/>
              <a:t>5</a:t>
            </a:fld>
            <a:endParaRPr lang="en-AU"/>
          </a:p>
        </p:txBody>
      </p:sp>
      <p:sp>
        <p:nvSpPr>
          <p:cNvPr id="5" name="Footer Placeholder 4">
            <a:extLst>
              <a:ext uri="{FF2B5EF4-FFF2-40B4-BE49-F238E27FC236}">
                <a16:creationId xmlns:a16="http://schemas.microsoft.com/office/drawing/2014/main" id="{D2829682-E9DF-504A-A969-54EC1B069E46}"/>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115545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how we want to be viewed is an important step in achieving our reputation ambitions.</a:t>
            </a:r>
          </a:p>
          <a:p>
            <a:endParaRPr lang="en-US" dirty="0"/>
          </a:p>
          <a:p>
            <a:r>
              <a:rPr lang="en-US" dirty="0"/>
              <a:t>In order to be seen as ‘helpful’ we have to demonstrate ‘helpful’ </a:t>
            </a:r>
            <a:r>
              <a:rPr lang="en-US" dirty="0" err="1"/>
              <a:t>behaviours</a:t>
            </a:r>
            <a:r>
              <a:rPr lang="en-US" dirty="0"/>
              <a:t> </a:t>
            </a:r>
            <a:r>
              <a:rPr lang="en-US" b="1" i="1" dirty="0"/>
              <a:t>in the eyes of the person making the assessment.</a:t>
            </a:r>
          </a:p>
          <a:p>
            <a:endParaRPr lang="en-US" dirty="0"/>
          </a:p>
          <a:p>
            <a:r>
              <a:rPr lang="en-US" dirty="0"/>
              <a:t>Just as we can’t demand respect we have to earn it, so we can’t insist that people see us as ‘professional’. We have to understand what represents professional </a:t>
            </a:r>
            <a:r>
              <a:rPr lang="en-US" dirty="0" err="1"/>
              <a:t>behaviours</a:t>
            </a:r>
            <a:r>
              <a:rPr lang="en-US" dirty="0"/>
              <a:t> to those we are seeking to create an impression with.</a:t>
            </a:r>
          </a:p>
          <a:p>
            <a:endParaRPr lang="en-US" dirty="0"/>
          </a:p>
          <a:p>
            <a:pPr algn="ctr"/>
            <a:r>
              <a:rPr lang="en-US" b="1" i="1" dirty="0"/>
              <a:t>NB – our </a:t>
            </a:r>
            <a:r>
              <a:rPr lang="en-US" b="1" i="1" dirty="0" err="1"/>
              <a:t>behaviours</a:t>
            </a:r>
            <a:r>
              <a:rPr lang="en-US" b="1" i="1" dirty="0"/>
              <a:t> have to be genuine! Pretending is a façade easily seen through and assessments of us will most definitely plummet.</a:t>
            </a:r>
          </a:p>
          <a:p>
            <a:endParaRPr lang="en-US" dirty="0"/>
          </a:p>
        </p:txBody>
      </p:sp>
      <p:sp>
        <p:nvSpPr>
          <p:cNvPr id="5" name="Footer Placeholder 4"/>
          <p:cNvSpPr>
            <a:spLocks noGrp="1"/>
          </p:cNvSpPr>
          <p:nvPr>
            <p:ph type="ftr" sz="quarter" idx="4"/>
          </p:nvPr>
        </p:nvSpPr>
        <p:spPr/>
        <p:txBody>
          <a:bodyPr/>
          <a:lstStyle/>
          <a:p>
            <a:r>
              <a:rPr lang="en-US"/>
              <a:t>Joan Wilson-Jones - JwJ Consulting</a:t>
            </a:r>
          </a:p>
          <a:p>
            <a:r>
              <a:rPr lang="en-US"/>
              <a:t>www.jwjconsulting.com Joan@jwjconsulting.com</a:t>
            </a:r>
          </a:p>
          <a:p>
            <a:r>
              <a:rPr lang="en-US"/>
              <a:t>0402 473 173</a:t>
            </a:r>
            <a:endParaRPr lang="en-US" dirty="0"/>
          </a:p>
        </p:txBody>
      </p:sp>
      <p:sp>
        <p:nvSpPr>
          <p:cNvPr id="6" name="Slide Number Placeholder 5"/>
          <p:cNvSpPr>
            <a:spLocks noGrp="1"/>
          </p:cNvSpPr>
          <p:nvPr>
            <p:ph type="sldNum" sz="quarter" idx="5"/>
          </p:nvPr>
        </p:nvSpPr>
        <p:spPr/>
        <p:txBody>
          <a:bodyPr/>
          <a:lstStyle/>
          <a:p>
            <a:fld id="{56DF45C7-854D-3343-B754-9D8DA0A3024D}" type="slidenum">
              <a:rPr lang="en-US" smtClean="0"/>
              <a:pPr/>
              <a:t>6</a:t>
            </a:fld>
            <a:endParaRPr lang="en-US" dirty="0"/>
          </a:p>
        </p:txBody>
      </p:sp>
    </p:spTree>
    <p:extLst>
      <p:ext uri="{BB962C8B-B14F-4D97-AF65-F5344CB8AC3E}">
        <p14:creationId xmlns:p14="http://schemas.microsoft.com/office/powerpoint/2010/main" val="38288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pathway to excellence is clear:</a:t>
            </a:r>
          </a:p>
          <a:p>
            <a:endParaRPr lang="en-US" dirty="0"/>
          </a:p>
          <a:p>
            <a:r>
              <a:rPr lang="en-US" b="1" dirty="0"/>
              <a:t>Establish a vision </a:t>
            </a:r>
            <a:r>
              <a:rPr lang="en-US" dirty="0"/>
              <a:t>– ask yourself the question – ‘if this magically all became perfect overnight, what would it look like?’ – that’s what we’re aiming for.</a:t>
            </a:r>
          </a:p>
          <a:p>
            <a:endParaRPr lang="en-US" dirty="0"/>
          </a:p>
          <a:p>
            <a:r>
              <a:rPr lang="en-US" b="1" dirty="0"/>
              <a:t>Turn the rhetoric into reality </a:t>
            </a:r>
            <a:r>
              <a:rPr lang="en-US" dirty="0"/>
              <a:t>– establish what </a:t>
            </a:r>
            <a:r>
              <a:rPr lang="en-US" dirty="0" err="1"/>
              <a:t>behaviours</a:t>
            </a:r>
            <a:r>
              <a:rPr lang="en-US" dirty="0"/>
              <a:t> the team needs to demonstrate in order to move towards the vision. Without a focus on </a:t>
            </a:r>
            <a:r>
              <a:rPr lang="en-US" dirty="0" err="1"/>
              <a:t>behaviour</a:t>
            </a:r>
            <a:r>
              <a:rPr lang="en-US" dirty="0"/>
              <a:t>, our vision remains just another good idea.</a:t>
            </a:r>
          </a:p>
          <a:p>
            <a:endParaRPr lang="en-US" dirty="0"/>
          </a:p>
          <a:p>
            <a:r>
              <a:rPr lang="en-US" b="1" dirty="0"/>
              <a:t>Make it happen! </a:t>
            </a:r>
            <a:r>
              <a:rPr lang="en-US" dirty="0"/>
              <a:t>- set some strategies, some time frames, some measures and review dates. </a:t>
            </a:r>
          </a:p>
          <a:p>
            <a:endParaRPr lang="en-US" dirty="0"/>
          </a:p>
          <a:p>
            <a:r>
              <a:rPr lang="en-US" dirty="0"/>
              <a:t>Understand what ‘done look like’ and have a plan to celebrate each milestone (it really helps build motivation).</a:t>
            </a:r>
          </a:p>
          <a:p>
            <a:endParaRPr lang="en-US" dirty="0"/>
          </a:p>
          <a:p>
            <a:pPr algn="ctr"/>
            <a:r>
              <a:rPr lang="en-US" b="1" i="1" dirty="0"/>
              <a:t>Remember, a thought is just a good idea, when we write it down it  becomes a dream, when we set a plan to achieve it it becomes a goal and when we track and celebrate progress it becomes a reality!</a:t>
            </a:r>
          </a:p>
        </p:txBody>
      </p:sp>
      <p:sp>
        <p:nvSpPr>
          <p:cNvPr id="4" name="Slide Number Placeholder 3"/>
          <p:cNvSpPr>
            <a:spLocks noGrp="1"/>
          </p:cNvSpPr>
          <p:nvPr>
            <p:ph type="sldNum" sz="quarter" idx="5"/>
          </p:nvPr>
        </p:nvSpPr>
        <p:spPr/>
        <p:txBody>
          <a:bodyPr/>
          <a:lstStyle/>
          <a:p>
            <a:fld id="{74EF9E07-9907-476B-AD3D-3B8D8D771764}" type="slidenum">
              <a:rPr lang="en-AU" smtClean="0"/>
              <a:t>7</a:t>
            </a:fld>
            <a:endParaRPr lang="en-AU"/>
          </a:p>
        </p:txBody>
      </p:sp>
      <p:sp>
        <p:nvSpPr>
          <p:cNvPr id="5" name="Footer Placeholder 4">
            <a:extLst>
              <a:ext uri="{FF2B5EF4-FFF2-40B4-BE49-F238E27FC236}">
                <a16:creationId xmlns:a16="http://schemas.microsoft.com/office/drawing/2014/main" id="{8536FC15-FA64-6642-93D8-43BE2EE4F2A9}"/>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28685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Setting the expected team behaviours means we all have clarity around ‘what is expected here’. In doing this we are remove the potential for different interpretations of the same term. We can all be doing different things and all think we are being ‘professional’ whereas ‘arrive at meetings 5 minutes before the meeting start time’ leaves  no room for interpretation.</a:t>
            </a:r>
          </a:p>
          <a:p>
            <a:endParaRPr lang="en-AU" dirty="0"/>
          </a:p>
          <a:p>
            <a:r>
              <a:rPr lang="en-AU" dirty="0"/>
              <a:t>Naturally we hope that all team members will demonstrate these ‘yes’ behaviours all the time. However, the reality is we all go through difficult times. Times when perhaps we’re are dealing with a loss or a family challenge. Times when we aren’t in a place where we can put 100% effort in all the time. This is the  ‘Maybe’ zone. ‘Maybe’ means it’s OK to have times when we aren’t doing as well and we know our team will support us. ‘Maybe’ times are time </a:t>
            </a:r>
            <a:r>
              <a:rPr lang="en-AU" dirty="0" err="1"/>
              <a:t>limted</a:t>
            </a:r>
            <a:r>
              <a:rPr lang="en-AU" dirty="0"/>
              <a:t>, they have specific reasons and they have end dates. Note: even in the maybe zone, fundamental polite, kind, compassionate behaviour is still expected. I can be sad, but I can’t be mean.</a:t>
            </a:r>
          </a:p>
          <a:p>
            <a:endParaRPr lang="en-AU" dirty="0"/>
          </a:p>
          <a:p>
            <a:r>
              <a:rPr lang="en-AU" dirty="0"/>
              <a:t>The red zone is the underperformance zone and these behaviours need to be addressed as soon as possible. Failing to address behaviours in the red zone is sending a message that they are acceptable.</a:t>
            </a:r>
          </a:p>
        </p:txBody>
      </p:sp>
      <p:sp>
        <p:nvSpPr>
          <p:cNvPr id="4" name="Slide Number Placeholder 3"/>
          <p:cNvSpPr>
            <a:spLocks noGrp="1"/>
          </p:cNvSpPr>
          <p:nvPr>
            <p:ph type="sldNum" sz="quarter" idx="5"/>
          </p:nvPr>
        </p:nvSpPr>
        <p:spPr/>
        <p:txBody>
          <a:bodyPr/>
          <a:lstStyle/>
          <a:p>
            <a:fld id="{74EF9E07-9907-476B-AD3D-3B8D8D771764}" type="slidenum">
              <a:rPr lang="en-AU" smtClean="0"/>
              <a:t>8</a:t>
            </a:fld>
            <a:endParaRPr lang="en-AU"/>
          </a:p>
        </p:txBody>
      </p:sp>
      <p:sp>
        <p:nvSpPr>
          <p:cNvPr id="5" name="Footer Placeholder 4">
            <a:extLst>
              <a:ext uri="{FF2B5EF4-FFF2-40B4-BE49-F238E27FC236}">
                <a16:creationId xmlns:a16="http://schemas.microsoft.com/office/drawing/2014/main" id="{5205482F-FB87-624D-B668-A5314F45290D}"/>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366088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in short:</a:t>
            </a:r>
          </a:p>
          <a:p>
            <a:endParaRPr lang="en-AU" dirty="0"/>
          </a:p>
          <a:p>
            <a:r>
              <a:rPr lang="en-AU" dirty="0"/>
              <a:t>We </a:t>
            </a:r>
            <a:r>
              <a:rPr lang="en-AU" b="1" dirty="0">
                <a:solidFill>
                  <a:srgbClr val="00B050"/>
                </a:solidFill>
              </a:rPr>
              <a:t>acknowledge</a:t>
            </a:r>
            <a:r>
              <a:rPr lang="en-AU" dirty="0"/>
              <a:t> and </a:t>
            </a:r>
            <a:r>
              <a:rPr lang="en-AU" b="1" dirty="0">
                <a:solidFill>
                  <a:srgbClr val="00B050"/>
                </a:solidFill>
              </a:rPr>
              <a:t>reward </a:t>
            </a:r>
            <a:r>
              <a:rPr lang="en-AU" dirty="0"/>
              <a:t>green zone behaviours – remember, we will always get more of the behaviour we reward.</a:t>
            </a:r>
          </a:p>
          <a:p>
            <a:endParaRPr lang="en-AU" dirty="0"/>
          </a:p>
          <a:p>
            <a:r>
              <a:rPr lang="en-AU" dirty="0"/>
              <a:t>We </a:t>
            </a:r>
            <a:r>
              <a:rPr lang="en-AU" b="1" dirty="0">
                <a:solidFill>
                  <a:srgbClr val="0070C0"/>
                </a:solidFill>
              </a:rPr>
              <a:t>support </a:t>
            </a:r>
            <a:r>
              <a:rPr lang="en-AU" dirty="0"/>
              <a:t>and </a:t>
            </a:r>
            <a:r>
              <a:rPr lang="en-AU" b="1" dirty="0">
                <a:solidFill>
                  <a:srgbClr val="0070C0"/>
                </a:solidFill>
              </a:rPr>
              <a:t>discuss</a:t>
            </a:r>
            <a:r>
              <a:rPr lang="en-AU" dirty="0"/>
              <a:t> behaviour in the blue zone. Seek to offer assistance and work with the team member to get them back to the green zone.</a:t>
            </a:r>
          </a:p>
          <a:p>
            <a:endParaRPr lang="en-AU" dirty="0"/>
          </a:p>
          <a:p>
            <a:r>
              <a:rPr lang="en-AU" dirty="0"/>
              <a:t>We </a:t>
            </a:r>
            <a:r>
              <a:rPr lang="en-AU" b="1" dirty="0">
                <a:solidFill>
                  <a:srgbClr val="FF0000"/>
                </a:solidFill>
              </a:rPr>
              <a:t>address</a:t>
            </a:r>
            <a:r>
              <a:rPr lang="en-AU" dirty="0"/>
              <a:t> behaviour in the red zone. It’s essential that this behaviour is called out (in clear behavioural terms) and that potential consequences are put in place if behaviour isn’t addressed by the team member concerned. Red zone behaviour is contrary to our team agreement and inhibits our team achievement. </a:t>
            </a:r>
          </a:p>
        </p:txBody>
      </p:sp>
      <p:sp>
        <p:nvSpPr>
          <p:cNvPr id="4" name="Slide Number Placeholder 3"/>
          <p:cNvSpPr>
            <a:spLocks noGrp="1"/>
          </p:cNvSpPr>
          <p:nvPr>
            <p:ph type="sldNum" sz="quarter" idx="5"/>
          </p:nvPr>
        </p:nvSpPr>
        <p:spPr/>
        <p:txBody>
          <a:bodyPr/>
          <a:lstStyle/>
          <a:p>
            <a:fld id="{74EF9E07-9907-476B-AD3D-3B8D8D771764}" type="slidenum">
              <a:rPr lang="en-AU" smtClean="0"/>
              <a:t>9</a:t>
            </a:fld>
            <a:endParaRPr lang="en-AU"/>
          </a:p>
        </p:txBody>
      </p:sp>
      <p:sp>
        <p:nvSpPr>
          <p:cNvPr id="5" name="Footer Placeholder 4">
            <a:extLst>
              <a:ext uri="{FF2B5EF4-FFF2-40B4-BE49-F238E27FC236}">
                <a16:creationId xmlns:a16="http://schemas.microsoft.com/office/drawing/2014/main" id="{D1901E4F-A42F-E04F-8617-187E1634F0BB}"/>
              </a:ext>
            </a:extLst>
          </p:cNvPr>
          <p:cNvSpPr>
            <a:spLocks noGrp="1"/>
          </p:cNvSpPr>
          <p:nvPr>
            <p:ph type="ftr" sz="quarter" idx="4"/>
          </p:nvPr>
        </p:nvSpPr>
        <p:spPr>
          <a:xfrm>
            <a:off x="-1" y="8685213"/>
            <a:ext cx="3378467" cy="458787"/>
          </a:xfrm>
        </p:spPr>
        <p:txBody>
          <a:bodyPr/>
          <a:lstStyle/>
          <a:p>
            <a:r>
              <a:rPr lang="en-US" dirty="0"/>
              <a:t>Joan Wilson-Jones - JwJ Consulting</a:t>
            </a:r>
          </a:p>
          <a:p>
            <a:r>
              <a:rPr lang="en-US" dirty="0" err="1"/>
              <a:t>www.jwjconsulting.com</a:t>
            </a:r>
            <a:r>
              <a:rPr lang="en-US" dirty="0"/>
              <a:t> </a:t>
            </a:r>
            <a:r>
              <a:rPr lang="en-US" dirty="0" err="1"/>
              <a:t>Joan@jwjconsulting.com</a:t>
            </a:r>
            <a:endParaRPr lang="en-US" dirty="0"/>
          </a:p>
          <a:p>
            <a:r>
              <a:rPr lang="en-US" dirty="0"/>
              <a:t>0402 473 173</a:t>
            </a:r>
          </a:p>
        </p:txBody>
      </p:sp>
    </p:spTree>
    <p:extLst>
      <p:ext uri="{BB962C8B-B14F-4D97-AF65-F5344CB8AC3E}">
        <p14:creationId xmlns:p14="http://schemas.microsoft.com/office/powerpoint/2010/main" val="1062482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DE6118-2437-4B30-8E3C-4D2BE6020583}" type="datetimeFigureOut">
              <a:rPr lang="en-US" smtClean="0"/>
              <a:pPr/>
              <a:t>5/6/22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2567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475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1472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0158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7469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7494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726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DE6118-2437-4B30-8E3C-4D2BE6020583}"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03667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DE6118-2437-4B30-8E3C-4D2BE6020583}"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693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9647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6654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4553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8020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716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1643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3444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6472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DE6118-2437-4B30-8E3C-4D2BE6020583}" type="datetimeFigureOut">
              <a:rPr lang="en-US" smtClean="0"/>
              <a:pPr/>
              <a:t>5/6/22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08282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jwjconsult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Joan@jwjconsulting.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tiff"/></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FB73-1B6C-7445-BA7E-5FFE9DFACFB4}"/>
              </a:ext>
            </a:extLst>
          </p:cNvPr>
          <p:cNvSpPr>
            <a:spLocks noGrp="1"/>
          </p:cNvSpPr>
          <p:nvPr>
            <p:ph type="ctrTitle"/>
          </p:nvPr>
        </p:nvSpPr>
        <p:spPr>
          <a:xfrm>
            <a:off x="2365290" y="1813097"/>
            <a:ext cx="8361229" cy="2098226"/>
          </a:xfrm>
        </p:spPr>
        <p:txBody>
          <a:bodyPr/>
          <a:lstStyle/>
          <a:p>
            <a:pPr algn="ctr"/>
            <a:r>
              <a:rPr lang="en-US" sz="4000" dirty="0"/>
              <a:t>Leading for Team Health, Wellbeing &amp; Excellence!</a:t>
            </a:r>
            <a:br>
              <a:rPr lang="en-US" sz="4800" dirty="0"/>
            </a:br>
            <a:r>
              <a:rPr lang="en-US" sz="2800" dirty="0"/>
              <a:t>Presented for Community Legal </a:t>
            </a:r>
            <a:r>
              <a:rPr lang="en-US" sz="2800" dirty="0" err="1"/>
              <a:t>Centres</a:t>
            </a:r>
            <a:r>
              <a:rPr lang="en-US" sz="2800" dirty="0"/>
              <a:t> Queensland</a:t>
            </a:r>
            <a:endParaRPr lang="en-US" sz="4800" dirty="0"/>
          </a:p>
        </p:txBody>
      </p:sp>
      <p:sp>
        <p:nvSpPr>
          <p:cNvPr id="3" name="Subtitle 2">
            <a:extLst>
              <a:ext uri="{FF2B5EF4-FFF2-40B4-BE49-F238E27FC236}">
                <a16:creationId xmlns:a16="http://schemas.microsoft.com/office/drawing/2014/main" id="{8A67C004-58C6-9B4A-98B3-A2955A7163C8}"/>
              </a:ext>
            </a:extLst>
          </p:cNvPr>
          <p:cNvSpPr>
            <a:spLocks noGrp="1"/>
          </p:cNvSpPr>
          <p:nvPr>
            <p:ph type="subTitle" idx="1"/>
          </p:nvPr>
        </p:nvSpPr>
        <p:spPr>
          <a:xfrm>
            <a:off x="2631042" y="4586156"/>
            <a:ext cx="6831673" cy="1086237"/>
          </a:xfrm>
        </p:spPr>
        <p:txBody>
          <a:bodyPr>
            <a:normAutofit fontScale="62500" lnSpcReduction="20000"/>
          </a:bodyPr>
          <a:lstStyle/>
          <a:p>
            <a:r>
              <a:rPr lang="en-US" dirty="0"/>
              <a:t>With Joan Wilson-Jones</a:t>
            </a:r>
          </a:p>
          <a:p>
            <a:r>
              <a:rPr lang="en-US" dirty="0"/>
              <a:t>JwJ Consulting</a:t>
            </a:r>
          </a:p>
          <a:p>
            <a:r>
              <a:rPr lang="en-US" dirty="0"/>
              <a:t>Brisbane</a:t>
            </a:r>
          </a:p>
          <a:p>
            <a:r>
              <a:rPr lang="en-US" dirty="0">
                <a:hlinkClick r:id="rId3"/>
              </a:rPr>
              <a:t>www.jwjconsulting.com</a:t>
            </a:r>
            <a:r>
              <a:rPr lang="en-US" dirty="0"/>
              <a:t> </a:t>
            </a:r>
            <a:r>
              <a:rPr lang="en-US" dirty="0">
                <a:hlinkClick r:id="rId4"/>
              </a:rPr>
              <a:t>Joan@jwjconsulting.com</a:t>
            </a:r>
            <a:r>
              <a:rPr lang="en-US" dirty="0"/>
              <a:t>, 0402 473 173</a:t>
            </a:r>
          </a:p>
        </p:txBody>
      </p:sp>
      <p:pic>
        <p:nvPicPr>
          <p:cNvPr id="5" name="Picture 4">
            <a:extLst>
              <a:ext uri="{FF2B5EF4-FFF2-40B4-BE49-F238E27FC236}">
                <a16:creationId xmlns:a16="http://schemas.microsoft.com/office/drawing/2014/main" id="{133A8B26-8979-5B4F-91B4-DB06B49994FB}"/>
              </a:ext>
            </a:extLst>
          </p:cNvPr>
          <p:cNvPicPr>
            <a:picLocks noChangeAspect="1"/>
          </p:cNvPicPr>
          <p:nvPr/>
        </p:nvPicPr>
        <p:blipFill>
          <a:blip r:embed="rId5"/>
          <a:stretch>
            <a:fillRect/>
          </a:stretch>
        </p:blipFill>
        <p:spPr>
          <a:xfrm>
            <a:off x="8246605" y="3570359"/>
            <a:ext cx="1999090" cy="2565677"/>
          </a:xfrm>
          <a:prstGeom prst="rect">
            <a:avLst/>
          </a:prstGeom>
        </p:spPr>
      </p:pic>
    </p:spTree>
    <p:extLst>
      <p:ext uri="{BB962C8B-B14F-4D97-AF65-F5344CB8AC3E}">
        <p14:creationId xmlns:p14="http://schemas.microsoft.com/office/powerpoint/2010/main" val="11271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2FBC-F756-4ACB-B64C-234A21289A52}"/>
              </a:ext>
            </a:extLst>
          </p:cNvPr>
          <p:cNvSpPr>
            <a:spLocks noGrp="1"/>
          </p:cNvSpPr>
          <p:nvPr>
            <p:ph type="title"/>
          </p:nvPr>
        </p:nvSpPr>
        <p:spPr>
          <a:xfrm>
            <a:off x="2561674" y="348865"/>
            <a:ext cx="7288583" cy="1576446"/>
          </a:xfrm>
        </p:spPr>
        <p:txBody>
          <a:bodyPr anchor="ctr">
            <a:normAutofit/>
          </a:bodyPr>
          <a:lstStyle/>
          <a:p>
            <a:r>
              <a:rPr lang="en-US" sz="3500">
                <a:solidFill>
                  <a:srgbClr val="FFFFFF"/>
                </a:solidFill>
              </a:rPr>
              <a:t>From Complaining to Conversing</a:t>
            </a:r>
            <a:endParaRPr lang="en-AU" sz="3500">
              <a:solidFill>
                <a:srgbClr val="FFFFFF"/>
              </a:solidFill>
            </a:endParaRPr>
          </a:p>
        </p:txBody>
      </p:sp>
      <p:graphicFrame>
        <p:nvGraphicFramePr>
          <p:cNvPr id="5" name="Content Placeholder 2">
            <a:extLst>
              <a:ext uri="{FF2B5EF4-FFF2-40B4-BE49-F238E27FC236}">
                <a16:creationId xmlns:a16="http://schemas.microsoft.com/office/drawing/2014/main" id="{765E8F17-7C7B-2CD5-7CEF-43F206C277B8}"/>
              </a:ext>
            </a:extLst>
          </p:cNvPr>
          <p:cNvGraphicFramePr>
            <a:graphicFrameLocks noGrp="1"/>
          </p:cNvGraphicFramePr>
          <p:nvPr>
            <p:ph idx="1"/>
            <p:extLst>
              <p:ext uri="{D42A27DB-BD31-4B8C-83A1-F6EECF244321}">
                <p14:modId xmlns:p14="http://schemas.microsoft.com/office/powerpoint/2010/main" val="3603880904"/>
              </p:ext>
            </p:extLst>
          </p:nvPr>
        </p:nvGraphicFramePr>
        <p:xfrm>
          <a:off x="2108029" y="2484245"/>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62460C-DD81-C246-8EBC-93DE2FE463A0}"/>
              </a:ext>
            </a:extLst>
          </p:cNvPr>
          <p:cNvPicPr>
            <a:picLocks noChangeAspect="1"/>
          </p:cNvPicPr>
          <p:nvPr/>
        </p:nvPicPr>
        <p:blipFill rotWithShape="1">
          <a:blip r:embed="rId8"/>
          <a:srcRect l="39955"/>
          <a:stretch/>
        </p:blipFill>
        <p:spPr>
          <a:xfrm>
            <a:off x="1216617" y="2914649"/>
            <a:ext cx="2678706" cy="2331327"/>
          </a:xfrm>
          <a:prstGeom prst="rect">
            <a:avLst/>
          </a:prstGeom>
        </p:spPr>
      </p:pic>
      <p:pic>
        <p:nvPicPr>
          <p:cNvPr id="4" name="Picture 3">
            <a:extLst>
              <a:ext uri="{FF2B5EF4-FFF2-40B4-BE49-F238E27FC236}">
                <a16:creationId xmlns:a16="http://schemas.microsoft.com/office/drawing/2014/main" id="{849CF410-9749-6846-A1FB-C625C45D55DA}"/>
              </a:ext>
            </a:extLst>
          </p:cNvPr>
          <p:cNvPicPr>
            <a:picLocks noChangeAspect="1"/>
          </p:cNvPicPr>
          <p:nvPr/>
        </p:nvPicPr>
        <p:blipFill>
          <a:blip r:embed="rId9"/>
          <a:stretch>
            <a:fillRect/>
          </a:stretch>
        </p:blipFill>
        <p:spPr>
          <a:xfrm>
            <a:off x="8023279" y="3069631"/>
            <a:ext cx="3413664" cy="1696097"/>
          </a:xfrm>
          <a:prstGeom prst="rect">
            <a:avLst/>
          </a:prstGeom>
        </p:spPr>
      </p:pic>
    </p:spTree>
    <p:extLst>
      <p:ext uri="{BB962C8B-B14F-4D97-AF65-F5344CB8AC3E}">
        <p14:creationId xmlns:p14="http://schemas.microsoft.com/office/powerpoint/2010/main" val="158396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C343-6C33-E84E-9D33-FBD142EFAA34}"/>
              </a:ext>
            </a:extLst>
          </p:cNvPr>
          <p:cNvSpPr>
            <a:spLocks noGrp="1"/>
          </p:cNvSpPr>
          <p:nvPr>
            <p:ph type="title"/>
          </p:nvPr>
        </p:nvSpPr>
        <p:spPr/>
        <p:txBody>
          <a:bodyPr/>
          <a:lstStyle/>
          <a:p>
            <a:r>
              <a:rPr lang="en-US" dirty="0"/>
              <a:t>Courageous Conversations</a:t>
            </a:r>
          </a:p>
        </p:txBody>
      </p:sp>
      <p:sp>
        <p:nvSpPr>
          <p:cNvPr id="3" name="Content Placeholder 2">
            <a:extLst>
              <a:ext uri="{FF2B5EF4-FFF2-40B4-BE49-F238E27FC236}">
                <a16:creationId xmlns:a16="http://schemas.microsoft.com/office/drawing/2014/main" id="{9805B2AA-3CF6-DE41-A286-0C35C2499C65}"/>
              </a:ext>
            </a:extLst>
          </p:cNvPr>
          <p:cNvSpPr>
            <a:spLocks noGrp="1"/>
          </p:cNvSpPr>
          <p:nvPr>
            <p:ph idx="1"/>
          </p:nvPr>
        </p:nvSpPr>
        <p:spPr/>
        <p:txBody>
          <a:bodyPr/>
          <a:lstStyle/>
          <a:p>
            <a:r>
              <a:rPr lang="en-US" dirty="0"/>
              <a:t>The agreement is key!</a:t>
            </a:r>
          </a:p>
          <a:p>
            <a:r>
              <a:rPr lang="en-US" dirty="0"/>
              <a:t>Acknowledge and reward </a:t>
            </a:r>
            <a:r>
              <a:rPr lang="en-US" dirty="0" err="1"/>
              <a:t>behaviour</a:t>
            </a:r>
            <a:r>
              <a:rPr lang="en-US" dirty="0"/>
              <a:t> in the green zone.</a:t>
            </a:r>
          </a:p>
          <a:p>
            <a:r>
              <a:rPr lang="en-US" dirty="0"/>
              <a:t>Discuss </a:t>
            </a:r>
            <a:r>
              <a:rPr lang="en-US" dirty="0" err="1"/>
              <a:t>behaviour</a:t>
            </a:r>
            <a:r>
              <a:rPr lang="en-US" dirty="0"/>
              <a:t> in blue zone (discuss appropriate time frames).</a:t>
            </a:r>
          </a:p>
          <a:p>
            <a:r>
              <a:rPr lang="en-US" dirty="0"/>
              <a:t>Call out </a:t>
            </a:r>
            <a:r>
              <a:rPr lang="en-US" dirty="0" err="1"/>
              <a:t>behaviour</a:t>
            </a:r>
            <a:r>
              <a:rPr lang="en-US" dirty="0"/>
              <a:t> in the red zone.</a:t>
            </a:r>
          </a:p>
          <a:p>
            <a:endParaRPr lang="en-US" dirty="0"/>
          </a:p>
          <a:p>
            <a:endParaRPr lang="en-US" dirty="0"/>
          </a:p>
        </p:txBody>
      </p:sp>
      <p:pic>
        <p:nvPicPr>
          <p:cNvPr id="6" name="Picture 5">
            <a:extLst>
              <a:ext uri="{FF2B5EF4-FFF2-40B4-BE49-F238E27FC236}">
                <a16:creationId xmlns:a16="http://schemas.microsoft.com/office/drawing/2014/main" id="{04A4ADCB-8774-5D4E-9CEB-78959E4F6066}"/>
              </a:ext>
            </a:extLst>
          </p:cNvPr>
          <p:cNvPicPr>
            <a:picLocks noChangeAspect="1"/>
          </p:cNvPicPr>
          <p:nvPr/>
        </p:nvPicPr>
        <p:blipFill>
          <a:blip r:embed="rId3"/>
          <a:stretch>
            <a:fillRect/>
          </a:stretch>
        </p:blipFill>
        <p:spPr>
          <a:xfrm>
            <a:off x="3467853" y="4431762"/>
            <a:ext cx="4715252" cy="1588038"/>
          </a:xfrm>
          <a:prstGeom prst="rect">
            <a:avLst/>
          </a:prstGeom>
        </p:spPr>
      </p:pic>
    </p:spTree>
    <p:extLst>
      <p:ext uri="{BB962C8B-B14F-4D97-AF65-F5344CB8AC3E}">
        <p14:creationId xmlns:p14="http://schemas.microsoft.com/office/powerpoint/2010/main" val="152809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FE50-186F-C140-9D35-112CDF012127}"/>
              </a:ext>
            </a:extLst>
          </p:cNvPr>
          <p:cNvSpPr>
            <a:spLocks noGrp="1"/>
          </p:cNvSpPr>
          <p:nvPr>
            <p:ph type="title"/>
          </p:nvPr>
        </p:nvSpPr>
        <p:spPr/>
        <p:txBody>
          <a:bodyPr/>
          <a:lstStyle/>
          <a:p>
            <a:r>
              <a:rPr lang="en-US" dirty="0"/>
              <a:t>Blue Zone </a:t>
            </a:r>
            <a:r>
              <a:rPr lang="en-US" dirty="0" err="1"/>
              <a:t>Behaviours</a:t>
            </a:r>
            <a:endParaRPr lang="en-US" dirty="0"/>
          </a:p>
        </p:txBody>
      </p:sp>
      <p:sp>
        <p:nvSpPr>
          <p:cNvPr id="3" name="Content Placeholder 2">
            <a:extLst>
              <a:ext uri="{FF2B5EF4-FFF2-40B4-BE49-F238E27FC236}">
                <a16:creationId xmlns:a16="http://schemas.microsoft.com/office/drawing/2014/main" id="{8BCA0FC4-D976-2D46-8364-CDF2D2B71940}"/>
              </a:ext>
            </a:extLst>
          </p:cNvPr>
          <p:cNvSpPr>
            <a:spLocks noGrp="1"/>
          </p:cNvSpPr>
          <p:nvPr>
            <p:ph idx="1"/>
          </p:nvPr>
        </p:nvSpPr>
        <p:spPr/>
        <p:txBody>
          <a:bodyPr/>
          <a:lstStyle/>
          <a:p>
            <a:r>
              <a:rPr lang="en-US" dirty="0"/>
              <a:t>Temporary change of </a:t>
            </a:r>
            <a:r>
              <a:rPr lang="en-US" dirty="0" err="1"/>
              <a:t>behaviour</a:t>
            </a:r>
            <a:r>
              <a:rPr lang="en-US" dirty="0"/>
              <a:t> connection due to life circumstances (</a:t>
            </a:r>
            <a:r>
              <a:rPr lang="en-US" dirty="0" err="1"/>
              <a:t>ie</a:t>
            </a:r>
            <a:r>
              <a:rPr lang="en-US" dirty="0"/>
              <a:t> loss, grief etc.)</a:t>
            </a:r>
          </a:p>
          <a:p>
            <a:endParaRPr lang="en-US" dirty="0"/>
          </a:p>
          <a:p>
            <a:endParaRPr lang="en-US" dirty="0"/>
          </a:p>
          <a:p>
            <a:r>
              <a:rPr lang="en-US" dirty="0"/>
              <a:t>Blue Zone </a:t>
            </a:r>
            <a:r>
              <a:rPr lang="en-US" dirty="0" err="1"/>
              <a:t>Behaviours</a:t>
            </a:r>
            <a:r>
              <a:rPr lang="en-US" dirty="0"/>
              <a:t> aren’t</a:t>
            </a:r>
          </a:p>
          <a:p>
            <a:pPr lvl="1"/>
            <a:r>
              <a:rPr lang="en-US" dirty="0"/>
              <a:t>An excuse</a:t>
            </a:r>
          </a:p>
          <a:p>
            <a:pPr lvl="1"/>
            <a:r>
              <a:rPr lang="en-US" dirty="0"/>
              <a:t>An escape</a:t>
            </a:r>
          </a:p>
          <a:p>
            <a:pPr lvl="1"/>
            <a:r>
              <a:rPr lang="en-US" dirty="0"/>
              <a:t>An end point</a:t>
            </a:r>
          </a:p>
        </p:txBody>
      </p:sp>
      <p:pic>
        <p:nvPicPr>
          <p:cNvPr id="4" name="Picture 3">
            <a:extLst>
              <a:ext uri="{FF2B5EF4-FFF2-40B4-BE49-F238E27FC236}">
                <a16:creationId xmlns:a16="http://schemas.microsoft.com/office/drawing/2014/main" id="{5E0FDF06-6419-3E4C-A9EA-3D2C9CB5806B}"/>
              </a:ext>
            </a:extLst>
          </p:cNvPr>
          <p:cNvPicPr>
            <a:picLocks noChangeAspect="1"/>
          </p:cNvPicPr>
          <p:nvPr/>
        </p:nvPicPr>
        <p:blipFill>
          <a:blip r:embed="rId3"/>
          <a:stretch>
            <a:fillRect/>
          </a:stretch>
        </p:blipFill>
        <p:spPr>
          <a:xfrm>
            <a:off x="6214390" y="3277676"/>
            <a:ext cx="4414489" cy="2940050"/>
          </a:xfrm>
          <a:prstGeom prst="rect">
            <a:avLst/>
          </a:prstGeom>
        </p:spPr>
      </p:pic>
    </p:spTree>
    <p:extLst>
      <p:ext uri="{BB962C8B-B14F-4D97-AF65-F5344CB8AC3E}">
        <p14:creationId xmlns:p14="http://schemas.microsoft.com/office/powerpoint/2010/main" val="133849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AEA4-9C31-7842-A17C-B18F8F977867}"/>
              </a:ext>
            </a:extLst>
          </p:cNvPr>
          <p:cNvSpPr>
            <a:spLocks noGrp="1"/>
          </p:cNvSpPr>
          <p:nvPr>
            <p:ph type="title"/>
          </p:nvPr>
        </p:nvSpPr>
        <p:spPr/>
        <p:txBody>
          <a:bodyPr/>
          <a:lstStyle/>
          <a:p>
            <a:r>
              <a:rPr lang="en-US" dirty="0"/>
              <a:t>Wellbeing Counts</a:t>
            </a:r>
          </a:p>
        </p:txBody>
      </p:sp>
      <p:sp>
        <p:nvSpPr>
          <p:cNvPr id="3" name="Content Placeholder 2">
            <a:extLst>
              <a:ext uri="{FF2B5EF4-FFF2-40B4-BE49-F238E27FC236}">
                <a16:creationId xmlns:a16="http://schemas.microsoft.com/office/drawing/2014/main" id="{00FEE202-BA4C-1D47-AE10-4CD85116E218}"/>
              </a:ext>
            </a:extLst>
          </p:cNvPr>
          <p:cNvSpPr>
            <a:spLocks noGrp="1"/>
          </p:cNvSpPr>
          <p:nvPr>
            <p:ph idx="1"/>
          </p:nvPr>
        </p:nvSpPr>
        <p:spPr/>
        <p:txBody>
          <a:bodyPr/>
          <a:lstStyle/>
          <a:p>
            <a:r>
              <a:rPr lang="en-US" dirty="0"/>
              <a:t>The four pillars of wellbeing:</a:t>
            </a:r>
          </a:p>
          <a:p>
            <a:pPr lvl="1"/>
            <a:r>
              <a:rPr lang="en-US" dirty="0"/>
              <a:t>Diet</a:t>
            </a:r>
          </a:p>
          <a:p>
            <a:pPr lvl="1"/>
            <a:r>
              <a:rPr lang="en-US" dirty="0"/>
              <a:t>Exercise</a:t>
            </a:r>
          </a:p>
          <a:p>
            <a:pPr lvl="1"/>
            <a:r>
              <a:rPr lang="en-US" dirty="0"/>
              <a:t>Sleep</a:t>
            </a:r>
          </a:p>
          <a:p>
            <a:pPr lvl="1"/>
            <a:r>
              <a:rPr lang="en-US" dirty="0"/>
              <a:t>Mindset</a:t>
            </a:r>
          </a:p>
        </p:txBody>
      </p:sp>
      <p:pic>
        <p:nvPicPr>
          <p:cNvPr id="4" name="Picture 3">
            <a:extLst>
              <a:ext uri="{FF2B5EF4-FFF2-40B4-BE49-F238E27FC236}">
                <a16:creationId xmlns:a16="http://schemas.microsoft.com/office/drawing/2014/main" id="{790D9DAE-F678-0F41-BDB6-5A1132358BEF}"/>
              </a:ext>
            </a:extLst>
          </p:cNvPr>
          <p:cNvPicPr>
            <a:picLocks noChangeAspect="1"/>
          </p:cNvPicPr>
          <p:nvPr/>
        </p:nvPicPr>
        <p:blipFill rotWithShape="1">
          <a:blip r:embed="rId3"/>
          <a:srcRect b="7454"/>
          <a:stretch/>
        </p:blipFill>
        <p:spPr>
          <a:xfrm>
            <a:off x="5391150" y="2711450"/>
            <a:ext cx="2838450" cy="2674212"/>
          </a:xfrm>
          <a:prstGeom prst="rect">
            <a:avLst/>
          </a:prstGeom>
        </p:spPr>
      </p:pic>
    </p:spTree>
    <p:extLst>
      <p:ext uri="{BB962C8B-B14F-4D97-AF65-F5344CB8AC3E}">
        <p14:creationId xmlns:p14="http://schemas.microsoft.com/office/powerpoint/2010/main" val="259613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F1AE-143B-8840-B38F-8CE84334D214}"/>
              </a:ext>
            </a:extLst>
          </p:cNvPr>
          <p:cNvSpPr>
            <a:spLocks noGrp="1"/>
          </p:cNvSpPr>
          <p:nvPr>
            <p:ph type="title"/>
          </p:nvPr>
        </p:nvSpPr>
        <p:spPr/>
        <p:txBody>
          <a:bodyPr/>
          <a:lstStyle/>
          <a:p>
            <a:r>
              <a:rPr lang="en-US" dirty="0"/>
              <a:t>The Importance of Balance</a:t>
            </a:r>
          </a:p>
        </p:txBody>
      </p:sp>
      <p:pic>
        <p:nvPicPr>
          <p:cNvPr id="4" name="Picture 3">
            <a:extLst>
              <a:ext uri="{FF2B5EF4-FFF2-40B4-BE49-F238E27FC236}">
                <a16:creationId xmlns:a16="http://schemas.microsoft.com/office/drawing/2014/main" id="{48777C54-CAEF-3748-81D1-C522C9231782}"/>
              </a:ext>
            </a:extLst>
          </p:cNvPr>
          <p:cNvPicPr>
            <a:picLocks noChangeAspect="1"/>
          </p:cNvPicPr>
          <p:nvPr/>
        </p:nvPicPr>
        <p:blipFill>
          <a:blip r:embed="rId3"/>
          <a:stretch>
            <a:fillRect/>
          </a:stretch>
        </p:blipFill>
        <p:spPr>
          <a:xfrm>
            <a:off x="3272725" y="2341858"/>
            <a:ext cx="5195446" cy="4058942"/>
          </a:xfrm>
          <a:prstGeom prst="rect">
            <a:avLst/>
          </a:prstGeom>
        </p:spPr>
      </p:pic>
    </p:spTree>
    <p:extLst>
      <p:ext uri="{BB962C8B-B14F-4D97-AF65-F5344CB8AC3E}">
        <p14:creationId xmlns:p14="http://schemas.microsoft.com/office/powerpoint/2010/main" val="350491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5E04-3C25-C24B-A30E-19686D98A3FD}"/>
              </a:ext>
            </a:extLst>
          </p:cNvPr>
          <p:cNvSpPr>
            <a:spLocks noGrp="1"/>
          </p:cNvSpPr>
          <p:nvPr>
            <p:ph type="title"/>
          </p:nvPr>
        </p:nvSpPr>
        <p:spPr/>
        <p:txBody>
          <a:bodyPr/>
          <a:lstStyle/>
          <a:p>
            <a:r>
              <a:rPr lang="en-US" dirty="0" err="1"/>
              <a:t>Behaviours</a:t>
            </a:r>
            <a:r>
              <a:rPr lang="en-US" dirty="0"/>
              <a:t> are Contagious</a:t>
            </a:r>
          </a:p>
        </p:txBody>
      </p:sp>
      <p:sp>
        <p:nvSpPr>
          <p:cNvPr id="3" name="Content Placeholder 2">
            <a:extLst>
              <a:ext uri="{FF2B5EF4-FFF2-40B4-BE49-F238E27FC236}">
                <a16:creationId xmlns:a16="http://schemas.microsoft.com/office/drawing/2014/main" id="{ABF33398-4E48-6E4D-9FF2-7EAB99B8EEF4}"/>
              </a:ext>
            </a:extLst>
          </p:cNvPr>
          <p:cNvSpPr>
            <a:spLocks noGrp="1"/>
          </p:cNvSpPr>
          <p:nvPr>
            <p:ph idx="1"/>
          </p:nvPr>
        </p:nvSpPr>
        <p:spPr/>
        <p:txBody>
          <a:bodyPr>
            <a:normAutofit fontScale="92500" lnSpcReduction="10000"/>
          </a:bodyPr>
          <a:lstStyle/>
          <a:p>
            <a:r>
              <a:rPr lang="en-US" dirty="0"/>
              <a:t>Lead the way – model the </a:t>
            </a:r>
            <a:r>
              <a:rPr lang="en-US" dirty="0" err="1"/>
              <a:t>behaviour</a:t>
            </a:r>
            <a:r>
              <a:rPr lang="en-US" dirty="0"/>
              <a:t> you want.</a:t>
            </a:r>
          </a:p>
          <a:p>
            <a:r>
              <a:rPr lang="en-US" dirty="0"/>
              <a:t>Put wellbeing on the agenda – share strategies and ideas across the team.</a:t>
            </a:r>
          </a:p>
          <a:p>
            <a:r>
              <a:rPr lang="en-US" dirty="0"/>
              <a:t>Promote healthy eating when organizing catering for events or meetings.</a:t>
            </a:r>
          </a:p>
          <a:p>
            <a:r>
              <a:rPr lang="en-US" dirty="0"/>
              <a:t>Monitor work hours and check for unhealthy patterns.</a:t>
            </a:r>
          </a:p>
          <a:p>
            <a:r>
              <a:rPr lang="en-US" dirty="0"/>
              <a:t>Cease making ‘busy’ a badge of </a:t>
            </a:r>
            <a:r>
              <a:rPr lang="en-US" dirty="0" err="1"/>
              <a:t>honour</a:t>
            </a:r>
            <a:r>
              <a:rPr lang="en-US" dirty="0"/>
              <a:t>.</a:t>
            </a:r>
          </a:p>
          <a:p>
            <a:r>
              <a:rPr lang="en-US" dirty="0"/>
              <a:t>Encourage team members to come up with ideas and initiatives for increasing knowledge about health and wellbeing.</a:t>
            </a:r>
          </a:p>
          <a:p>
            <a:r>
              <a:rPr lang="en-US" dirty="0"/>
              <a:t>Incorporate healthy practices into the work day (</a:t>
            </a:r>
            <a:r>
              <a:rPr lang="en-US" dirty="0" err="1"/>
              <a:t>ie</a:t>
            </a:r>
            <a:r>
              <a:rPr lang="en-US" dirty="0"/>
              <a:t> walking meetings, team lunches away from the desk, brain gym, lunch time yoga…..there are heaps more).</a:t>
            </a:r>
          </a:p>
        </p:txBody>
      </p:sp>
    </p:spTree>
    <p:extLst>
      <p:ext uri="{BB962C8B-B14F-4D97-AF65-F5344CB8AC3E}">
        <p14:creationId xmlns:p14="http://schemas.microsoft.com/office/powerpoint/2010/main" val="347059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3829-963E-4A3E-B940-1E8D634A2668}"/>
              </a:ext>
            </a:extLst>
          </p:cNvPr>
          <p:cNvSpPr>
            <a:spLocks noGrp="1"/>
          </p:cNvSpPr>
          <p:nvPr>
            <p:ph type="title"/>
          </p:nvPr>
        </p:nvSpPr>
        <p:spPr>
          <a:xfrm>
            <a:off x="1009105" y="281229"/>
            <a:ext cx="6879532" cy="2452687"/>
          </a:xfrm>
        </p:spPr>
        <p:txBody>
          <a:bodyPr vert="horz" lIns="91440" tIns="45720" rIns="91440" bIns="45720" rtlCol="0" anchor="ctr">
            <a:normAutofit/>
          </a:bodyPr>
          <a:lstStyle/>
          <a:p>
            <a:r>
              <a:rPr lang="en-US" sz="3200" b="1" dirty="0">
                <a:solidFill>
                  <a:schemeClr val="bg1"/>
                </a:solidFill>
              </a:rPr>
              <a:t>Can I Really Make a Difference?</a:t>
            </a:r>
          </a:p>
        </p:txBody>
      </p:sp>
      <p:pic>
        <p:nvPicPr>
          <p:cNvPr id="1026" name="Picture 2" descr="The Change Starts With YOU | Voices of Youth">
            <a:extLst>
              <a:ext uri="{FF2B5EF4-FFF2-40B4-BE49-F238E27FC236}">
                <a16:creationId xmlns:a16="http://schemas.microsoft.com/office/drawing/2014/main" id="{82B64E48-6A97-43CC-A36E-1BA76BF1B6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8" b="29453"/>
          <a:stretch/>
        </p:blipFill>
        <p:spPr bwMode="auto">
          <a:xfrm>
            <a:off x="1679003" y="2826906"/>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7D6B18-520A-4495-A8F1-5678BB2EE53D}"/>
              </a:ext>
            </a:extLst>
          </p:cNvPr>
          <p:cNvSpPr txBox="1"/>
          <p:nvPr/>
        </p:nvSpPr>
        <p:spPr>
          <a:xfrm>
            <a:off x="4691986" y="3752851"/>
            <a:ext cx="5614060"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dirty="0"/>
              <a:t>The Concept of Critical Mass &amp; </a:t>
            </a:r>
          </a:p>
        </p:txBody>
      </p:sp>
      <p:pic>
        <p:nvPicPr>
          <p:cNvPr id="3" name="Picture 2">
            <a:extLst>
              <a:ext uri="{FF2B5EF4-FFF2-40B4-BE49-F238E27FC236}">
                <a16:creationId xmlns:a16="http://schemas.microsoft.com/office/drawing/2014/main" id="{0D225657-82F1-9348-AB4E-103B4FEF8971}"/>
              </a:ext>
            </a:extLst>
          </p:cNvPr>
          <p:cNvPicPr>
            <a:picLocks noChangeAspect="1"/>
          </p:cNvPicPr>
          <p:nvPr/>
        </p:nvPicPr>
        <p:blipFill>
          <a:blip r:embed="rId4"/>
          <a:stretch>
            <a:fillRect/>
          </a:stretch>
        </p:blipFill>
        <p:spPr>
          <a:xfrm>
            <a:off x="6250993" y="4988995"/>
            <a:ext cx="1143000" cy="1143000"/>
          </a:xfrm>
          <a:prstGeom prst="rect">
            <a:avLst/>
          </a:prstGeom>
        </p:spPr>
      </p:pic>
    </p:spTree>
    <p:extLst>
      <p:ext uri="{BB962C8B-B14F-4D97-AF65-F5344CB8AC3E}">
        <p14:creationId xmlns:p14="http://schemas.microsoft.com/office/powerpoint/2010/main" val="249800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4EE1-0C9D-4455-BD16-F8467C9ECA52}"/>
              </a:ext>
            </a:extLst>
          </p:cNvPr>
          <p:cNvSpPr>
            <a:spLocks noGrp="1"/>
          </p:cNvSpPr>
          <p:nvPr>
            <p:ph type="title"/>
          </p:nvPr>
        </p:nvSpPr>
        <p:spPr>
          <a:xfrm>
            <a:off x="2128647" y="666428"/>
            <a:ext cx="7934706" cy="1188720"/>
          </a:xfrm>
        </p:spPr>
        <p:txBody>
          <a:bodyPr>
            <a:normAutofit/>
          </a:bodyPr>
          <a:lstStyle/>
          <a:p>
            <a:r>
              <a:rPr lang="en-US" sz="3500">
                <a:solidFill>
                  <a:schemeClr val="bg1"/>
                </a:solidFill>
              </a:rPr>
              <a:t>Teamwork – helps the team work!</a:t>
            </a:r>
            <a:endParaRPr lang="en-AU" sz="3500">
              <a:solidFill>
                <a:schemeClr val="bg1"/>
              </a:solidFill>
            </a:endParaRPr>
          </a:p>
        </p:txBody>
      </p:sp>
      <p:graphicFrame>
        <p:nvGraphicFramePr>
          <p:cNvPr id="5" name="Content Placeholder 2">
            <a:extLst>
              <a:ext uri="{FF2B5EF4-FFF2-40B4-BE49-F238E27FC236}">
                <a16:creationId xmlns:a16="http://schemas.microsoft.com/office/drawing/2014/main" id="{A6932272-32E7-02CA-FF4A-BAF030D44960}"/>
              </a:ext>
            </a:extLst>
          </p:cNvPr>
          <p:cNvGraphicFramePr>
            <a:graphicFrameLocks noGrp="1"/>
          </p:cNvGraphicFramePr>
          <p:nvPr>
            <p:ph idx="1"/>
            <p:extLst/>
          </p:nvPr>
        </p:nvGraphicFramePr>
        <p:xfrm>
          <a:off x="2301240" y="2543633"/>
          <a:ext cx="758952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94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2DF2-D589-B64C-89B0-B18177FE1532}"/>
              </a:ext>
            </a:extLst>
          </p:cNvPr>
          <p:cNvSpPr>
            <a:spLocks noGrp="1"/>
          </p:cNvSpPr>
          <p:nvPr>
            <p:ph type="title"/>
          </p:nvPr>
        </p:nvSpPr>
        <p:spPr/>
        <p:txBody>
          <a:bodyPr/>
          <a:lstStyle/>
          <a:p>
            <a:r>
              <a:rPr lang="en-US" dirty="0"/>
              <a:t>Any Questions?</a:t>
            </a:r>
          </a:p>
        </p:txBody>
      </p:sp>
      <p:pic>
        <p:nvPicPr>
          <p:cNvPr id="6" name="Picture 5">
            <a:extLst>
              <a:ext uri="{FF2B5EF4-FFF2-40B4-BE49-F238E27FC236}">
                <a16:creationId xmlns:a16="http://schemas.microsoft.com/office/drawing/2014/main" id="{68E70BE8-E634-AD47-BA54-8835E35814FE}"/>
              </a:ext>
            </a:extLst>
          </p:cNvPr>
          <p:cNvPicPr>
            <a:picLocks noChangeAspect="1"/>
          </p:cNvPicPr>
          <p:nvPr/>
        </p:nvPicPr>
        <p:blipFill>
          <a:blip r:embed="rId3"/>
          <a:stretch>
            <a:fillRect/>
          </a:stretch>
        </p:blipFill>
        <p:spPr>
          <a:xfrm>
            <a:off x="4214677" y="2655805"/>
            <a:ext cx="2815095" cy="2815095"/>
          </a:xfrm>
          <a:prstGeom prst="rect">
            <a:avLst/>
          </a:prstGeom>
        </p:spPr>
      </p:pic>
    </p:spTree>
    <p:extLst>
      <p:ext uri="{BB962C8B-B14F-4D97-AF65-F5344CB8AC3E}">
        <p14:creationId xmlns:p14="http://schemas.microsoft.com/office/powerpoint/2010/main" val="190530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C030789-C525-4D1D-90A0-F48C14A76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91BD0F81-508F-4C6D-9938-C58CC2138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49081238-0806-4285-968F-ACFC0C0FB9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80CAB4C1-E9FF-4C37-92FA-28BED3B88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C6FACF-40FD-9C4A-876D-0308065EA158}"/>
              </a:ext>
            </a:extLst>
          </p:cNvPr>
          <p:cNvSpPr>
            <a:spLocks noGrp="1"/>
          </p:cNvSpPr>
          <p:nvPr>
            <p:ph type="title"/>
          </p:nvPr>
        </p:nvSpPr>
        <p:spPr>
          <a:xfrm>
            <a:off x="8382055" y="2634712"/>
            <a:ext cx="3161016" cy="1760307"/>
          </a:xfrm>
        </p:spPr>
        <p:txBody>
          <a:bodyPr vert="horz" lIns="91440" tIns="45720" rIns="91440" bIns="45720" rtlCol="0" anchor="b">
            <a:normAutofit/>
          </a:bodyPr>
          <a:lstStyle/>
          <a:p>
            <a:pPr algn="ctr">
              <a:lnSpc>
                <a:spcPct val="90000"/>
              </a:lnSpc>
            </a:pPr>
            <a:r>
              <a:rPr lang="en-US" sz="4200" b="0" i="0" kern="1200" dirty="0">
                <a:solidFill>
                  <a:schemeClr val="bg2"/>
                </a:solidFill>
                <a:latin typeface="+mj-lt"/>
                <a:ea typeface="+mj-ea"/>
                <a:cs typeface="+mj-cs"/>
              </a:rPr>
              <a:t>Let’s start off well!</a:t>
            </a:r>
          </a:p>
        </p:txBody>
      </p:sp>
      <p:grpSp>
        <p:nvGrpSpPr>
          <p:cNvPr id="22" name="Group 21">
            <a:extLst>
              <a:ext uri="{FF2B5EF4-FFF2-40B4-BE49-F238E27FC236}">
                <a16:creationId xmlns:a16="http://schemas.microsoft.com/office/drawing/2014/main" id="{806CAC3A-41F9-44D6-A9E6-680493E2B5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3" name="Rectangle 22">
              <a:extLst>
                <a:ext uri="{FF2B5EF4-FFF2-40B4-BE49-F238E27FC236}">
                  <a16:creationId xmlns:a16="http://schemas.microsoft.com/office/drawing/2014/main" id="{F6332D44-12FF-4DF8-A766-FACE715A7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76B3E882-88A6-4CF8-A43C-05B0AA694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8306139E-0436-4D3B-81DE-5890AD930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 name="Picture 2">
            <a:extLst>
              <a:ext uri="{FF2B5EF4-FFF2-40B4-BE49-F238E27FC236}">
                <a16:creationId xmlns:a16="http://schemas.microsoft.com/office/drawing/2014/main" id="{9942E556-DCA1-CB45-9923-7DCB9ACE28F1}"/>
              </a:ext>
            </a:extLst>
          </p:cNvPr>
          <p:cNvPicPr>
            <a:picLocks noChangeAspect="1"/>
          </p:cNvPicPr>
          <p:nvPr/>
        </p:nvPicPr>
        <p:blipFill>
          <a:blip r:embed="rId4"/>
          <a:stretch>
            <a:fillRect/>
          </a:stretch>
        </p:blipFill>
        <p:spPr>
          <a:xfrm rot="20426826">
            <a:off x="1294975" y="1195592"/>
            <a:ext cx="2778661" cy="1845680"/>
          </a:xfrm>
          <a:prstGeom prst="rect">
            <a:avLst/>
          </a:prstGeom>
        </p:spPr>
      </p:pic>
      <p:pic>
        <p:nvPicPr>
          <p:cNvPr id="4" name="Picture 3">
            <a:extLst>
              <a:ext uri="{FF2B5EF4-FFF2-40B4-BE49-F238E27FC236}">
                <a16:creationId xmlns:a16="http://schemas.microsoft.com/office/drawing/2014/main" id="{9A8ED422-6091-9743-9387-E53187AA9301}"/>
              </a:ext>
            </a:extLst>
          </p:cNvPr>
          <p:cNvPicPr>
            <a:picLocks noChangeAspect="1"/>
          </p:cNvPicPr>
          <p:nvPr/>
        </p:nvPicPr>
        <p:blipFill>
          <a:blip r:embed="rId5"/>
          <a:stretch>
            <a:fillRect/>
          </a:stretch>
        </p:blipFill>
        <p:spPr>
          <a:xfrm rot="2187729">
            <a:off x="3796346" y="1794048"/>
            <a:ext cx="3199725" cy="1791846"/>
          </a:xfrm>
          <a:prstGeom prst="rect">
            <a:avLst/>
          </a:prstGeom>
        </p:spPr>
      </p:pic>
      <p:pic>
        <p:nvPicPr>
          <p:cNvPr id="5" name="Picture 4">
            <a:extLst>
              <a:ext uri="{FF2B5EF4-FFF2-40B4-BE49-F238E27FC236}">
                <a16:creationId xmlns:a16="http://schemas.microsoft.com/office/drawing/2014/main" id="{93439F93-0261-0E47-B543-2BDDF81B1A27}"/>
              </a:ext>
            </a:extLst>
          </p:cNvPr>
          <p:cNvPicPr>
            <a:picLocks noChangeAspect="1"/>
          </p:cNvPicPr>
          <p:nvPr/>
        </p:nvPicPr>
        <p:blipFill>
          <a:blip r:embed="rId6"/>
          <a:stretch>
            <a:fillRect/>
          </a:stretch>
        </p:blipFill>
        <p:spPr>
          <a:xfrm rot="20835923">
            <a:off x="3470676" y="3162431"/>
            <a:ext cx="2689311" cy="1970793"/>
          </a:xfrm>
          <a:prstGeom prst="rect">
            <a:avLst/>
          </a:prstGeom>
        </p:spPr>
      </p:pic>
    </p:spTree>
    <p:extLst>
      <p:ext uri="{BB962C8B-B14F-4D97-AF65-F5344CB8AC3E}">
        <p14:creationId xmlns:p14="http://schemas.microsoft.com/office/powerpoint/2010/main" val="270591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5957-B226-4A85-A256-CC8226B5CDF1}"/>
              </a:ext>
            </a:extLst>
          </p:cNvPr>
          <p:cNvSpPr>
            <a:spLocks noGrp="1"/>
          </p:cNvSpPr>
          <p:nvPr>
            <p:ph type="title"/>
          </p:nvPr>
        </p:nvSpPr>
        <p:spPr>
          <a:xfrm>
            <a:off x="942784" y="544572"/>
            <a:ext cx="8471673" cy="1470208"/>
          </a:xfrm>
        </p:spPr>
        <p:txBody>
          <a:bodyPr vert="horz" lIns="91440" tIns="45720" rIns="91440" bIns="45720" rtlCol="0" anchor="b">
            <a:normAutofit fontScale="90000"/>
          </a:bodyPr>
          <a:lstStyle/>
          <a:p>
            <a:r>
              <a:rPr lang="en-US" sz="4700" dirty="0">
                <a:solidFill>
                  <a:srgbClr val="FFFFFF"/>
                </a:solidFill>
              </a:rPr>
              <a:t>Taking the ‘team temperature’</a:t>
            </a:r>
          </a:p>
        </p:txBody>
      </p:sp>
      <p:pic>
        <p:nvPicPr>
          <p:cNvPr id="1026" name="Picture 2" descr="Happiness On A Scale From 1 To 10 (How To + Implications)">
            <a:extLst>
              <a:ext uri="{FF2B5EF4-FFF2-40B4-BE49-F238E27FC236}">
                <a16:creationId xmlns:a16="http://schemas.microsoft.com/office/drawing/2014/main" id="{CC2E86D8-35E6-4ED5-89FD-DB1D57EF2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89"/>
          <a:stretch/>
        </p:blipFill>
        <p:spPr bwMode="auto">
          <a:xfrm>
            <a:off x="2510726" y="2341805"/>
            <a:ext cx="6903731" cy="3723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1CD636-7699-470E-A2C1-D55D17FC552C}"/>
              </a:ext>
            </a:extLst>
          </p:cNvPr>
          <p:cNvSpPr txBox="1"/>
          <p:nvPr/>
        </p:nvSpPr>
        <p:spPr>
          <a:xfrm>
            <a:off x="-4511040" y="6736080"/>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196603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FB567F5-B45F-4B82-96B8-00F2F4B10148}"/>
              </a:ext>
            </a:extLst>
          </p:cNvPr>
          <p:cNvSpPr/>
          <p:nvPr/>
        </p:nvSpPr>
        <p:spPr>
          <a:xfrm>
            <a:off x="1314774" y="2809526"/>
            <a:ext cx="4094163" cy="2711450"/>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nchor="t">
            <a:normAutofit/>
          </a:bodyPr>
          <a:lstStyle/>
          <a:p>
            <a:pPr algn="ctr">
              <a:spcAft>
                <a:spcPts val="600"/>
              </a:spcAft>
            </a:pPr>
            <a:r>
              <a:rPr lang="en-US" sz="2800" b="1" dirty="0">
                <a:solidFill>
                  <a:schemeClr val="tx1"/>
                </a:solidFill>
              </a:rPr>
              <a:t>Why not a 1? </a:t>
            </a:r>
          </a:p>
          <a:p>
            <a:pPr algn="ctr">
              <a:spcAft>
                <a:spcPts val="600"/>
              </a:spcAft>
            </a:pPr>
            <a:r>
              <a:rPr lang="en-US" sz="2800" b="1" dirty="0">
                <a:solidFill>
                  <a:schemeClr val="tx1"/>
                </a:solidFill>
              </a:rPr>
              <a:t>Why did you not give your team a lower rating?</a:t>
            </a:r>
            <a:endParaRPr lang="en-AU" sz="2800" b="1" dirty="0">
              <a:solidFill>
                <a:schemeClr val="tx1"/>
              </a:solidFill>
            </a:endParaRPr>
          </a:p>
        </p:txBody>
      </p:sp>
      <p:sp>
        <p:nvSpPr>
          <p:cNvPr id="5" name="Rectangle: Rounded Corners 4">
            <a:extLst>
              <a:ext uri="{FF2B5EF4-FFF2-40B4-BE49-F238E27FC236}">
                <a16:creationId xmlns:a16="http://schemas.microsoft.com/office/drawing/2014/main" id="{54186F71-3740-49A9-AEFC-260A7E76224A}"/>
              </a:ext>
            </a:extLst>
          </p:cNvPr>
          <p:cNvSpPr/>
          <p:nvPr/>
        </p:nvSpPr>
        <p:spPr>
          <a:xfrm>
            <a:off x="6134746" y="2809526"/>
            <a:ext cx="4094163" cy="279876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nchor="t">
            <a:normAutofit/>
          </a:bodyPr>
          <a:lstStyle/>
          <a:p>
            <a:pPr algn="ctr">
              <a:spcAft>
                <a:spcPts val="600"/>
              </a:spcAft>
            </a:pPr>
            <a:r>
              <a:rPr lang="en-US" sz="2800" b="1" dirty="0">
                <a:solidFill>
                  <a:schemeClr val="tx1"/>
                </a:solidFill>
              </a:rPr>
              <a:t>Why not a 10?</a:t>
            </a:r>
          </a:p>
          <a:p>
            <a:pPr algn="ctr">
              <a:spcAft>
                <a:spcPts val="600"/>
              </a:spcAft>
            </a:pPr>
            <a:r>
              <a:rPr lang="en-US" sz="2800" b="1" dirty="0">
                <a:solidFill>
                  <a:schemeClr val="tx1"/>
                </a:solidFill>
              </a:rPr>
              <a:t>Why did you not give your team a higher rating?</a:t>
            </a:r>
            <a:endParaRPr lang="en-AU" sz="2800" b="1" dirty="0">
              <a:solidFill>
                <a:schemeClr val="tx1"/>
              </a:solidFill>
            </a:endParaRPr>
          </a:p>
        </p:txBody>
      </p:sp>
      <p:sp>
        <p:nvSpPr>
          <p:cNvPr id="2" name="Title 1">
            <a:extLst>
              <a:ext uri="{FF2B5EF4-FFF2-40B4-BE49-F238E27FC236}">
                <a16:creationId xmlns:a16="http://schemas.microsoft.com/office/drawing/2014/main" id="{036EC99D-D24B-47DC-8800-5C198FFD7F77}"/>
              </a:ext>
            </a:extLst>
          </p:cNvPr>
          <p:cNvSpPr>
            <a:spLocks noGrp="1"/>
          </p:cNvSpPr>
          <p:nvPr>
            <p:ph type="title"/>
          </p:nvPr>
        </p:nvSpPr>
        <p:spPr>
          <a:xfrm>
            <a:off x="1131376" y="322365"/>
            <a:ext cx="8446576" cy="1994632"/>
          </a:xfrm>
        </p:spPr>
        <p:txBody>
          <a:bodyPr vert="horz" lIns="91440" tIns="45720" rIns="91440" bIns="45720" rtlCol="0" anchor="ctr">
            <a:normAutofit fontScale="90000"/>
          </a:bodyPr>
          <a:lstStyle/>
          <a:p>
            <a:pPr algn="r"/>
            <a:r>
              <a:rPr lang="en-US" sz="4700" dirty="0">
                <a:solidFill>
                  <a:srgbClr val="FFFFFF"/>
                </a:solidFill>
              </a:rPr>
              <a:t>Make the Ratings Count – its more than a numbers game.</a:t>
            </a:r>
          </a:p>
        </p:txBody>
      </p:sp>
    </p:spTree>
    <p:extLst>
      <p:ext uri="{BB962C8B-B14F-4D97-AF65-F5344CB8AC3E}">
        <p14:creationId xmlns:p14="http://schemas.microsoft.com/office/powerpoint/2010/main" val="136154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C523-C213-4878-B22C-038A095C3A6F}"/>
              </a:ext>
            </a:extLst>
          </p:cNvPr>
          <p:cNvSpPr>
            <a:spLocks noGrp="1"/>
          </p:cNvSpPr>
          <p:nvPr>
            <p:ph type="title"/>
          </p:nvPr>
        </p:nvSpPr>
        <p:spPr>
          <a:xfrm>
            <a:off x="1109309" y="712922"/>
            <a:ext cx="6161019" cy="1108129"/>
          </a:xfrm>
        </p:spPr>
        <p:txBody>
          <a:bodyPr vert="horz" lIns="91440" tIns="45720" rIns="91440" bIns="45720" rtlCol="0" anchor="b">
            <a:normAutofit/>
          </a:bodyPr>
          <a:lstStyle/>
          <a:p>
            <a:r>
              <a:rPr lang="en-US" sz="4700" dirty="0">
                <a:solidFill>
                  <a:schemeClr val="bg1"/>
                </a:solidFill>
              </a:rPr>
              <a:t>Stop, Start, Continue</a:t>
            </a:r>
          </a:p>
        </p:txBody>
      </p:sp>
      <p:pic>
        <p:nvPicPr>
          <p:cNvPr id="2050" name="Picture 2" descr="Leader Tool Kit Exercise: Start, Stop, Continue - Sacred Structures by Jim  Baker : Sacred Structures by Jim Baker">
            <a:extLst>
              <a:ext uri="{FF2B5EF4-FFF2-40B4-BE49-F238E27FC236}">
                <a16:creationId xmlns:a16="http://schemas.microsoft.com/office/drawing/2014/main" id="{4C771431-1348-44D6-8F0C-39A7F6253A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9239" y="2718739"/>
            <a:ext cx="4411246" cy="301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6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544B-F8E2-3344-8BC5-90A1D7694924}"/>
              </a:ext>
            </a:extLst>
          </p:cNvPr>
          <p:cNvSpPr>
            <a:spLocks noGrp="1"/>
          </p:cNvSpPr>
          <p:nvPr>
            <p:ph type="title"/>
          </p:nvPr>
        </p:nvSpPr>
        <p:spPr/>
        <p:txBody>
          <a:bodyPr/>
          <a:lstStyle/>
          <a:p>
            <a:r>
              <a:rPr lang="en-US" dirty="0"/>
              <a:t>So let’s take that to the team!</a:t>
            </a:r>
          </a:p>
        </p:txBody>
      </p:sp>
      <p:sp>
        <p:nvSpPr>
          <p:cNvPr id="3" name="Content Placeholder 2">
            <a:extLst>
              <a:ext uri="{FF2B5EF4-FFF2-40B4-BE49-F238E27FC236}">
                <a16:creationId xmlns:a16="http://schemas.microsoft.com/office/drawing/2014/main" id="{042E80F3-5D98-0A43-8782-A92D99FDCCC5}"/>
              </a:ext>
            </a:extLst>
          </p:cNvPr>
          <p:cNvSpPr>
            <a:spLocks noGrp="1"/>
          </p:cNvSpPr>
          <p:nvPr>
            <p:ph idx="1"/>
          </p:nvPr>
        </p:nvSpPr>
        <p:spPr/>
        <p:txBody>
          <a:bodyPr/>
          <a:lstStyle/>
          <a:p>
            <a:r>
              <a:rPr lang="en-US" dirty="0"/>
              <a:t>Question 1 – if we asked our clients (internal or external) how they would describe us – what would we WANT them to say?</a:t>
            </a:r>
          </a:p>
          <a:p>
            <a:endParaRPr lang="en-US" dirty="0"/>
          </a:p>
          <a:p>
            <a:r>
              <a:rPr lang="en-US" dirty="0"/>
              <a:t>Question 2 – what </a:t>
            </a:r>
            <a:r>
              <a:rPr lang="en-US" dirty="0" err="1"/>
              <a:t>behaviours</a:t>
            </a:r>
            <a:r>
              <a:rPr lang="en-US" dirty="0"/>
              <a:t> do we need to exhibit to earn those labels.</a:t>
            </a:r>
          </a:p>
        </p:txBody>
      </p:sp>
      <p:pic>
        <p:nvPicPr>
          <p:cNvPr id="4" name="Picture 3">
            <a:extLst>
              <a:ext uri="{FF2B5EF4-FFF2-40B4-BE49-F238E27FC236}">
                <a16:creationId xmlns:a16="http://schemas.microsoft.com/office/drawing/2014/main" id="{E84B0075-F7E5-0E47-AB24-4DB07EDDB46E}"/>
              </a:ext>
            </a:extLst>
          </p:cNvPr>
          <p:cNvPicPr>
            <a:picLocks noChangeAspect="1"/>
          </p:cNvPicPr>
          <p:nvPr/>
        </p:nvPicPr>
        <p:blipFill>
          <a:blip r:embed="rId3"/>
          <a:stretch>
            <a:fillRect/>
          </a:stretch>
        </p:blipFill>
        <p:spPr>
          <a:xfrm>
            <a:off x="7299809" y="4311650"/>
            <a:ext cx="4029452" cy="2053224"/>
          </a:xfrm>
          <a:prstGeom prst="rect">
            <a:avLst/>
          </a:prstGeom>
        </p:spPr>
      </p:pic>
    </p:spTree>
    <p:extLst>
      <p:ext uri="{BB962C8B-B14F-4D97-AF65-F5344CB8AC3E}">
        <p14:creationId xmlns:p14="http://schemas.microsoft.com/office/powerpoint/2010/main" val="126194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2709-C513-412B-AF82-7A6614CCCC87}"/>
              </a:ext>
            </a:extLst>
          </p:cNvPr>
          <p:cNvSpPr>
            <a:spLocks noGrp="1"/>
          </p:cNvSpPr>
          <p:nvPr>
            <p:ph type="title"/>
          </p:nvPr>
        </p:nvSpPr>
        <p:spPr/>
        <p:txBody>
          <a:bodyPr/>
          <a:lstStyle/>
          <a:p>
            <a:r>
              <a:rPr lang="en-US" dirty="0"/>
              <a:t>New Starts! (excellence is a team sport).</a:t>
            </a:r>
            <a:endParaRPr lang="en-AU" dirty="0"/>
          </a:p>
        </p:txBody>
      </p:sp>
      <p:graphicFrame>
        <p:nvGraphicFramePr>
          <p:cNvPr id="5" name="Content Placeholder 2">
            <a:extLst>
              <a:ext uri="{FF2B5EF4-FFF2-40B4-BE49-F238E27FC236}">
                <a16:creationId xmlns:a16="http://schemas.microsoft.com/office/drawing/2014/main" id="{B82CA562-6202-66F8-293D-061511886253}"/>
              </a:ext>
            </a:extLst>
          </p:cNvPr>
          <p:cNvGraphicFramePr>
            <a:graphicFrameLocks noGrp="1"/>
          </p:cNvGraphicFramePr>
          <p:nvPr>
            <p:ph idx="1"/>
            <p:extLst>
              <p:ext uri="{D42A27DB-BD31-4B8C-83A1-F6EECF244321}">
                <p14:modId xmlns:p14="http://schemas.microsoft.com/office/powerpoint/2010/main" val="4073472941"/>
              </p:ext>
            </p:extLst>
          </p:nvPr>
        </p:nvGraphicFramePr>
        <p:xfrm>
          <a:off x="765551" y="2639285"/>
          <a:ext cx="7037845" cy="3715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F2A0C15-6253-5C43-BFF2-F27B56ADF945}"/>
              </a:ext>
            </a:extLst>
          </p:cNvPr>
          <p:cNvPicPr>
            <a:picLocks noChangeAspect="1"/>
          </p:cNvPicPr>
          <p:nvPr/>
        </p:nvPicPr>
        <p:blipFill>
          <a:blip r:embed="rId8"/>
          <a:stretch>
            <a:fillRect/>
          </a:stretch>
        </p:blipFill>
        <p:spPr>
          <a:xfrm>
            <a:off x="8015744" y="3297962"/>
            <a:ext cx="3049688" cy="2025705"/>
          </a:xfrm>
          <a:prstGeom prst="rect">
            <a:avLst/>
          </a:prstGeom>
        </p:spPr>
      </p:pic>
    </p:spTree>
    <p:extLst>
      <p:ext uri="{BB962C8B-B14F-4D97-AF65-F5344CB8AC3E}">
        <p14:creationId xmlns:p14="http://schemas.microsoft.com/office/powerpoint/2010/main" val="279228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F342-7560-4094-B2F7-E7F5B249D9E0}"/>
              </a:ext>
            </a:extLst>
          </p:cNvPr>
          <p:cNvSpPr>
            <a:spLocks noGrp="1"/>
          </p:cNvSpPr>
          <p:nvPr>
            <p:ph type="title"/>
          </p:nvPr>
        </p:nvSpPr>
        <p:spPr>
          <a:xfrm>
            <a:off x="796549" y="418741"/>
            <a:ext cx="6107946" cy="1800526"/>
          </a:xfrm>
        </p:spPr>
        <p:txBody>
          <a:bodyPr vert="horz" lIns="91440" tIns="45720" rIns="91440" bIns="45720" rtlCol="0" anchor="ctr">
            <a:normAutofit/>
          </a:bodyPr>
          <a:lstStyle/>
          <a:p>
            <a:r>
              <a:rPr lang="en-US" sz="4100" dirty="0">
                <a:solidFill>
                  <a:schemeClr val="bg1"/>
                </a:solidFill>
              </a:rPr>
              <a:t>Setting the New Foundations.</a:t>
            </a:r>
          </a:p>
        </p:txBody>
      </p:sp>
      <p:sp>
        <p:nvSpPr>
          <p:cNvPr id="8" name="TextBox 7">
            <a:extLst>
              <a:ext uri="{FF2B5EF4-FFF2-40B4-BE49-F238E27FC236}">
                <a16:creationId xmlns:a16="http://schemas.microsoft.com/office/drawing/2014/main" id="{80665256-E4E4-4B35-8A09-1EE57C6AFE1A}"/>
              </a:ext>
            </a:extLst>
          </p:cNvPr>
          <p:cNvSpPr txBox="1"/>
          <p:nvPr/>
        </p:nvSpPr>
        <p:spPr>
          <a:xfrm>
            <a:off x="2152650" y="2623382"/>
            <a:ext cx="2916396" cy="3553581"/>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US" sz="3600" dirty="0" err="1"/>
              <a:t>Behaviours</a:t>
            </a:r>
            <a:r>
              <a:rPr lang="en-US" sz="3600" dirty="0"/>
              <a:t> for our New World!</a:t>
            </a:r>
          </a:p>
        </p:txBody>
      </p:sp>
      <p:pic>
        <p:nvPicPr>
          <p:cNvPr id="3074" name="Picture 2" descr="Yes no maybe Images, Stock Photos &amp; Vectors | Shutterstock">
            <a:extLst>
              <a:ext uri="{FF2B5EF4-FFF2-40B4-BE49-F238E27FC236}">
                <a16:creationId xmlns:a16="http://schemas.microsoft.com/office/drawing/2014/main" id="{4420716C-33FC-4358-88F1-C9637DBD35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79"/>
          <a:stretch/>
        </p:blipFill>
        <p:spPr bwMode="auto">
          <a:xfrm>
            <a:off x="6028054" y="2537561"/>
            <a:ext cx="3560660" cy="342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2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2C11-BE0A-4FF3-912F-C56E376131A7}"/>
              </a:ext>
            </a:extLst>
          </p:cNvPr>
          <p:cNvSpPr>
            <a:spLocks noGrp="1"/>
          </p:cNvSpPr>
          <p:nvPr>
            <p:ph type="title"/>
          </p:nvPr>
        </p:nvSpPr>
        <p:spPr>
          <a:xfrm>
            <a:off x="1917556" y="620392"/>
            <a:ext cx="6118315" cy="1572618"/>
          </a:xfrm>
        </p:spPr>
        <p:txBody>
          <a:bodyPr>
            <a:normAutofit fontScale="90000"/>
          </a:bodyPr>
          <a:lstStyle/>
          <a:p>
            <a:r>
              <a:rPr lang="en-US" sz="5200" dirty="0">
                <a:solidFill>
                  <a:schemeClr val="bg1"/>
                </a:solidFill>
              </a:rPr>
              <a:t>It takes a team to cross the finish line</a:t>
            </a:r>
            <a:endParaRPr lang="en-AU" sz="5200" dirty="0">
              <a:solidFill>
                <a:schemeClr val="bg1"/>
              </a:solidFill>
            </a:endParaRPr>
          </a:p>
        </p:txBody>
      </p:sp>
      <p:sp>
        <p:nvSpPr>
          <p:cNvPr id="4" name="Oval 3">
            <a:extLst>
              <a:ext uri="{FF2B5EF4-FFF2-40B4-BE49-F238E27FC236}">
                <a16:creationId xmlns:a16="http://schemas.microsoft.com/office/drawing/2014/main" id="{F0BEA733-C841-2D42-9148-5389E976C57B}"/>
              </a:ext>
            </a:extLst>
          </p:cNvPr>
          <p:cNvSpPr/>
          <p:nvPr/>
        </p:nvSpPr>
        <p:spPr>
          <a:xfrm>
            <a:off x="1201119" y="2704454"/>
            <a:ext cx="2208508" cy="206902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 Reward</a:t>
            </a:r>
          </a:p>
        </p:txBody>
      </p:sp>
      <p:sp>
        <p:nvSpPr>
          <p:cNvPr id="7" name="Oval 6">
            <a:extLst>
              <a:ext uri="{FF2B5EF4-FFF2-40B4-BE49-F238E27FC236}">
                <a16:creationId xmlns:a16="http://schemas.microsoft.com/office/drawing/2014/main" id="{94797B47-F3D7-DD48-99B2-9A3338611B89}"/>
              </a:ext>
            </a:extLst>
          </p:cNvPr>
          <p:cNvSpPr/>
          <p:nvPr/>
        </p:nvSpPr>
        <p:spPr>
          <a:xfrm>
            <a:off x="4646909" y="2704454"/>
            <a:ext cx="2208508" cy="206902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Maybe - Support</a:t>
            </a:r>
          </a:p>
        </p:txBody>
      </p:sp>
      <p:sp>
        <p:nvSpPr>
          <p:cNvPr id="8" name="Oval 7">
            <a:extLst>
              <a:ext uri="{FF2B5EF4-FFF2-40B4-BE49-F238E27FC236}">
                <a16:creationId xmlns:a16="http://schemas.microsoft.com/office/drawing/2014/main" id="{9C579AB4-DC74-2A4B-BC2C-28AFD905882F}"/>
              </a:ext>
            </a:extLst>
          </p:cNvPr>
          <p:cNvSpPr/>
          <p:nvPr/>
        </p:nvSpPr>
        <p:spPr>
          <a:xfrm>
            <a:off x="7552841" y="2704454"/>
            <a:ext cx="2208508" cy="2069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 Act!</a:t>
            </a:r>
          </a:p>
        </p:txBody>
      </p:sp>
      <p:pic>
        <p:nvPicPr>
          <p:cNvPr id="6" name="Picture 5">
            <a:extLst>
              <a:ext uri="{FF2B5EF4-FFF2-40B4-BE49-F238E27FC236}">
                <a16:creationId xmlns:a16="http://schemas.microsoft.com/office/drawing/2014/main" id="{041C121B-E522-D147-A4D6-BD98EE8A8295}"/>
              </a:ext>
            </a:extLst>
          </p:cNvPr>
          <p:cNvPicPr>
            <a:picLocks noChangeAspect="1"/>
          </p:cNvPicPr>
          <p:nvPr/>
        </p:nvPicPr>
        <p:blipFill rotWithShape="1">
          <a:blip r:embed="rId3"/>
          <a:srcRect b="9840"/>
          <a:stretch/>
        </p:blipFill>
        <p:spPr>
          <a:xfrm>
            <a:off x="2239506" y="4788976"/>
            <a:ext cx="6788257" cy="1345447"/>
          </a:xfrm>
          <a:prstGeom prst="rect">
            <a:avLst/>
          </a:prstGeom>
        </p:spPr>
      </p:pic>
    </p:spTree>
    <p:extLst>
      <p:ext uri="{BB962C8B-B14F-4D97-AF65-F5344CB8AC3E}">
        <p14:creationId xmlns:p14="http://schemas.microsoft.com/office/powerpoint/2010/main" val="94285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15F15E-54A7-46C8-BC52-EDE2676399CC}"/>
</file>

<file path=customXml/itemProps2.xml><?xml version="1.0" encoding="utf-8"?>
<ds:datastoreItem xmlns:ds="http://schemas.openxmlformats.org/officeDocument/2006/customXml" ds:itemID="{94948D0E-74E1-4111-A363-4D1B6ED70F73}"/>
</file>

<file path=customXml/itemProps3.xml><?xml version="1.0" encoding="utf-8"?>
<ds:datastoreItem xmlns:ds="http://schemas.openxmlformats.org/officeDocument/2006/customXml" ds:itemID="{76DB9F18-2E4A-4A42-8002-F428DD288D13}"/>
</file>

<file path=docProps/app.xml><?xml version="1.0" encoding="utf-8"?>
<Properties xmlns="http://schemas.openxmlformats.org/officeDocument/2006/extended-properties" xmlns:vt="http://schemas.openxmlformats.org/officeDocument/2006/docPropsVTypes">
  <Template>{1DCCA584-AF97-D942-B429-F8DA9002BC9A}tf10001076</Template>
  <TotalTime>3445</TotalTime>
  <Words>2693</Words>
  <Application>Microsoft Macintosh PowerPoint</Application>
  <PresentationFormat>Widescreen</PresentationFormat>
  <Paragraphs>331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Edwardian Script ITC</vt:lpstr>
      <vt:lpstr>Wingdings 3</vt:lpstr>
      <vt:lpstr>Ion Boardroom</vt:lpstr>
      <vt:lpstr>Leading for Team Health, Wellbeing &amp; Excellence! Presented for Community Legal Centres Queensland</vt:lpstr>
      <vt:lpstr>Let’s start off well!</vt:lpstr>
      <vt:lpstr>Taking the ‘team temperature’</vt:lpstr>
      <vt:lpstr>Make the Ratings Count – its more than a numbers game.</vt:lpstr>
      <vt:lpstr>Stop, Start, Continue</vt:lpstr>
      <vt:lpstr>So let’s take that to the team!</vt:lpstr>
      <vt:lpstr>New Starts! (excellence is a team sport).</vt:lpstr>
      <vt:lpstr>Setting the New Foundations.</vt:lpstr>
      <vt:lpstr>It takes a team to cross the finish line</vt:lpstr>
      <vt:lpstr>From Complaining to Conversing</vt:lpstr>
      <vt:lpstr>Courageous Conversations</vt:lpstr>
      <vt:lpstr>Blue Zone Behaviours</vt:lpstr>
      <vt:lpstr>Wellbeing Counts</vt:lpstr>
      <vt:lpstr>The Importance of Balance</vt:lpstr>
      <vt:lpstr>Behaviours are Contagious</vt:lpstr>
      <vt:lpstr>Can I Really Make a Difference?</vt:lpstr>
      <vt:lpstr>Teamwork – helps the team work!</vt:lpstr>
      <vt:lpstr>Any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Management</dc:title>
  <dc:creator>Microsoft Office User</dc:creator>
  <cp:lastModifiedBy>Microsoft Office User</cp:lastModifiedBy>
  <cp:revision>114</cp:revision>
  <cp:lastPrinted>2022-05-06T05:39:47Z</cp:lastPrinted>
  <dcterms:created xsi:type="dcterms:W3CDTF">2019-09-11T02:37:50Z</dcterms:created>
  <dcterms:modified xsi:type="dcterms:W3CDTF">2022-05-06T05:39:58Z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