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notesMasterIdLst>
    <p:notesMasterId r:id="rId20"/>
  </p:notesMasterIdLst>
  <p:handoutMasterIdLst>
    <p:handoutMasterId r:id="rId21"/>
  </p:handoutMasterIdLst>
  <p:sldIdLst>
    <p:sldId id="256" r:id="rId5"/>
    <p:sldId id="259" r:id="rId6"/>
    <p:sldId id="286" r:id="rId7"/>
    <p:sldId id="287" r:id="rId8"/>
    <p:sldId id="258" r:id="rId9"/>
    <p:sldId id="289" r:id="rId10"/>
    <p:sldId id="315" r:id="rId11"/>
    <p:sldId id="318" r:id="rId12"/>
    <p:sldId id="265" r:id="rId13"/>
    <p:sldId id="281" r:id="rId14"/>
    <p:sldId id="280" r:id="rId15"/>
    <p:sldId id="313" r:id="rId16"/>
    <p:sldId id="317" r:id="rId17"/>
    <p:sldId id="283"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25D22-141C-43AE-8F17-65818A69E6CF}" v="4" dt="2022-05-31T04:32:35.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3842" autoAdjust="0"/>
  </p:normalViewPr>
  <p:slideViewPr>
    <p:cSldViewPr snapToGrid="0">
      <p:cViewPr varScale="1">
        <p:scale>
          <a:sx n="103" d="100"/>
          <a:sy n="103" d="100"/>
        </p:scale>
        <p:origin x="114" y="192"/>
      </p:cViewPr>
      <p:guideLst/>
    </p:cSldViewPr>
  </p:slideViewPr>
  <p:outlineViewPr>
    <p:cViewPr>
      <p:scale>
        <a:sx n="100" d="100"/>
        <a:sy n="100"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99D1CA-CAD3-4D8B-B8D9-015E48FB5C7B}" type="datetimeFigureOut">
              <a:rPr lang="en-AU" smtClean="0"/>
              <a:t>31/05/2022</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135A88-18C3-4C61-83E0-F1A39AA4804B}" type="slidenum">
              <a:rPr lang="en-AU" smtClean="0"/>
              <a:t>‹#›</a:t>
            </a:fld>
            <a:endParaRPr lang="en-AU"/>
          </a:p>
        </p:txBody>
      </p:sp>
    </p:spTree>
    <p:extLst>
      <p:ext uri="{BB962C8B-B14F-4D97-AF65-F5344CB8AC3E}">
        <p14:creationId xmlns:p14="http://schemas.microsoft.com/office/powerpoint/2010/main" val="197773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BA108-2198-45E8-9CEF-7C9D27520DEC}" type="datetimeFigureOut">
              <a:rPr lang="en-AU" smtClean="0"/>
              <a:t>31/05/2022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9C01-5E50-411E-9E5A-4A376451224D}" type="slidenum">
              <a:rPr lang="en-AU" smtClean="0"/>
              <a:t>‹#›</a:t>
            </a:fld>
            <a:endParaRPr lang="en-AU"/>
          </a:p>
        </p:txBody>
      </p:sp>
    </p:spTree>
    <p:extLst>
      <p:ext uri="{BB962C8B-B14F-4D97-AF65-F5344CB8AC3E}">
        <p14:creationId xmlns:p14="http://schemas.microsoft.com/office/powerpoint/2010/main" val="4842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Acknowledg</a:t>
            </a:r>
            <a:r>
              <a:rPr lang="en-US" baseline="0" dirty="0"/>
              <a:t>ement of triggered staff can access these numbers:</a:t>
            </a:r>
          </a:p>
        </p:txBody>
      </p:sp>
      <p:sp>
        <p:nvSpPr>
          <p:cNvPr id="4" name="Slide Number Placeholder 3"/>
          <p:cNvSpPr>
            <a:spLocks noGrp="1"/>
          </p:cNvSpPr>
          <p:nvPr>
            <p:ph type="sldNum" sz="quarter" idx="5"/>
          </p:nvPr>
        </p:nvSpPr>
        <p:spPr/>
        <p:txBody>
          <a:bodyPr/>
          <a:lstStyle/>
          <a:p>
            <a:fld id="{4E209C01-5E50-411E-9E5A-4A376451224D}" type="slidenum">
              <a:rPr lang="en-AU" smtClean="0"/>
              <a:t>1</a:t>
            </a:fld>
            <a:endParaRPr lang="en-AU"/>
          </a:p>
        </p:txBody>
      </p:sp>
    </p:spTree>
    <p:extLst>
      <p:ext uri="{BB962C8B-B14F-4D97-AF65-F5344CB8AC3E}">
        <p14:creationId xmlns:p14="http://schemas.microsoft.com/office/powerpoint/2010/main" val="391575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209C01-5E50-411E-9E5A-4A376451224D}" type="slidenum">
              <a:rPr lang="en-AU" smtClean="0"/>
              <a:t>12</a:t>
            </a:fld>
            <a:endParaRPr lang="en-AU"/>
          </a:p>
        </p:txBody>
      </p:sp>
    </p:spTree>
    <p:extLst>
      <p:ext uri="{BB962C8B-B14F-4D97-AF65-F5344CB8AC3E}">
        <p14:creationId xmlns:p14="http://schemas.microsoft.com/office/powerpoint/2010/main" val="1795174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8FB7-E93A-4E51-8AD5-5D5CD0B22CC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33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E209C01-5E50-411E-9E5A-4A376451224D}" type="slidenum">
              <a:rPr lang="en-AU" smtClean="0"/>
              <a:t>15</a:t>
            </a:fld>
            <a:endParaRPr lang="en-AU"/>
          </a:p>
        </p:txBody>
      </p:sp>
    </p:spTree>
    <p:extLst>
      <p:ext uri="{BB962C8B-B14F-4D97-AF65-F5344CB8AC3E}">
        <p14:creationId xmlns:p14="http://schemas.microsoft.com/office/powerpoint/2010/main" val="220639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209C01-5E50-411E-9E5A-4A376451224D}" type="slidenum">
              <a:rPr lang="en-AU" smtClean="0"/>
              <a:t>2</a:t>
            </a:fld>
            <a:endParaRPr lang="en-AU"/>
          </a:p>
        </p:txBody>
      </p:sp>
    </p:spTree>
    <p:extLst>
      <p:ext uri="{BB962C8B-B14F-4D97-AF65-F5344CB8AC3E}">
        <p14:creationId xmlns:p14="http://schemas.microsoft.com/office/powerpoint/2010/main" val="223793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E209C01-5E50-411E-9E5A-4A376451224D}" type="slidenum">
              <a:rPr lang="en-AU" smtClean="0"/>
              <a:t>4</a:t>
            </a:fld>
            <a:endParaRPr lang="en-AU"/>
          </a:p>
        </p:txBody>
      </p:sp>
    </p:spTree>
    <p:extLst>
      <p:ext uri="{BB962C8B-B14F-4D97-AF65-F5344CB8AC3E}">
        <p14:creationId xmlns:p14="http://schemas.microsoft.com/office/powerpoint/2010/main" val="56683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E209C01-5E50-411E-9E5A-4A376451224D}" type="slidenum">
              <a:rPr lang="en-AU" smtClean="0"/>
              <a:t>5</a:t>
            </a:fld>
            <a:endParaRPr lang="en-AU"/>
          </a:p>
        </p:txBody>
      </p:sp>
    </p:spTree>
    <p:extLst>
      <p:ext uri="{BB962C8B-B14F-4D97-AF65-F5344CB8AC3E}">
        <p14:creationId xmlns:p14="http://schemas.microsoft.com/office/powerpoint/2010/main" val="391981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E209C01-5E50-411E-9E5A-4A376451224D}" type="slidenum">
              <a:rPr lang="en-AU" smtClean="0"/>
              <a:t>6</a:t>
            </a:fld>
            <a:endParaRPr lang="en-AU"/>
          </a:p>
        </p:txBody>
      </p:sp>
    </p:spTree>
    <p:extLst>
      <p:ext uri="{BB962C8B-B14F-4D97-AF65-F5344CB8AC3E}">
        <p14:creationId xmlns:p14="http://schemas.microsoft.com/office/powerpoint/2010/main" val="274851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E209C01-5E50-411E-9E5A-4A376451224D}" type="slidenum">
              <a:rPr lang="en-AU" smtClean="0"/>
              <a:t>7</a:t>
            </a:fld>
            <a:endParaRPr lang="en-AU"/>
          </a:p>
        </p:txBody>
      </p:sp>
    </p:spTree>
    <p:extLst>
      <p:ext uri="{BB962C8B-B14F-4D97-AF65-F5344CB8AC3E}">
        <p14:creationId xmlns:p14="http://schemas.microsoft.com/office/powerpoint/2010/main" val="321106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209C01-5E50-411E-9E5A-4A376451224D}" type="slidenum">
              <a:rPr lang="en-AU" smtClean="0"/>
              <a:t>9</a:t>
            </a:fld>
            <a:endParaRPr lang="en-AU"/>
          </a:p>
        </p:txBody>
      </p:sp>
    </p:spTree>
    <p:extLst>
      <p:ext uri="{BB962C8B-B14F-4D97-AF65-F5344CB8AC3E}">
        <p14:creationId xmlns:p14="http://schemas.microsoft.com/office/powerpoint/2010/main" val="382156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209C01-5E50-411E-9E5A-4A376451224D}" type="slidenum">
              <a:rPr lang="en-AU" smtClean="0"/>
              <a:t>10</a:t>
            </a:fld>
            <a:endParaRPr lang="en-AU"/>
          </a:p>
        </p:txBody>
      </p:sp>
    </p:spTree>
    <p:extLst>
      <p:ext uri="{BB962C8B-B14F-4D97-AF65-F5344CB8AC3E}">
        <p14:creationId xmlns:p14="http://schemas.microsoft.com/office/powerpoint/2010/main" val="155713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E209C01-5E50-411E-9E5A-4A376451224D}" type="slidenum">
              <a:rPr lang="en-AU" smtClean="0"/>
              <a:t>11</a:t>
            </a:fld>
            <a:endParaRPr lang="en-AU"/>
          </a:p>
        </p:txBody>
      </p:sp>
    </p:spTree>
    <p:extLst>
      <p:ext uri="{BB962C8B-B14F-4D97-AF65-F5344CB8AC3E}">
        <p14:creationId xmlns:p14="http://schemas.microsoft.com/office/powerpoint/2010/main" val="2459983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04696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64558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394" y="1203158"/>
            <a:ext cx="6468176" cy="5303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5526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394" y="1203158"/>
            <a:ext cx="6468176" cy="5303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3389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9636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7029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5AD5D-4E8F-4455-AD5A-67E697033D91}" type="datetime1">
              <a:rPr lang="en-AU" smtClean="0"/>
              <a:t>31/05/2022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473B731-493A-4D32-B4E6-8F15974F3E2E}" type="slidenum">
              <a:rPr lang="en-AU" smtClean="0"/>
              <a:t>‹#›</a:t>
            </a:fld>
            <a:endParaRPr lang="en-AU" dirty="0"/>
          </a:p>
        </p:txBody>
      </p:sp>
    </p:spTree>
    <p:extLst>
      <p:ext uri="{BB962C8B-B14F-4D97-AF65-F5344CB8AC3E}">
        <p14:creationId xmlns:p14="http://schemas.microsoft.com/office/powerpoint/2010/main" val="832764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quare image righ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020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565231" y="1931503"/>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2082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twork_lef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1B634E-57DE-4818-BC20-A4D2BA241817}"/>
              </a:ext>
            </a:extLst>
          </p:cNvPr>
          <p:cNvSpPr>
            <a:spLocks noGrp="1"/>
          </p:cNvSpPr>
          <p:nvPr>
            <p:ph idx="1"/>
          </p:nvPr>
        </p:nvSpPr>
        <p:spPr>
          <a:xfrm>
            <a:off x="4239492" y="2142836"/>
            <a:ext cx="7234382" cy="39971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itle 1">
            <a:extLst>
              <a:ext uri="{FF2B5EF4-FFF2-40B4-BE49-F238E27FC236}">
                <a16:creationId xmlns:a16="http://schemas.microsoft.com/office/drawing/2014/main" id="{0472591B-1D63-4B23-A439-8FB6EFA6BEFA}"/>
              </a:ext>
            </a:extLst>
          </p:cNvPr>
          <p:cNvSpPr>
            <a:spLocks noGrp="1"/>
          </p:cNvSpPr>
          <p:nvPr>
            <p:ph type="title"/>
          </p:nvPr>
        </p:nvSpPr>
        <p:spPr>
          <a:xfrm>
            <a:off x="4239491" y="1126836"/>
            <a:ext cx="7234382" cy="905164"/>
          </a:xfrm>
        </p:spPr>
        <p:txBody>
          <a:bodyPr/>
          <a:lstStyle>
            <a:lvl1pPr>
              <a:defRPr>
                <a:solidFill>
                  <a:schemeClr val="tx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82211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37666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9234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3262963"/>
            <a:ext cx="5181600" cy="2913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3262963"/>
            <a:ext cx="5181600" cy="2913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2499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795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795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841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394" y="1203158"/>
            <a:ext cx="6468176" cy="5303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143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394" y="1203158"/>
            <a:ext cx="6468176" cy="5303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3626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436" y="288758"/>
            <a:ext cx="7834162" cy="924025"/>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8661094"/>
      </p:ext>
    </p:extLst>
  </p:cSld>
  <p:clrMap bg1="lt1" tx1="dk1" bg2="lt2" tx2="dk2" accent1="accent1" accent2="accent2" accent3="accent3" accent4="accent4" accent5="accent5" accent6="accent6" hlink="hlink" folHlink="folHlink"/>
  <p:sldLayoutIdLst>
    <p:sldLayoutId id="2147483764" r:id="rId1"/>
    <p:sldLayoutId id="2147483712" r:id="rId2"/>
    <p:sldLayoutId id="2147483755" r:id="rId3"/>
    <p:sldLayoutId id="2147483765" r:id="rId4"/>
    <p:sldLayoutId id="2147483734" r:id="rId5"/>
    <p:sldLayoutId id="2147483767" r:id="rId6"/>
    <p:sldLayoutId id="2147483775" r:id="rId7"/>
    <p:sldLayoutId id="2147483754" r:id="rId8"/>
    <p:sldLayoutId id="2147483779" r:id="rId9"/>
    <p:sldLayoutId id="2147483777" r:id="rId10"/>
    <p:sldLayoutId id="2147483778" r:id="rId11"/>
    <p:sldLayoutId id="2147483780" r:id="rId12"/>
    <p:sldLayoutId id="2147483781" r:id="rId13"/>
    <p:sldLayoutId id="2147483782" r:id="rId14"/>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adminmelbourne@knowmore.org.au"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knowmore.org.a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1800respect.org.au/?gclid=CjwKCAjwjbCDBhAwEiwAiudBy8j1S--1nRaVFPe2_5YvIjgexgOLU-LnIemBSPL60bxlO_s92T-eWxoCz-EQAvD_Bw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122363"/>
            <a:ext cx="9144000" cy="751407"/>
          </a:xfrm>
        </p:spPr>
        <p:txBody>
          <a:bodyPr>
            <a:noAutofit/>
          </a:bodyPr>
          <a:lstStyle/>
          <a:p>
            <a:r>
              <a:rPr lang="en-US" sz="4800" b="1" dirty="0" err="1">
                <a:solidFill>
                  <a:schemeClr val="bg1"/>
                </a:solidFill>
                <a:latin typeface="Calibri" panose="020F0502020204030204" pitchFamily="34" charset="0"/>
                <a:cs typeface="Calibri" panose="020F0502020204030204" pitchFamily="34" charset="0"/>
              </a:rPr>
              <a:t>knowmore</a:t>
            </a:r>
            <a:r>
              <a:rPr lang="en-US" sz="4800" b="1" dirty="0">
                <a:solidFill>
                  <a:schemeClr val="bg1"/>
                </a:solidFill>
                <a:latin typeface="Calibri" panose="020F0502020204030204" pitchFamily="34" charset="0"/>
                <a:cs typeface="Calibri" panose="020F0502020204030204" pitchFamily="34" charset="0"/>
              </a:rPr>
              <a:t> Legal Service</a:t>
            </a:r>
            <a:endParaRPr lang="en-AU" sz="4800" dirty="0"/>
          </a:p>
        </p:txBody>
      </p:sp>
      <p:sp>
        <p:nvSpPr>
          <p:cNvPr id="7" name="Subtitle 6"/>
          <p:cNvSpPr>
            <a:spLocks noGrp="1"/>
          </p:cNvSpPr>
          <p:nvPr>
            <p:ph type="subTitle" idx="1"/>
          </p:nvPr>
        </p:nvSpPr>
        <p:spPr>
          <a:xfrm>
            <a:off x="1625600" y="2113427"/>
            <a:ext cx="9144000" cy="2910127"/>
          </a:xfrm>
        </p:spPr>
        <p:txBody>
          <a:bodyPr vert="horz" lIns="91440" tIns="45720" rIns="91440" bIns="45720" rtlCol="0" anchor="t">
            <a:normAutofit fontScale="92500" lnSpcReduction="10000"/>
          </a:bodyPr>
          <a:lstStyle/>
          <a:p>
            <a:r>
              <a:rPr lang="en-US" sz="3500" b="1" dirty="0">
                <a:solidFill>
                  <a:schemeClr val="bg1"/>
                </a:solidFill>
                <a:latin typeface="Calibri" panose="020F0502020204030204" pitchFamily="34" charset="0"/>
                <a:cs typeface="Calibri" panose="020F0502020204030204" pitchFamily="34" charset="0"/>
              </a:rPr>
              <a:t>Presenters </a:t>
            </a:r>
          </a:p>
          <a:p>
            <a:pPr lvl="0"/>
            <a:r>
              <a:rPr lang="en-AU" dirty="0"/>
              <a:t>Aunty Glendra Stubbs: Aunty/Elder in Residence </a:t>
            </a:r>
          </a:p>
          <a:p>
            <a:pPr lvl="0"/>
            <a:r>
              <a:rPr lang="en-AU" dirty="0"/>
              <a:t>Fiona Rigney: Senior Aboriginal and Torres Strait Islander Engagement Advisor </a:t>
            </a:r>
          </a:p>
          <a:p>
            <a:pPr lvl="0"/>
            <a:r>
              <a:rPr lang="en-AU" dirty="0"/>
              <a:t>Trish Johnson: Aboriginal and Torres Strait Islander Engagement Advisor (QLD)</a:t>
            </a:r>
          </a:p>
          <a:p>
            <a:r>
              <a:rPr lang="en-AU" dirty="0"/>
              <a:t>John Brady: Aboriginal and Torres Strait Islander Engagement Advisor (QLD)</a:t>
            </a:r>
          </a:p>
          <a:p>
            <a:r>
              <a:rPr lang="en-AU" dirty="0"/>
              <a:t>Jade Johnson: Interim Practice Lead for the Territories Stolen Generations Redress Scheme (TSGRS)</a:t>
            </a:r>
          </a:p>
          <a:p>
            <a:endParaRPr lang="en-AU" b="1" dirty="0"/>
          </a:p>
        </p:txBody>
      </p:sp>
    </p:spTree>
    <p:extLst>
      <p:ext uri="{BB962C8B-B14F-4D97-AF65-F5344CB8AC3E}">
        <p14:creationId xmlns:p14="http://schemas.microsoft.com/office/powerpoint/2010/main" val="414175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AF9C-CBB1-4D7C-BB09-315D7D9FC0CE}"/>
              </a:ext>
            </a:extLst>
          </p:cNvPr>
          <p:cNvSpPr>
            <a:spLocks noGrp="1"/>
          </p:cNvSpPr>
          <p:nvPr>
            <p:ph type="title"/>
          </p:nvPr>
        </p:nvSpPr>
        <p:spPr/>
        <p:txBody>
          <a:bodyPr>
            <a:normAutofit/>
          </a:bodyPr>
          <a:lstStyle/>
          <a:p>
            <a:r>
              <a:rPr lang="en-AU" b="1" dirty="0">
                <a:solidFill>
                  <a:schemeClr val="bg1"/>
                </a:solidFill>
              </a:rPr>
              <a:t>Our multidisciplinary approach</a:t>
            </a:r>
            <a:endParaRPr lang="en-AU" dirty="0"/>
          </a:p>
        </p:txBody>
      </p:sp>
      <p:sp>
        <p:nvSpPr>
          <p:cNvPr id="3" name="Content Placeholder 2">
            <a:extLst>
              <a:ext uri="{FF2B5EF4-FFF2-40B4-BE49-F238E27FC236}">
                <a16:creationId xmlns:a16="http://schemas.microsoft.com/office/drawing/2014/main" id="{2F4C2AC3-FC16-4787-B8E5-8958F44BF200}"/>
              </a:ext>
            </a:extLst>
          </p:cNvPr>
          <p:cNvSpPr>
            <a:spLocks noGrp="1"/>
          </p:cNvSpPr>
          <p:nvPr>
            <p:ph sz="half" idx="1"/>
          </p:nvPr>
        </p:nvSpPr>
        <p:spPr>
          <a:xfrm>
            <a:off x="800099" y="3437397"/>
            <a:ext cx="10753725" cy="2966739"/>
          </a:xfrm>
        </p:spPr>
        <p:txBody>
          <a:bodyPr vert="horz" lIns="91440" tIns="45720" rIns="91440" bIns="45720" rtlCol="0" anchor="t">
            <a:normAutofit/>
          </a:bodyPr>
          <a:lstStyle/>
          <a:p>
            <a:pPr marL="0" lvl="1" indent="0">
              <a:spcAft>
                <a:spcPts val="500"/>
              </a:spcAft>
              <a:buNone/>
            </a:pPr>
            <a:r>
              <a:rPr lang="en-AU" sz="2800" b="1" dirty="0">
                <a:solidFill>
                  <a:schemeClr val="accent1"/>
                </a:solidFill>
              </a:rPr>
              <a:t>Aboriginal and Torres Strait Engagement Advisors</a:t>
            </a:r>
          </a:p>
          <a:p>
            <a:pPr marL="800100" lvl="1" indent="-342900">
              <a:buFont typeface="Arial" charset="0"/>
              <a:buChar char="•"/>
            </a:pPr>
            <a:r>
              <a:rPr lang="en-AU" sz="2800" dirty="0">
                <a:solidFill>
                  <a:schemeClr val="accent1"/>
                </a:solidFill>
              </a:rPr>
              <a:t>Ensure cultural safety before, during and after legal appointments and the application process. </a:t>
            </a:r>
            <a:endParaRPr lang="en-AU" sz="2800" dirty="0">
              <a:solidFill>
                <a:schemeClr val="accent1"/>
              </a:solidFill>
              <a:cs typeface="Calibri"/>
            </a:endParaRPr>
          </a:p>
          <a:p>
            <a:pPr marL="800100" lvl="1" indent="-342900">
              <a:buFont typeface="Arial" charset="0"/>
              <a:buChar char="•"/>
            </a:pPr>
            <a:endParaRPr lang="en-AU" sz="1700" dirty="0">
              <a:solidFill>
                <a:schemeClr val="accent1"/>
              </a:solidFill>
              <a:cs typeface="Calibri"/>
            </a:endParaRPr>
          </a:p>
          <a:p>
            <a:pPr marL="457200" lvl="1" indent="0">
              <a:buNone/>
            </a:pPr>
            <a:r>
              <a:rPr lang="en-AU" sz="2800" dirty="0">
                <a:solidFill>
                  <a:schemeClr val="accent1"/>
                </a:solidFill>
                <a:cs typeface="Calibri"/>
              </a:rPr>
              <a:t>This may include providing cultural support for clients before, during or after any  appointments (legal advice, financial counselling support team) and/or literacy support to read any related documents.  </a:t>
            </a:r>
          </a:p>
          <a:p>
            <a:pPr marL="800100" lvl="1" indent="-342900">
              <a:buFont typeface="Arial" charset="0"/>
              <a:buChar char="•"/>
            </a:pPr>
            <a:endParaRPr lang="en-AU" sz="2800" dirty="0">
              <a:cs typeface="Calibri"/>
            </a:endParaRPr>
          </a:p>
        </p:txBody>
      </p:sp>
    </p:spTree>
    <p:extLst>
      <p:ext uri="{BB962C8B-B14F-4D97-AF65-F5344CB8AC3E}">
        <p14:creationId xmlns:p14="http://schemas.microsoft.com/office/powerpoint/2010/main" val="353842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AF9C-CBB1-4D7C-BB09-315D7D9FC0CE}"/>
              </a:ext>
            </a:extLst>
          </p:cNvPr>
          <p:cNvSpPr>
            <a:spLocks noGrp="1"/>
          </p:cNvSpPr>
          <p:nvPr>
            <p:ph type="title"/>
          </p:nvPr>
        </p:nvSpPr>
        <p:spPr/>
        <p:txBody>
          <a:bodyPr>
            <a:normAutofit/>
          </a:bodyPr>
          <a:lstStyle/>
          <a:p>
            <a:r>
              <a:rPr lang="en-AU" b="1" dirty="0">
                <a:solidFill>
                  <a:schemeClr val="bg1"/>
                </a:solidFill>
              </a:rPr>
              <a:t>Our multidisciplinary approach</a:t>
            </a:r>
            <a:endParaRPr lang="en-AU" dirty="0"/>
          </a:p>
        </p:txBody>
      </p:sp>
      <p:sp>
        <p:nvSpPr>
          <p:cNvPr id="3" name="Content Placeholder 2">
            <a:extLst>
              <a:ext uri="{FF2B5EF4-FFF2-40B4-BE49-F238E27FC236}">
                <a16:creationId xmlns:a16="http://schemas.microsoft.com/office/drawing/2014/main" id="{2F4C2AC3-FC16-4787-B8E5-8958F44BF200}"/>
              </a:ext>
            </a:extLst>
          </p:cNvPr>
          <p:cNvSpPr>
            <a:spLocks noGrp="1"/>
          </p:cNvSpPr>
          <p:nvPr>
            <p:ph sz="half" idx="1"/>
          </p:nvPr>
        </p:nvSpPr>
        <p:spPr>
          <a:xfrm>
            <a:off x="886325" y="3288632"/>
            <a:ext cx="10744201" cy="3433010"/>
          </a:xfrm>
        </p:spPr>
        <p:txBody>
          <a:bodyPr>
            <a:normAutofit/>
          </a:bodyPr>
          <a:lstStyle/>
          <a:p>
            <a:pPr marL="0" lvl="1" indent="0">
              <a:spcAft>
                <a:spcPts val="1200"/>
              </a:spcAft>
              <a:buNone/>
            </a:pPr>
            <a:r>
              <a:rPr lang="en-AU" sz="2800" b="1" dirty="0">
                <a:solidFill>
                  <a:schemeClr val="accent1"/>
                </a:solidFill>
              </a:rPr>
              <a:t>Support Services Team  </a:t>
            </a:r>
          </a:p>
          <a:p>
            <a:pPr marL="800100" lvl="1" indent="-342900">
              <a:spcAft>
                <a:spcPts val="600"/>
              </a:spcAft>
              <a:buFont typeface="Arial" charset="0"/>
              <a:buChar char="•"/>
            </a:pPr>
            <a:r>
              <a:rPr lang="en-AU" sz="2800" dirty="0">
                <a:solidFill>
                  <a:schemeClr val="accent1"/>
                </a:solidFill>
              </a:rPr>
              <a:t>Prepares people for their legal appointment</a:t>
            </a:r>
          </a:p>
          <a:p>
            <a:pPr marL="800100" lvl="1" indent="-342900">
              <a:spcAft>
                <a:spcPts val="600"/>
              </a:spcAft>
              <a:buFont typeface="Arial" charset="0"/>
              <a:buChar char="•"/>
            </a:pPr>
            <a:r>
              <a:rPr lang="en-AU" sz="2800" dirty="0">
                <a:solidFill>
                  <a:schemeClr val="accent1"/>
                </a:solidFill>
              </a:rPr>
              <a:t>Provides support during and after legal appointments</a:t>
            </a:r>
          </a:p>
          <a:p>
            <a:pPr marL="800100" lvl="1" indent="-342900">
              <a:spcAft>
                <a:spcPts val="600"/>
              </a:spcAft>
              <a:buFont typeface="Arial" charset="0"/>
              <a:buChar char="•"/>
            </a:pPr>
            <a:r>
              <a:rPr lang="en-AU" sz="2800" dirty="0">
                <a:solidFill>
                  <a:schemeClr val="accent1"/>
                </a:solidFill>
              </a:rPr>
              <a:t>Provides short-term counselling and support to people when speaking to a lawyer</a:t>
            </a:r>
          </a:p>
          <a:p>
            <a:pPr marL="800100" lvl="1" indent="-342900">
              <a:spcAft>
                <a:spcPts val="600"/>
              </a:spcAft>
              <a:buFont typeface="Arial" charset="0"/>
              <a:buChar char="•"/>
            </a:pPr>
            <a:r>
              <a:rPr lang="en-AU" sz="2800" dirty="0">
                <a:solidFill>
                  <a:schemeClr val="accent1"/>
                </a:solidFill>
              </a:rPr>
              <a:t>Provides information and advice about ongoing counselling and other local support options in a person’s community</a:t>
            </a:r>
          </a:p>
        </p:txBody>
      </p:sp>
    </p:spTree>
    <p:extLst>
      <p:ext uri="{BB962C8B-B14F-4D97-AF65-F5344CB8AC3E}">
        <p14:creationId xmlns:p14="http://schemas.microsoft.com/office/powerpoint/2010/main" val="341272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AF9C-CBB1-4D7C-BB09-315D7D9FC0CE}"/>
              </a:ext>
            </a:extLst>
          </p:cNvPr>
          <p:cNvSpPr>
            <a:spLocks noGrp="1"/>
          </p:cNvSpPr>
          <p:nvPr>
            <p:ph type="title"/>
          </p:nvPr>
        </p:nvSpPr>
        <p:spPr/>
        <p:txBody>
          <a:bodyPr>
            <a:normAutofit/>
          </a:bodyPr>
          <a:lstStyle/>
          <a:p>
            <a:r>
              <a:rPr lang="en-AU" b="1" dirty="0">
                <a:solidFill>
                  <a:schemeClr val="bg1"/>
                </a:solidFill>
              </a:rPr>
              <a:t>Our multidisciplinary approach</a:t>
            </a:r>
            <a:endParaRPr lang="en-AU" dirty="0"/>
          </a:p>
        </p:txBody>
      </p:sp>
      <p:sp>
        <p:nvSpPr>
          <p:cNvPr id="3" name="Content Placeholder 2">
            <a:extLst>
              <a:ext uri="{FF2B5EF4-FFF2-40B4-BE49-F238E27FC236}">
                <a16:creationId xmlns:a16="http://schemas.microsoft.com/office/drawing/2014/main" id="{2F4C2AC3-FC16-4787-B8E5-8958F44BF200}"/>
              </a:ext>
            </a:extLst>
          </p:cNvPr>
          <p:cNvSpPr>
            <a:spLocks noGrp="1"/>
          </p:cNvSpPr>
          <p:nvPr>
            <p:ph sz="half" idx="1"/>
          </p:nvPr>
        </p:nvSpPr>
        <p:spPr>
          <a:xfrm>
            <a:off x="816934" y="3358210"/>
            <a:ext cx="10753725" cy="3280144"/>
          </a:xfrm>
        </p:spPr>
        <p:txBody>
          <a:bodyPr>
            <a:normAutofit/>
          </a:bodyPr>
          <a:lstStyle/>
          <a:p>
            <a:pPr marL="0" lvl="1" indent="0">
              <a:spcBef>
                <a:spcPts val="0"/>
              </a:spcBef>
              <a:spcAft>
                <a:spcPts val="600"/>
              </a:spcAft>
              <a:buNone/>
            </a:pPr>
            <a:r>
              <a:rPr lang="en-AU" sz="2800" b="1" dirty="0">
                <a:solidFill>
                  <a:schemeClr val="accent1"/>
                </a:solidFill>
              </a:rPr>
              <a:t>Financial counsellors</a:t>
            </a:r>
          </a:p>
          <a:p>
            <a:pPr marL="0" lvl="1" indent="0">
              <a:spcBef>
                <a:spcPts val="0"/>
              </a:spcBef>
              <a:spcAft>
                <a:spcPts val="600"/>
              </a:spcAft>
              <a:buNone/>
            </a:pPr>
            <a:endParaRPr lang="en-AU" sz="500" b="1" dirty="0">
              <a:solidFill>
                <a:schemeClr val="accent1"/>
              </a:solidFill>
            </a:endParaRPr>
          </a:p>
          <a:p>
            <a:pPr marL="0" marR="0" indent="0" algn="l" rtl="0">
              <a:spcBef>
                <a:spcPts val="0"/>
              </a:spcBef>
              <a:spcAft>
                <a:spcPts val="600"/>
              </a:spcAft>
              <a:buClr>
                <a:srgbClr val="3C3C78"/>
              </a:buClr>
              <a:buNone/>
            </a:pPr>
            <a:r>
              <a:rPr lang="en-AU" dirty="0">
                <a:solidFill>
                  <a:schemeClr val="accent1"/>
                </a:solidFill>
              </a:rPr>
              <a:t>Can help anyone considering or applying for Redress with:</a:t>
            </a:r>
          </a:p>
          <a:p>
            <a:pPr marL="893763" marR="0" lvl="1" indent="-350838" algn="l" rtl="0">
              <a:buClr>
                <a:srgbClr val="3C3C78"/>
              </a:buClr>
            </a:pPr>
            <a:r>
              <a:rPr lang="en-AU" sz="2800" dirty="0">
                <a:solidFill>
                  <a:schemeClr val="accent1"/>
                </a:solidFill>
              </a:rPr>
              <a:t>understanding the implications of a payout</a:t>
            </a:r>
          </a:p>
          <a:p>
            <a:pPr marL="893763" indent="-350838" rtl="0">
              <a:buClr>
                <a:srgbClr val="3C3C78"/>
              </a:buClr>
            </a:pPr>
            <a:r>
              <a:rPr lang="en-US" dirty="0">
                <a:solidFill>
                  <a:schemeClr val="accent1"/>
                </a:solidFill>
              </a:rPr>
              <a:t>managing a lump sum</a:t>
            </a:r>
          </a:p>
          <a:p>
            <a:pPr marL="893763" indent="-350838" rtl="0">
              <a:buClr>
                <a:srgbClr val="3C3C78"/>
              </a:buClr>
            </a:pPr>
            <a:r>
              <a:rPr lang="en-AU" dirty="0">
                <a:solidFill>
                  <a:schemeClr val="accent1"/>
                </a:solidFill>
              </a:rPr>
              <a:t>financial hardship support and referrals to other services</a:t>
            </a:r>
          </a:p>
        </p:txBody>
      </p:sp>
    </p:spTree>
    <p:extLst>
      <p:ext uri="{BB962C8B-B14F-4D97-AF65-F5344CB8AC3E}">
        <p14:creationId xmlns:p14="http://schemas.microsoft.com/office/powerpoint/2010/main" val="299863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9557" y="243603"/>
            <a:ext cx="3285066" cy="924025"/>
          </a:xfrm>
        </p:spPr>
        <p:txBody>
          <a:bodyPr/>
          <a:lstStyle/>
          <a:p>
            <a:r>
              <a:rPr lang="en-AU" dirty="0"/>
              <a:t>Panellist  </a:t>
            </a:r>
          </a:p>
        </p:txBody>
      </p:sp>
      <p:sp>
        <p:nvSpPr>
          <p:cNvPr id="8" name="Rectangle 7"/>
          <p:cNvSpPr/>
          <p:nvPr/>
        </p:nvSpPr>
        <p:spPr>
          <a:xfrm>
            <a:off x="824089" y="2311944"/>
            <a:ext cx="10092265" cy="3457357"/>
          </a:xfrm>
          <a:prstGeom prst="rect">
            <a:avLst/>
          </a:prstGeom>
        </p:spPr>
        <p:txBody>
          <a:bodyPr wrap="square">
            <a:spAutoFit/>
          </a:bodyPr>
          <a:lstStyle/>
          <a:p>
            <a:pPr marL="342900" marR="0" lvl="0" indent="-342900">
              <a:spcBef>
                <a:spcPts val="0"/>
              </a:spcBef>
              <a:spcAft>
                <a:spcPts val="800"/>
              </a:spcAft>
              <a:buFont typeface="Symbol" panose="05050102010706020507" pitchFamily="18" charset="2"/>
              <a:buChar char=""/>
            </a:pPr>
            <a:r>
              <a:rPr lang="en-AU" sz="2400" dirty="0">
                <a:latin typeface="Times New Roman" panose="02020603050405020304" pitchFamily="18" charset="0"/>
                <a:ea typeface="Calibri" panose="020F0502020204030204" pitchFamily="34" charset="0"/>
                <a:cs typeface="Calibri" panose="020F0502020204030204" pitchFamily="34" charset="0"/>
              </a:rPr>
              <a:t>Aunty Glendra Stubbs: Aunty/Elder in Residence </a:t>
            </a:r>
          </a:p>
          <a:p>
            <a:pPr marL="342900" marR="0" lvl="0" indent="-342900">
              <a:spcBef>
                <a:spcPts val="0"/>
              </a:spcBef>
              <a:spcAft>
                <a:spcPts val="800"/>
              </a:spcAft>
              <a:buFont typeface="Symbol" panose="05050102010706020507" pitchFamily="18" charset="2"/>
              <a:buChar char=""/>
            </a:pPr>
            <a:r>
              <a:rPr lang="en-AU" sz="2400" dirty="0">
                <a:latin typeface="Times New Roman" panose="02020603050405020304" pitchFamily="18" charset="0"/>
                <a:ea typeface="Calibri" panose="020F0502020204030204" pitchFamily="34" charset="0"/>
                <a:cs typeface="Calibri" panose="020F0502020204030204" pitchFamily="34" charset="0"/>
              </a:rPr>
              <a:t>Fiona Rigney: Senior Aboriginal and Torres Strait Islander Engagement Advisor </a:t>
            </a:r>
          </a:p>
          <a:p>
            <a:pPr marL="342900" marR="0" lvl="0" indent="-342900">
              <a:spcBef>
                <a:spcPts val="0"/>
              </a:spcBef>
              <a:spcAft>
                <a:spcPts val="800"/>
              </a:spcAft>
              <a:buFont typeface="Symbol" panose="05050102010706020507" pitchFamily="18" charset="2"/>
              <a:buChar char=""/>
            </a:pPr>
            <a:r>
              <a:rPr lang="en-AU" sz="2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Trish Johnson: Aboriginal and Torres Strait Islander Engagement Advisor (QLD)</a:t>
            </a:r>
            <a:endParaRPr lang="en-AU" sz="2400" dirty="0">
              <a:latin typeface="Times New Roman" panose="02020603050405020304" pitchFamily="18" charset="0"/>
              <a:ea typeface="Calibri" panose="020F0502020204030204" pitchFamily="34" charset="0"/>
              <a:cs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AU" sz="2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John Brady: Aboriginal and Torres Strait Islander Engagement Advisor (QLD)</a:t>
            </a:r>
            <a:endParaRPr lang="en-AU" sz="2400" dirty="0">
              <a:latin typeface="Times New Roman" panose="02020603050405020304" pitchFamily="18" charset="0"/>
              <a:ea typeface="Calibri" panose="020F0502020204030204" pitchFamily="34" charset="0"/>
              <a:cs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AU" sz="2400" dirty="0">
                <a:latin typeface="Times New Roman" panose="02020603050405020304" pitchFamily="18" charset="0"/>
                <a:ea typeface="Calibri" panose="020F0502020204030204" pitchFamily="34" charset="0"/>
                <a:cs typeface="Calibri" panose="020F0502020204030204" pitchFamily="34" charset="0"/>
              </a:rPr>
              <a:t>Jade Johnson: </a:t>
            </a:r>
            <a:r>
              <a:rPr lang="en-AU" sz="2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Interim Practice Lead for the Territories Stolen Generations Redress Scheme (TSGRS</a:t>
            </a:r>
            <a:r>
              <a:rPr lang="en-AU"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AU"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57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p:cNvSpPr/>
          <p:nvPr/>
        </p:nvSpPr>
        <p:spPr>
          <a:xfrm>
            <a:off x="1834856" y="1016845"/>
            <a:ext cx="2735193" cy="632735"/>
          </a:xfrm>
          <a:prstGeom prst="wedgeRectCallout">
            <a:avLst>
              <a:gd name="adj1" fmla="val -20833"/>
              <a:gd name="adj2" fmla="val 515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673741" y="2341128"/>
            <a:ext cx="11003723" cy="2000548"/>
          </a:xfrm>
          <a:prstGeom prst="rect">
            <a:avLst/>
          </a:prstGeom>
          <a:noFill/>
          <a:ln w="57150">
            <a:noFill/>
          </a:ln>
        </p:spPr>
        <p:txBody>
          <a:bodyPr wrap="square" rtlCol="0">
            <a:spAutoFit/>
          </a:bodyPr>
          <a:lstStyle/>
          <a:p>
            <a:pPr lvl="0">
              <a:spcBef>
                <a:spcPts val="600"/>
              </a:spcBef>
              <a:spcAft>
                <a:spcPts val="1800"/>
              </a:spcAft>
              <a:defRPr/>
            </a:pPr>
            <a:r>
              <a:rPr lang="en-AU" sz="2800" dirty="0">
                <a:solidFill>
                  <a:schemeClr val="bg1"/>
                </a:solidFill>
                <a:latin typeface="Calibri" panose="020F0502020204030204" pitchFamily="34" charset="0"/>
                <a:ea typeface="Times New Roman" panose="02020603050405020304" pitchFamily="18" charset="0"/>
              </a:rPr>
              <a:t>Call our intake line on 1800 605 762</a:t>
            </a:r>
          </a:p>
          <a:p>
            <a:pPr lvl="0">
              <a:spcBef>
                <a:spcPts val="600"/>
              </a:spcBef>
              <a:spcAft>
                <a:spcPts val="1800"/>
              </a:spcAft>
              <a:defRPr/>
            </a:pPr>
            <a:r>
              <a:rPr lang="en-AU" sz="2800" dirty="0">
                <a:solidFill>
                  <a:schemeClr val="bg1"/>
                </a:solidFill>
                <a:latin typeface="Calibri" panose="020F0502020204030204" pitchFamily="34" charset="0"/>
                <a:ea typeface="Times New Roman" panose="02020603050405020304" pitchFamily="18" charset="0"/>
              </a:rPr>
              <a:t>Email </a:t>
            </a:r>
            <a:r>
              <a:rPr lang="en-AU" sz="2800" u="sng" dirty="0">
                <a:solidFill>
                  <a:schemeClr val="accent2">
                    <a:lumMod val="60000"/>
                    <a:lumOff val="40000"/>
                  </a:schemeClr>
                </a:solidFill>
                <a:latin typeface="Calibri" panose="020F0502020204030204" pitchFamily="34" charset="0"/>
                <a:ea typeface="Times New Roman" panose="02020603050405020304" pitchFamily="18" charset="0"/>
                <a:hlinkClick r:id="rId3"/>
              </a:rPr>
              <a:t>adminmelbourne@knowmore.org.au</a:t>
            </a:r>
            <a:endParaRPr lang="en-AU" sz="2800" u="sng" dirty="0">
              <a:solidFill>
                <a:schemeClr val="accent2">
                  <a:lumMod val="60000"/>
                  <a:lumOff val="40000"/>
                </a:schemeClr>
              </a:solidFill>
              <a:latin typeface="Calibri" panose="020F0502020204030204" pitchFamily="34" charset="0"/>
              <a:ea typeface="Times New Roman" panose="02020603050405020304" pitchFamily="18" charset="0"/>
            </a:endParaRPr>
          </a:p>
          <a:p>
            <a:pPr lvl="0">
              <a:spcBef>
                <a:spcPts val="600"/>
              </a:spcBef>
              <a:spcAft>
                <a:spcPts val="1800"/>
              </a:spcAft>
              <a:defRPr/>
            </a:pPr>
            <a:r>
              <a:rPr lang="en-AU" sz="2800" u="sng" dirty="0">
                <a:solidFill>
                  <a:schemeClr val="accent2">
                    <a:lumMod val="60000"/>
                    <a:lumOff val="40000"/>
                  </a:schemeClr>
                </a:solidFill>
                <a:latin typeface="Calibri" panose="020F0502020204030204" pitchFamily="34" charset="0"/>
                <a:ea typeface="Times New Roman" panose="02020603050405020304" pitchFamily="18" charset="0"/>
              </a:rPr>
              <a:t>Website: </a:t>
            </a:r>
            <a:r>
              <a:rPr lang="en-AU" sz="2800" u="sng" dirty="0">
                <a:solidFill>
                  <a:schemeClr val="accent2">
                    <a:lumMod val="60000"/>
                    <a:lumOff val="40000"/>
                  </a:schemeClr>
                </a:solidFill>
                <a:latin typeface="Calibri" panose="020F0502020204030204" pitchFamily="34" charset="0"/>
                <a:ea typeface="Times New Roman" panose="02020603050405020304" pitchFamily="18" charset="0"/>
                <a:hlinkClick r:id="rId4"/>
              </a:rPr>
              <a:t>www.knowmore.org.au</a:t>
            </a:r>
            <a:r>
              <a:rPr lang="en-AU" sz="2800" u="sng" dirty="0">
                <a:solidFill>
                  <a:schemeClr val="accent2">
                    <a:lumMod val="60000"/>
                    <a:lumOff val="40000"/>
                  </a:schemeClr>
                </a:solidFill>
                <a:latin typeface="Calibri" panose="020F0502020204030204" pitchFamily="34" charset="0"/>
                <a:ea typeface="Times New Roman" panose="02020603050405020304" pitchFamily="18" charset="0"/>
              </a:rPr>
              <a:t> </a:t>
            </a:r>
            <a:endParaRPr lang="en-AU" sz="2800" dirty="0">
              <a:solidFill>
                <a:schemeClr val="bg1"/>
              </a:solidFill>
              <a:latin typeface="Calibri" panose="020F0502020204030204" pitchFamily="34" charset="0"/>
              <a:ea typeface="Times New Roman" panose="02020603050405020304" pitchFamily="18" charset="0"/>
            </a:endParaRPr>
          </a:p>
        </p:txBody>
      </p:sp>
      <p:sp>
        <p:nvSpPr>
          <p:cNvPr id="5" name="Title 1"/>
          <p:cNvSpPr>
            <a:spLocks noGrp="1"/>
          </p:cNvSpPr>
          <p:nvPr>
            <p:ph type="title"/>
          </p:nvPr>
        </p:nvSpPr>
        <p:spPr>
          <a:xfrm>
            <a:off x="594719" y="325297"/>
            <a:ext cx="7834162" cy="924025"/>
          </a:xfrm>
        </p:spPr>
        <p:txBody>
          <a:bodyPr/>
          <a:lstStyle/>
          <a:p>
            <a:r>
              <a:rPr lang="en-US" dirty="0"/>
              <a:t>Contacting knowmore</a:t>
            </a:r>
            <a:endParaRPr lang="en-AU" dirty="0"/>
          </a:p>
        </p:txBody>
      </p:sp>
    </p:spTree>
    <p:extLst>
      <p:ext uri="{BB962C8B-B14F-4D97-AF65-F5344CB8AC3E}">
        <p14:creationId xmlns:p14="http://schemas.microsoft.com/office/powerpoint/2010/main" val="423634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Questions?</a:t>
            </a:r>
            <a:endParaRPr lang="en-AU" dirty="0">
              <a:solidFill>
                <a:schemeClr val="accent1"/>
              </a:solidFill>
            </a:endParaRPr>
          </a:p>
        </p:txBody>
      </p:sp>
    </p:spTree>
    <p:extLst>
      <p:ext uri="{BB962C8B-B14F-4D97-AF65-F5344CB8AC3E}">
        <p14:creationId xmlns:p14="http://schemas.microsoft.com/office/powerpoint/2010/main" val="278640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970" y="1351253"/>
            <a:ext cx="4729814" cy="4720856"/>
          </a:xfrm>
        </p:spPr>
        <p:txBody>
          <a:bodyPr vert="horz" lIns="91440" tIns="45720" rIns="91440" bIns="45720" rtlCol="0" anchor="t">
            <a:normAutofit/>
          </a:bodyPr>
          <a:lstStyle/>
          <a:p>
            <a:pPr marL="0" indent="0">
              <a:buNone/>
            </a:pPr>
            <a:endParaRPr lang="en-AU" sz="4800" dirty="0">
              <a:solidFill>
                <a:schemeClr val="accent4"/>
              </a:solidFill>
              <a:latin typeface="Calibri" panose="020F0502020204030204" pitchFamily="34" charset="0"/>
              <a:cs typeface="Calibri" panose="020F0502020204030204" pitchFamily="34" charset="0"/>
            </a:endParaRPr>
          </a:p>
          <a:p>
            <a:pPr marL="0" indent="0" algn="ctr">
              <a:buNone/>
            </a:pPr>
            <a:r>
              <a:rPr lang="en-AU" sz="4800" dirty="0">
                <a:solidFill>
                  <a:schemeClr val="accent4"/>
                </a:solidFill>
                <a:latin typeface="Calibri" panose="020F0502020204030204" pitchFamily="34" charset="0"/>
                <a:cs typeface="Calibri" panose="020F0502020204030204" pitchFamily="34" charset="0"/>
              </a:rPr>
              <a:t>Acknowledgment </a:t>
            </a:r>
            <a:br>
              <a:rPr lang="en-AU" sz="4800" dirty="0">
                <a:solidFill>
                  <a:schemeClr val="accent4"/>
                </a:solidFill>
                <a:latin typeface="Calibri" panose="020F0502020204030204" pitchFamily="34" charset="0"/>
                <a:cs typeface="Calibri" panose="020F0502020204030204" pitchFamily="34" charset="0"/>
              </a:rPr>
            </a:br>
            <a:r>
              <a:rPr lang="en-AU" sz="4800" dirty="0">
                <a:solidFill>
                  <a:schemeClr val="accent4"/>
                </a:solidFill>
                <a:latin typeface="Calibri" panose="020F0502020204030204" pitchFamily="34" charset="0"/>
                <a:cs typeface="Calibri" panose="020F0502020204030204" pitchFamily="34" charset="0"/>
              </a:rPr>
              <a:t>of Country</a:t>
            </a:r>
          </a:p>
          <a:p>
            <a:pPr marL="0" indent="0">
              <a:buNone/>
            </a:pPr>
            <a:endParaRPr lang="en-AU" sz="4800"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4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1040483"/>
            <a:ext cx="10515600" cy="4811395"/>
          </a:xfrm>
        </p:spPr>
        <p:txBody>
          <a:bodyPr>
            <a:normAutofit fontScale="70000" lnSpcReduction="20000"/>
          </a:bodyPr>
          <a:lstStyle/>
          <a:p>
            <a:pPr marL="0" indent="0" algn="ctr">
              <a:lnSpc>
                <a:spcPct val="107000"/>
              </a:lnSpc>
              <a:spcAft>
                <a:spcPts val="800"/>
              </a:spcAft>
              <a:buNone/>
            </a:pPr>
            <a:r>
              <a:rPr lang="en-GB" sz="5100" b="1" dirty="0">
                <a:solidFill>
                  <a:schemeClr val="accent2"/>
                </a:solidFill>
                <a:latin typeface="Calibri" panose="020F0502020204030204" pitchFamily="34" charset="0"/>
                <a:ea typeface="Trebuchet MS" panose="020B0603020202020204" pitchFamily="34" charset="0"/>
              </a:rPr>
              <a:t>Content warning</a:t>
            </a:r>
          </a:p>
          <a:p>
            <a:pPr marL="0" indent="0">
              <a:lnSpc>
                <a:spcPct val="107000"/>
              </a:lnSpc>
              <a:spcAft>
                <a:spcPts val="800"/>
              </a:spcAft>
              <a:buNone/>
            </a:pPr>
            <a:r>
              <a:rPr lang="en-GB" dirty="0">
                <a:solidFill>
                  <a:schemeClr val="bg1"/>
                </a:solidFill>
                <a:latin typeface="Calibri" panose="020F0502020204030204" pitchFamily="34" charset="0"/>
                <a:ea typeface="Trebuchet MS" panose="020B0603020202020204" pitchFamily="34" charset="0"/>
              </a:rPr>
              <a:t>This presentation contains references to child sexual sexual assault. As such, some of the content may be disturbing, upsetting or trigger strong negative feeling for survivors of violence and trauma, and people who work with those survivors.  </a:t>
            </a:r>
          </a:p>
          <a:p>
            <a:pPr marL="0" indent="0">
              <a:lnSpc>
                <a:spcPct val="107000"/>
              </a:lnSpc>
              <a:spcAft>
                <a:spcPts val="800"/>
              </a:spcAft>
              <a:buNone/>
            </a:pPr>
            <a:r>
              <a:rPr lang="en-AU" dirty="0">
                <a:solidFill>
                  <a:schemeClr val="bg1"/>
                </a:solidFill>
                <a:latin typeface="Calibri" panose="020F0502020204030204" pitchFamily="34" charset="0"/>
                <a:ea typeface="Trebuchet MS" panose="020B0603020202020204" pitchFamily="34" charset="0"/>
              </a:rPr>
              <a:t>If you feel triggered or upset by anything in this presentation, we encourage you to use your discretion as to whether you continue watching or listening to this material.</a:t>
            </a:r>
          </a:p>
          <a:p>
            <a:pPr marL="0" indent="0">
              <a:lnSpc>
                <a:spcPct val="107000"/>
              </a:lnSpc>
              <a:spcAft>
                <a:spcPts val="800"/>
              </a:spcAft>
              <a:buNone/>
            </a:pPr>
            <a:r>
              <a:rPr lang="en-AU" dirty="0">
                <a:solidFill>
                  <a:schemeClr val="bg1"/>
                </a:solidFill>
                <a:latin typeface="Calibri" panose="020F0502020204030204" pitchFamily="34" charset="0"/>
                <a:ea typeface="Trebuchet MS" panose="020B0603020202020204" pitchFamily="34" charset="0"/>
              </a:rPr>
              <a:t>In the event that you need to seek support, the following organisations can help:</a:t>
            </a:r>
          </a:p>
          <a:p>
            <a:pPr marL="0" indent="0">
              <a:lnSpc>
                <a:spcPct val="107000"/>
              </a:lnSpc>
              <a:spcAft>
                <a:spcPts val="800"/>
              </a:spcAft>
              <a:buNone/>
            </a:pPr>
            <a:r>
              <a:rPr lang="en-AU" sz="3200" dirty="0">
                <a:solidFill>
                  <a:schemeClr val="bg1"/>
                </a:solidFill>
                <a:latin typeface="Calibri" panose="020F0502020204030204" pitchFamily="34" charset="0"/>
                <a:ea typeface="Trebuchet MS" panose="020B0603020202020204" pitchFamily="34" charset="0"/>
              </a:rPr>
              <a:t>Lifeline Australia: </a:t>
            </a:r>
            <a:r>
              <a:rPr lang="en-AU" sz="3200" b="1" u="sng" dirty="0">
                <a:solidFill>
                  <a:schemeClr val="accent2">
                    <a:lumMod val="75000"/>
                  </a:schemeClr>
                </a:solidFill>
                <a:latin typeface="Calibri" panose="020F0502020204030204" pitchFamily="34" charset="0"/>
                <a:ea typeface="Trebuchet MS" panose="020B0603020202020204" pitchFamily="34" charset="0"/>
              </a:rPr>
              <a:t>13 11 14</a:t>
            </a:r>
          </a:p>
          <a:p>
            <a:pPr marL="0" indent="0">
              <a:lnSpc>
                <a:spcPct val="107000"/>
              </a:lnSpc>
              <a:spcAft>
                <a:spcPts val="800"/>
              </a:spcAft>
              <a:buNone/>
            </a:pPr>
            <a:r>
              <a:rPr lang="en-AU" sz="3200" dirty="0">
                <a:solidFill>
                  <a:schemeClr val="bg1"/>
                </a:solidFill>
                <a:latin typeface="Calibri" panose="020F0502020204030204" pitchFamily="34" charset="0"/>
                <a:ea typeface="Trebuchet MS" panose="020B0603020202020204" pitchFamily="34" charset="0"/>
              </a:rPr>
              <a:t>1800RESPECT: </a:t>
            </a:r>
            <a:r>
              <a:rPr lang="en-AU" sz="3200" b="1" dirty="0">
                <a:solidFill>
                  <a:schemeClr val="accent2">
                    <a:lumMod val="60000"/>
                    <a:lumOff val="40000"/>
                  </a:schemeClr>
                </a:solidFill>
                <a:latin typeface="Calibri" panose="020F0502020204030204" pitchFamily="34" charset="0"/>
                <a:ea typeface="Trebuchet MS" panose="020B0603020202020204" pitchFamily="34" charset="0"/>
                <a:hlinkClick r:id="rId2">
                  <a:extLst>
                    <a:ext uri="{A12FA001-AC4F-418D-AE19-62706E023703}">
                      <ahyp:hlinkClr xmlns:ahyp="http://schemas.microsoft.com/office/drawing/2018/hyperlinkcolor" val="tx"/>
                    </a:ext>
                  </a:extLst>
                </a:hlinkClick>
              </a:rPr>
              <a:t>1800 737 732 </a:t>
            </a:r>
            <a:endParaRPr lang="en-AU" sz="3200" b="1" dirty="0">
              <a:solidFill>
                <a:schemeClr val="accent2">
                  <a:lumMod val="60000"/>
                  <a:lumOff val="40000"/>
                </a:schemeClr>
              </a:solidFill>
              <a:latin typeface="Calibri" panose="020F0502020204030204" pitchFamily="34" charset="0"/>
              <a:ea typeface="Trebuchet MS" panose="020B0603020202020204" pitchFamily="34" charset="0"/>
            </a:endParaRPr>
          </a:p>
          <a:p>
            <a:pPr marL="0" indent="0">
              <a:lnSpc>
                <a:spcPct val="107000"/>
              </a:lnSpc>
              <a:spcAft>
                <a:spcPts val="800"/>
              </a:spcAft>
              <a:buNone/>
            </a:pPr>
            <a:r>
              <a:rPr lang="en-AU" sz="3200" dirty="0">
                <a:solidFill>
                  <a:schemeClr val="bg1"/>
                </a:solidFill>
                <a:latin typeface="Calibri" panose="020F0502020204030204" pitchFamily="34" charset="0"/>
                <a:ea typeface="Trebuchet MS" panose="020B0603020202020204" pitchFamily="34" charset="0"/>
              </a:rPr>
              <a:t>Blue Knot Foundation: </a:t>
            </a:r>
            <a:r>
              <a:rPr lang="en-AU" b="1" u="sng" dirty="0">
                <a:solidFill>
                  <a:schemeClr val="accent2">
                    <a:lumMod val="75000"/>
                  </a:schemeClr>
                </a:solidFill>
                <a:latin typeface="Calibri" panose="020F0502020204030204" pitchFamily="34" charset="0"/>
                <a:ea typeface="Trebuchet MS" panose="020B0603020202020204" pitchFamily="34" charset="0"/>
              </a:rPr>
              <a:t>1300 657 380</a:t>
            </a:r>
          </a:p>
          <a:p>
            <a:pPr marL="0" indent="0">
              <a:lnSpc>
                <a:spcPct val="107000"/>
              </a:lnSpc>
              <a:spcAft>
                <a:spcPts val="800"/>
              </a:spcAft>
              <a:buNone/>
            </a:pPr>
            <a:endParaRPr lang="en-AU" dirty="0"/>
          </a:p>
        </p:txBody>
      </p:sp>
      <p:sp>
        <p:nvSpPr>
          <p:cNvPr id="2" name="TextBox 1">
            <a:extLst>
              <a:ext uri="{FF2B5EF4-FFF2-40B4-BE49-F238E27FC236}">
                <a16:creationId xmlns:a16="http://schemas.microsoft.com/office/drawing/2014/main" id="{DBED41D5-7C7A-B049-B848-F57144CBEFBF}"/>
              </a:ext>
            </a:extLst>
          </p:cNvPr>
          <p:cNvSpPr txBox="1"/>
          <p:nvPr/>
        </p:nvSpPr>
        <p:spPr>
          <a:xfrm>
            <a:off x="1021080" y="457200"/>
            <a:ext cx="38557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8717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0"/>
            <a:ext cx="12357100" cy="7493000"/>
          </a:xfrm>
          <a:prstGeom prst="rect">
            <a:avLst/>
          </a:prstGeom>
        </p:spPr>
      </p:pic>
    </p:spTree>
    <p:extLst>
      <p:ext uri="{BB962C8B-B14F-4D97-AF65-F5344CB8AC3E}">
        <p14:creationId xmlns:p14="http://schemas.microsoft.com/office/powerpoint/2010/main" val="317181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nSpc>
                <a:spcPct val="107000"/>
              </a:lnSpc>
              <a:spcAft>
                <a:spcPts val="800"/>
              </a:spcAft>
              <a:buNone/>
            </a:pPr>
            <a:r>
              <a:rPr lang="en-GB" dirty="0">
                <a:solidFill>
                  <a:schemeClr val="bg1"/>
                </a:solidFill>
                <a:latin typeface="Calibri" panose="020F0502020204030204" pitchFamily="34" charset="0"/>
                <a:ea typeface="Trebuchet MS" panose="020B0603020202020204" pitchFamily="34" charset="0"/>
              </a:rPr>
              <a:t>knowmore Legal Service Limited | ABN 34 639 490 912 | ACN 639 490 912. knowmore is funded by the Commonwealth Government, represented by the Attorney-General’s Department and the Department of Social Services, and receives additional funding from the Financial Counselling Foundation.</a:t>
            </a:r>
          </a:p>
          <a:p>
            <a:pPr marL="0" indent="0">
              <a:lnSpc>
                <a:spcPct val="107000"/>
              </a:lnSpc>
              <a:spcAft>
                <a:spcPts val="800"/>
              </a:spcAft>
              <a:buNone/>
            </a:pPr>
            <a:endParaRPr lang="en-AU" dirty="0">
              <a:solidFill>
                <a:schemeClr val="bg1"/>
              </a:solidFill>
              <a:latin typeface="Calibri" panose="020F0502020204030204" pitchFamily="34" charset="0"/>
              <a:ea typeface="Trebuchet MS" panose="020B0603020202020204" pitchFamily="34" charset="0"/>
            </a:endParaRPr>
          </a:p>
          <a:p>
            <a:pPr marL="0" indent="0">
              <a:lnSpc>
                <a:spcPct val="107000"/>
              </a:lnSpc>
              <a:spcAft>
                <a:spcPts val="800"/>
              </a:spcAft>
              <a:buNone/>
            </a:pPr>
            <a:r>
              <a:rPr lang="en-GB" dirty="0">
                <a:solidFill>
                  <a:schemeClr val="bg1"/>
                </a:solidFill>
                <a:latin typeface="Calibri" panose="020F0502020204030204" pitchFamily="34" charset="0"/>
                <a:ea typeface="Trebuchet MS" panose="020B0603020202020204" pitchFamily="34" charset="0"/>
              </a:rPr>
              <a:t>Image inspired by original artwork by Dean Bell depicting </a:t>
            </a:r>
            <a:r>
              <a:rPr lang="en-GB" dirty="0" err="1">
                <a:solidFill>
                  <a:schemeClr val="bg1"/>
                </a:solidFill>
                <a:latin typeface="Calibri" panose="020F0502020204030204" pitchFamily="34" charset="0"/>
                <a:ea typeface="Trebuchet MS" panose="020B0603020202020204" pitchFamily="34" charset="0"/>
              </a:rPr>
              <a:t>knowmore’s</a:t>
            </a:r>
            <a:r>
              <a:rPr lang="en-GB" dirty="0">
                <a:solidFill>
                  <a:schemeClr val="bg1"/>
                </a:solidFill>
                <a:latin typeface="Calibri" panose="020F0502020204030204" pitchFamily="34" charset="0"/>
                <a:ea typeface="Trebuchet MS" panose="020B0603020202020204" pitchFamily="34" charset="0"/>
              </a:rPr>
              <a:t> connection to the towns, cities, missions and settlements within Australia.</a:t>
            </a:r>
            <a:endParaRPr lang="en-AU" dirty="0">
              <a:solidFill>
                <a:schemeClr val="bg1"/>
              </a:solidFill>
              <a:latin typeface="Calibri" panose="020F0502020204030204" pitchFamily="34" charset="0"/>
              <a:ea typeface="Trebuchet MS" panose="020B0603020202020204" pitchFamily="34" charset="0"/>
            </a:endParaRPr>
          </a:p>
          <a:p>
            <a:endParaRPr lang="en-AU" dirty="0"/>
          </a:p>
        </p:txBody>
      </p:sp>
    </p:spTree>
    <p:extLst>
      <p:ext uri="{BB962C8B-B14F-4D97-AF65-F5344CB8AC3E}">
        <p14:creationId xmlns:p14="http://schemas.microsoft.com/office/powerpoint/2010/main" val="19233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knowmore Legal Service</a:t>
            </a:r>
          </a:p>
        </p:txBody>
      </p:sp>
      <p:sp>
        <p:nvSpPr>
          <p:cNvPr id="3" name="Content Placeholder 2"/>
          <p:cNvSpPr>
            <a:spLocks noGrp="1"/>
          </p:cNvSpPr>
          <p:nvPr>
            <p:ph idx="1"/>
          </p:nvPr>
        </p:nvSpPr>
        <p:spPr>
          <a:xfrm>
            <a:off x="808220" y="1480851"/>
            <a:ext cx="10515600" cy="3766653"/>
          </a:xfrm>
        </p:spPr>
        <p:txBody>
          <a:bodyPr>
            <a:normAutofit fontScale="92500"/>
          </a:bodyPr>
          <a:lstStyle/>
          <a:p>
            <a:r>
              <a:rPr lang="en-AU" dirty="0">
                <a:solidFill>
                  <a:schemeClr val="bg1"/>
                </a:solidFill>
              </a:rPr>
              <a:t>knowmore  is a free and independent community legal service that provides legal advice and support to survivors of child sexual abuse across Australia. </a:t>
            </a:r>
          </a:p>
          <a:p>
            <a:r>
              <a:rPr lang="en-AU" dirty="0">
                <a:solidFill>
                  <a:schemeClr val="bg1"/>
                </a:solidFill>
              </a:rPr>
              <a:t>knowmore is a trauma-informed and culturally-safe service.</a:t>
            </a:r>
          </a:p>
          <a:p>
            <a:r>
              <a:rPr lang="en-AU" dirty="0">
                <a:solidFill>
                  <a:schemeClr val="bg1"/>
                </a:solidFill>
              </a:rPr>
              <a:t>knowmore was initially established during the Royal Commission into Institutional Responses to Child Sexual Abuse 2013-2017 to provide specialist legal advice and support to survivors of institutional child sexual abuse.</a:t>
            </a:r>
          </a:p>
          <a:p>
            <a:r>
              <a:rPr lang="en-AU" dirty="0">
                <a:solidFill>
                  <a:schemeClr val="bg1"/>
                </a:solidFill>
              </a:rPr>
              <a:t>knowmore has offices in Melbourne, Sydney, Adelaide, Brisbane and Perth </a:t>
            </a:r>
          </a:p>
        </p:txBody>
      </p:sp>
    </p:spTree>
    <p:extLst>
      <p:ext uri="{BB962C8B-B14F-4D97-AF65-F5344CB8AC3E}">
        <p14:creationId xmlns:p14="http://schemas.microsoft.com/office/powerpoint/2010/main" val="75854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ED41D5-7C7A-B049-B848-F57144CBEFBF}"/>
              </a:ext>
            </a:extLst>
          </p:cNvPr>
          <p:cNvSpPr txBox="1"/>
          <p:nvPr/>
        </p:nvSpPr>
        <p:spPr>
          <a:xfrm>
            <a:off x="1021080" y="457200"/>
            <a:ext cx="3855720" cy="369332"/>
          </a:xfrm>
          <a:prstGeom prst="rect">
            <a:avLst/>
          </a:prstGeom>
          <a:noFill/>
        </p:spPr>
        <p:txBody>
          <a:bodyPr wrap="square" rtlCol="0">
            <a:spAutoFit/>
          </a:bodyPr>
          <a:lstStyle/>
          <a:p>
            <a:endParaRPr lang="en-US" dirty="0"/>
          </a:p>
        </p:txBody>
      </p:sp>
      <p:pic>
        <p:nvPicPr>
          <p:cNvPr id="9" name="Content Placeholder 8">
            <a:extLst>
              <a:ext uri="{FF2B5EF4-FFF2-40B4-BE49-F238E27FC236}">
                <a16:creationId xmlns:a16="http://schemas.microsoft.com/office/drawing/2014/main" id="{7D3A6EE6-2C7E-F449-A199-D3B5621AAE82}"/>
              </a:ext>
            </a:extLst>
          </p:cNvPr>
          <p:cNvPicPr>
            <a:picLocks noGrp="1" noChangeAspect="1"/>
          </p:cNvPicPr>
          <p:nvPr>
            <p:ph idx="1"/>
          </p:nvPr>
        </p:nvPicPr>
        <p:blipFill rotWithShape="1">
          <a:blip r:embed="rId3"/>
          <a:srcRect l="1930" t="4211" r="2219" b="4211"/>
          <a:stretch/>
        </p:blipFill>
        <p:spPr>
          <a:xfrm>
            <a:off x="331469" y="860822"/>
            <a:ext cx="6890451" cy="2045970"/>
          </a:xfrm>
          <a:prstGeom prst="rect">
            <a:avLst/>
          </a:prstGeom>
          <a:ln w="19050">
            <a:solidFill>
              <a:schemeClr val="accent2"/>
            </a:solidFill>
          </a:ln>
        </p:spPr>
      </p:pic>
      <p:pic>
        <p:nvPicPr>
          <p:cNvPr id="4" name="Picture 3">
            <a:extLst>
              <a:ext uri="{FF2B5EF4-FFF2-40B4-BE49-F238E27FC236}">
                <a16:creationId xmlns:a16="http://schemas.microsoft.com/office/drawing/2014/main" id="{DDD423C4-BE0D-4C71-A5B1-1E0C1A7F7E22}"/>
              </a:ext>
            </a:extLst>
          </p:cNvPr>
          <p:cNvPicPr>
            <a:picLocks noChangeAspect="1"/>
          </p:cNvPicPr>
          <p:nvPr/>
        </p:nvPicPr>
        <p:blipFill rotWithShape="1">
          <a:blip r:embed="rId4"/>
          <a:srcRect l="6186" t="18798" r="2804" b="5942"/>
          <a:stretch/>
        </p:blipFill>
        <p:spPr>
          <a:xfrm>
            <a:off x="331469" y="3698023"/>
            <a:ext cx="6890451" cy="1450773"/>
          </a:xfrm>
          <a:prstGeom prst="rect">
            <a:avLst/>
          </a:prstGeom>
          <a:ln w="19050">
            <a:solidFill>
              <a:schemeClr val="accent2"/>
            </a:solidFill>
          </a:ln>
        </p:spPr>
      </p:pic>
      <p:sp>
        <p:nvSpPr>
          <p:cNvPr id="3" name="TextBox 2">
            <a:extLst>
              <a:ext uri="{FF2B5EF4-FFF2-40B4-BE49-F238E27FC236}">
                <a16:creationId xmlns:a16="http://schemas.microsoft.com/office/drawing/2014/main" id="{B837D590-1E43-44EF-8AF2-DFC284972E5C}"/>
              </a:ext>
            </a:extLst>
          </p:cNvPr>
          <p:cNvSpPr txBox="1"/>
          <p:nvPr/>
        </p:nvSpPr>
        <p:spPr>
          <a:xfrm>
            <a:off x="7463790" y="1617763"/>
            <a:ext cx="4396741" cy="3170099"/>
          </a:xfrm>
          <a:prstGeom prst="rect">
            <a:avLst/>
          </a:prstGeom>
          <a:solidFill>
            <a:schemeClr val="bg1"/>
          </a:solidFill>
          <a:ln w="19050">
            <a:solidFill>
              <a:schemeClr val="accent2"/>
            </a:solidFill>
          </a:ln>
        </p:spPr>
        <p:txBody>
          <a:bodyPr wrap="square" rtlCol="0">
            <a:spAutoFit/>
          </a:bodyPr>
          <a:lstStyle/>
          <a:p>
            <a:r>
              <a:rPr lang="en-US" sz="2000" b="1" dirty="0">
                <a:solidFill>
                  <a:srgbClr val="12548E"/>
                </a:solidFill>
              </a:rPr>
              <a:t>Telling others about the abuse</a:t>
            </a:r>
          </a:p>
          <a:p>
            <a:endParaRPr lang="en-US" dirty="0"/>
          </a:p>
          <a:p>
            <a:r>
              <a:rPr lang="en-US" dirty="0">
                <a:cs typeface="Arial" panose="020B0604020202020204" pitchFamily="34" charset="0"/>
              </a:rPr>
              <a:t>Many survivors said that speaking up about what happened to them was difficult and not a one-off event. Talking about their experience involved telling parents, partners, families, friends and institutions at different stages of their lives. For those we heard from, it took an average of almost 24 years to tell somebody they had been sexually abused as a child.</a:t>
            </a:r>
            <a:endParaRPr lang="en-AU" dirty="0">
              <a:cs typeface="Arial" panose="020B0604020202020204" pitchFamily="34" charset="0"/>
            </a:endParaRPr>
          </a:p>
        </p:txBody>
      </p:sp>
    </p:spTree>
    <p:extLst>
      <p:ext uri="{BB962C8B-B14F-4D97-AF65-F5344CB8AC3E}">
        <p14:creationId xmlns:p14="http://schemas.microsoft.com/office/powerpoint/2010/main" val="49812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92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175D73-2953-4CC3-BDEE-A4B3E83A1FAF}"/>
              </a:ext>
            </a:extLst>
          </p:cNvPr>
          <p:cNvSpPr>
            <a:spLocks noGrp="1"/>
          </p:cNvSpPr>
          <p:nvPr>
            <p:ph idx="1"/>
          </p:nvPr>
        </p:nvSpPr>
        <p:spPr>
          <a:xfrm>
            <a:off x="4239491" y="3291094"/>
            <a:ext cx="7234382" cy="2793618"/>
          </a:xfrm>
        </p:spPr>
        <p:txBody>
          <a:bodyPr>
            <a:normAutofit/>
          </a:bodyPr>
          <a:lstStyle/>
          <a:p>
            <a:pPr marL="342900" marR="0" lvl="0" indent="-342900" algn="l" defTabSz="914377" rtl="0" eaLnBrk="1" fontAlgn="auto" latinLnBrk="0" hangingPunct="1">
              <a:lnSpc>
                <a:spcPct val="90000"/>
              </a:lnSpc>
              <a:spcBef>
                <a:spcPct val="0"/>
              </a:spcBef>
              <a:spcAft>
                <a:spcPts val="1200"/>
              </a:spcAft>
              <a:buClrTx/>
              <a:buSzTx/>
              <a:buFont typeface="Arial" panose="020B0604020202020204" pitchFamily="34" charset="0"/>
              <a:buChar char="•"/>
              <a:tabLst/>
              <a:defRPr/>
            </a:pPr>
            <a:r>
              <a:rPr lang="en-US" sz="2800" baseline="0" dirty="0">
                <a:solidFill>
                  <a:schemeClr val="accent1"/>
                </a:solidFill>
                <a:latin typeface="Calibri" panose="020F0502020204030204" pitchFamily="34" charset="0"/>
                <a:cs typeface="Calibri" panose="020F0502020204030204" pitchFamily="34" charset="0"/>
              </a:rPr>
              <a:t>Knowledge</a:t>
            </a:r>
            <a:r>
              <a:rPr lang="en-US" sz="2800" dirty="0">
                <a:solidFill>
                  <a:schemeClr val="accent1"/>
                </a:solidFill>
                <a:latin typeface="Calibri" panose="020F0502020204030204" pitchFamily="34" charset="0"/>
                <a:cs typeface="Calibri" panose="020F0502020204030204" pitchFamily="34" charset="0"/>
              </a:rPr>
              <a:t> and understanding about the complexity and impacts of trauma on Aboriginal people, families and communities</a:t>
            </a:r>
          </a:p>
          <a:p>
            <a:pPr marL="342900" marR="0" lvl="0" indent="-342900" algn="l" defTabSz="914377" rtl="0" eaLnBrk="1" fontAlgn="auto" latinLnBrk="0" hangingPunct="1">
              <a:lnSpc>
                <a:spcPct val="9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Respect for</a:t>
            </a:r>
            <a:r>
              <a:rPr lang="en-US" sz="2800" dirty="0">
                <a:solidFill>
                  <a:schemeClr val="accent1"/>
                </a:solidFill>
                <a:latin typeface="Calibri" panose="020F0502020204030204" pitchFamily="34" charset="0"/>
                <a:cs typeface="Calibri" panose="020F0502020204030204" pitchFamily="34" charset="0"/>
              </a:rPr>
              <a:t> cultural protocol</a:t>
            </a:r>
          </a:p>
          <a:p>
            <a:pPr marL="342900" marR="0" lvl="0" indent="-342900" algn="l" defTabSz="914377" rtl="0" eaLnBrk="1" fontAlgn="auto" latinLnBrk="0" hangingPunct="1">
              <a:lnSpc>
                <a:spcPct val="9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Specialist Aboriginal Engagement Advisers</a:t>
            </a:r>
            <a:endParaRPr kumimoji="0" lang="en-AU" sz="28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sp>
        <p:nvSpPr>
          <p:cNvPr id="3" name="Title 2">
            <a:extLst>
              <a:ext uri="{FF2B5EF4-FFF2-40B4-BE49-F238E27FC236}">
                <a16:creationId xmlns:a16="http://schemas.microsoft.com/office/drawing/2014/main" id="{2FF69731-7A5F-4B4C-84EE-B5AE9094BC73}"/>
              </a:ext>
            </a:extLst>
          </p:cNvPr>
          <p:cNvSpPr>
            <a:spLocks noGrp="1"/>
          </p:cNvSpPr>
          <p:nvPr>
            <p:ph type="title"/>
          </p:nvPr>
        </p:nvSpPr>
        <p:spPr>
          <a:xfrm>
            <a:off x="4239491" y="1598360"/>
            <a:ext cx="7234382" cy="905164"/>
          </a:xfrm>
        </p:spPr>
        <p:txBody>
          <a:bodyPr>
            <a:normAutofit fontScale="90000"/>
          </a:bodyPr>
          <a:lstStyle/>
          <a:p>
            <a:pPr>
              <a:lnSpc>
                <a:spcPct val="100000"/>
              </a:lnSpc>
            </a:pPr>
            <a:r>
              <a:rPr kumimoji="0" lang="en-US" sz="44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Cultural Safety for Aboriginal and </a:t>
            </a:r>
            <a:r>
              <a:rPr kumimoji="0" lang="en-US" sz="4400" b="0" i="0" u="none" strike="noStrike" kern="1200" cap="none" spc="0" normalizeH="0" noProof="0" dirty="0">
                <a:ln>
                  <a:noFill/>
                </a:ln>
                <a:solidFill>
                  <a:schemeClr val="accent1"/>
                </a:solidFill>
                <a:effectLst/>
                <a:uLnTx/>
                <a:uFillTx/>
                <a:latin typeface="Calibri" panose="020F0502020204030204" pitchFamily="34" charset="0"/>
                <a:ea typeface="+mj-ea"/>
                <a:cs typeface="Calibri" panose="020F0502020204030204" pitchFamily="34" charset="0"/>
              </a:rPr>
              <a:t> Torres Strait Islander</a:t>
            </a:r>
            <a:r>
              <a:rPr kumimoji="0" lang="en-US" sz="44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 </a:t>
            </a:r>
            <a:r>
              <a:rPr lang="en-US" dirty="0">
                <a:solidFill>
                  <a:schemeClr val="accent1"/>
                </a:solidFill>
                <a:latin typeface="Calibri" panose="020F0502020204030204" pitchFamily="34" charset="0"/>
                <a:cs typeface="Calibri" panose="020F0502020204030204" pitchFamily="34" charset="0"/>
              </a:rPr>
              <a:t>P</a:t>
            </a:r>
            <a:r>
              <a:rPr lang="en-US" noProof="0" dirty="0" err="1">
                <a:solidFill>
                  <a:schemeClr val="accent1"/>
                </a:solidFill>
                <a:latin typeface="Calibri" panose="020F0502020204030204" pitchFamily="34" charset="0"/>
                <a:cs typeface="Calibri" panose="020F0502020204030204" pitchFamily="34" charset="0"/>
              </a:rPr>
              <a:t>eople</a:t>
            </a:r>
            <a:r>
              <a:rPr lang="en-US" noProof="0" dirty="0">
                <a:solidFill>
                  <a:schemeClr val="accent1"/>
                </a:solidFill>
                <a:latin typeface="Calibri" panose="020F0502020204030204" pitchFamily="34" charset="0"/>
                <a:cs typeface="Calibri" panose="020F0502020204030204" pitchFamily="34" charset="0"/>
              </a:rPr>
              <a:t> and Communities </a:t>
            </a:r>
            <a:endParaRPr lang="en-AU" dirty="0">
              <a:solidFill>
                <a:schemeClr val="accent1"/>
              </a:solidFill>
            </a:endParaRPr>
          </a:p>
        </p:txBody>
      </p:sp>
    </p:spTree>
    <p:extLst>
      <p:ext uri="{BB962C8B-B14F-4D97-AF65-F5344CB8AC3E}">
        <p14:creationId xmlns:p14="http://schemas.microsoft.com/office/powerpoint/2010/main" val="695608220"/>
      </p:ext>
    </p:extLst>
  </p:cSld>
  <p:clrMapOvr>
    <a:masterClrMapping/>
  </p:clrMapOvr>
</p:sld>
</file>

<file path=ppt/theme/theme1.xml><?xml version="1.0" encoding="utf-8"?>
<a:theme xmlns:a="http://schemas.openxmlformats.org/drawingml/2006/main" name="knowmore">
  <a:themeElements>
    <a:clrScheme name="knowmore">
      <a:dk1>
        <a:sysClr val="windowText" lastClr="000000"/>
      </a:dk1>
      <a:lt1>
        <a:sysClr val="window" lastClr="FFFFFF"/>
      </a:lt1>
      <a:dk2>
        <a:srgbClr val="8A8E8F"/>
      </a:dk2>
      <a:lt2>
        <a:srgbClr val="F4F2EC"/>
      </a:lt2>
      <a:accent1>
        <a:srgbClr val="3C3C78"/>
      </a:accent1>
      <a:accent2>
        <a:srgbClr val="1999BE"/>
      </a:accent2>
      <a:accent3>
        <a:srgbClr val="B88336"/>
      </a:accent3>
      <a:accent4>
        <a:srgbClr val="821E14"/>
      </a:accent4>
      <a:accent5>
        <a:srgbClr val="2C4943"/>
      </a:accent5>
      <a:accent6>
        <a:srgbClr val="A8885D"/>
      </a:accent6>
      <a:hlink>
        <a:srgbClr val="00788C"/>
      </a:hlink>
      <a:folHlink>
        <a:srgbClr val="3C3C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nowmore">
      <a:dk1>
        <a:sysClr val="windowText" lastClr="000000"/>
      </a:dk1>
      <a:lt1>
        <a:sysClr val="window" lastClr="FFFFFF"/>
      </a:lt1>
      <a:dk2>
        <a:srgbClr val="8A8E8F"/>
      </a:dk2>
      <a:lt2>
        <a:srgbClr val="F4F2EC"/>
      </a:lt2>
      <a:accent1>
        <a:srgbClr val="3C3C78"/>
      </a:accent1>
      <a:accent2>
        <a:srgbClr val="1999BE"/>
      </a:accent2>
      <a:accent3>
        <a:srgbClr val="B88336"/>
      </a:accent3>
      <a:accent4>
        <a:srgbClr val="821E14"/>
      </a:accent4>
      <a:accent5>
        <a:srgbClr val="2C4943"/>
      </a:accent5>
      <a:accent6>
        <a:srgbClr val="A8885D"/>
      </a:accent6>
      <a:hlink>
        <a:srgbClr val="00788C"/>
      </a:hlink>
      <a:folHlink>
        <a:srgbClr val="3C3C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knowmore">
      <a:dk1>
        <a:sysClr val="windowText" lastClr="000000"/>
      </a:dk1>
      <a:lt1>
        <a:sysClr val="window" lastClr="FFFFFF"/>
      </a:lt1>
      <a:dk2>
        <a:srgbClr val="8A8E8F"/>
      </a:dk2>
      <a:lt2>
        <a:srgbClr val="F4F2EC"/>
      </a:lt2>
      <a:accent1>
        <a:srgbClr val="3C3C78"/>
      </a:accent1>
      <a:accent2>
        <a:srgbClr val="1999BE"/>
      </a:accent2>
      <a:accent3>
        <a:srgbClr val="B88336"/>
      </a:accent3>
      <a:accent4>
        <a:srgbClr val="821E14"/>
      </a:accent4>
      <a:accent5>
        <a:srgbClr val="2C4943"/>
      </a:accent5>
      <a:accent6>
        <a:srgbClr val="A8885D"/>
      </a:accent6>
      <a:hlink>
        <a:srgbClr val="00788C"/>
      </a:hlink>
      <a:folHlink>
        <a:srgbClr val="3C3C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6" ma:contentTypeDescription="Create a new document." ma:contentTypeScope="" ma:versionID="2d65ba9a20dd6bb5c495fa7f14d8b0b1">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f310128e92f7f30b51608a1ed44a260"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3ac255-7a41-4421-89c1-6c00867ac3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9bb6e13-7d42-4e84-b5bb-3aaef2fcc25a}" ma:internalName="TaxCatchAll" ma:showField="CatchAllData" ma:web="06c72f1e-0326-4e87-a981-e79a536aa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c72f1e-0326-4e87-a981-e79a536aa6e5" xsi:nil="true"/>
    <lcf76f155ced4ddcb4097134ff3c332f xmlns="9fe8a190-a5f8-4773-adac-e0e3a19b90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A0E32B-DA4D-435D-97FB-0F7F0793BD05}">
  <ds:schemaRefs>
    <ds:schemaRef ds:uri="http://schemas.microsoft.com/sharepoint/v3/contenttype/forms"/>
  </ds:schemaRefs>
</ds:datastoreItem>
</file>

<file path=customXml/itemProps2.xml><?xml version="1.0" encoding="utf-8"?>
<ds:datastoreItem xmlns:ds="http://schemas.openxmlformats.org/officeDocument/2006/customXml" ds:itemID="{9E36FD65-F37B-47A1-89BF-1A59B398E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8a190-a5f8-4773-adac-e0e3a19b90d9"/>
    <ds:schemaRef ds:uri="06c72f1e-0326-4e87-a981-e79a536aa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B2982F-53D6-4D93-99F5-2030F1D839EC}">
  <ds:schemaRefs>
    <ds:schemaRef ds:uri="http://schemas.microsoft.com/office/infopath/2007/PartnerControls"/>
    <ds:schemaRef ds:uri="386c3f13-918d-4f82-862d-598f5d6367cb"/>
    <ds:schemaRef ds:uri="http://schemas.microsoft.com/office/2006/documentManagement/types"/>
    <ds:schemaRef ds:uri="http://www.w3.org/XML/1998/namespace"/>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1205b50f-7ee2-4ff0-9dc5-83cc5b612fde"/>
    <ds:schemaRef ds:uri="06c72f1e-0326-4e87-a981-e79a536aa6e5"/>
    <ds:schemaRef ds:uri="9fe8a190-a5f8-4773-adac-e0e3a19b90d9"/>
  </ds:schemaRefs>
</ds:datastoreItem>
</file>

<file path=docProps/app.xml><?xml version="1.0" encoding="utf-8"?>
<Properties xmlns="http://schemas.openxmlformats.org/officeDocument/2006/extended-properties" xmlns:vt="http://schemas.openxmlformats.org/officeDocument/2006/docPropsVTypes">
  <Template/>
  <TotalTime>1370</TotalTime>
  <Words>687</Words>
  <Application>Microsoft Office PowerPoint</Application>
  <PresentationFormat>Widescreen</PresentationFormat>
  <Paragraphs>73</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knowmore</vt:lpstr>
      <vt:lpstr>knowmore Legal Service</vt:lpstr>
      <vt:lpstr>PowerPoint Presentation</vt:lpstr>
      <vt:lpstr>PowerPoint Presentation</vt:lpstr>
      <vt:lpstr>PowerPoint Presentation</vt:lpstr>
      <vt:lpstr>PowerPoint Presentation</vt:lpstr>
      <vt:lpstr>knowmore Legal Service</vt:lpstr>
      <vt:lpstr>PowerPoint Presentation</vt:lpstr>
      <vt:lpstr>PowerPoint Presentation</vt:lpstr>
      <vt:lpstr>Cultural Safety for Aboriginal and  Torres Strait Islander People and Communities </vt:lpstr>
      <vt:lpstr>Our multidisciplinary approach</vt:lpstr>
      <vt:lpstr>Our multidisciplinary approach</vt:lpstr>
      <vt:lpstr>Our multidisciplinary approach</vt:lpstr>
      <vt:lpstr>Panellist  </vt:lpstr>
      <vt:lpstr>Contacting knowmore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Philippa Hambling</dc:creator>
  <cp:lastModifiedBy>Leah Lane</cp:lastModifiedBy>
  <cp:revision>86</cp:revision>
  <dcterms:created xsi:type="dcterms:W3CDTF">2021-01-07T05:04:14Z</dcterms:created>
  <dcterms:modified xsi:type="dcterms:W3CDTF">2022-05-31T04:33:53Z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y fmtid="{D5CDD505-2E9C-101B-9397-08002B2CF9AE}" pid="3" name="MediaServiceImageTags">
    <vt:lpwstr/>
  </property>
</Properties>
</file>