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14.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6.xml" ContentType="application/vnd.openxmlformats-officedocument.presentationml.tags+xml"/>
  <Override PartName="/docProps/custom.xml" ContentType="application/vnd.openxmlformats-officedocument.custom-properties+xml"/>
  <Override PartName="/ppt/tags/tag8.xml" ContentType="application/vnd.openxmlformats-officedocument.presentationml.tags+xml"/>
  <Override PartName="/ppt/tags/tag10.xml" ContentType="application/vnd.openxmlformats-officedocument.presentationml.tags+xml"/>
  <Override PartName="/ppt/tags/tag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302" r:id="rId2"/>
    <p:sldId id="294" r:id="rId3"/>
    <p:sldId id="301" r:id="rId4"/>
    <p:sldId id="305" r:id="rId5"/>
    <p:sldId id="307" r:id="rId6"/>
    <p:sldId id="306" r:id="rId7"/>
    <p:sldId id="308" r:id="rId8"/>
    <p:sldId id="309" r:id="rId9"/>
    <p:sldId id="310" r:id="rId10"/>
    <p:sldId id="327" r:id="rId11"/>
    <p:sldId id="328" r:id="rId12"/>
    <p:sldId id="329" r:id="rId13"/>
    <p:sldId id="330" r:id="rId14"/>
    <p:sldId id="325" r:id="rId15"/>
    <p:sldId id="322" r:id="rId16"/>
    <p:sldId id="331" r:id="rId17"/>
    <p:sldId id="332" r:id="rId18"/>
    <p:sldId id="333" r:id="rId19"/>
    <p:sldId id="334" r:id="rId20"/>
    <p:sldId id="303" r:id="rId21"/>
    <p:sldId id="326" r:id="rId22"/>
    <p:sldId id="336" r:id="rId23"/>
    <p:sldId id="291" r:id="rId24"/>
  </p:sldIdLst>
  <p:sldSz cx="9144000" cy="5143500" type="screen16x9"/>
  <p:notesSz cx="6858000" cy="9144000"/>
  <p:custDataLst>
    <p:tags r:id="rId26"/>
  </p:custDataLst>
  <p:defaultText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808080"/>
    <a:srgbClr val="F26522"/>
    <a:srgbClr val="C8B3A9"/>
    <a:srgbClr val="D9C4BA"/>
    <a:srgbClr val="F3E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43" autoAdjust="0"/>
  </p:normalViewPr>
  <p:slideViewPr>
    <p:cSldViewPr snapToGrid="0" snapToObjects="1">
      <p:cViewPr varScale="1">
        <p:scale>
          <a:sx n="95" d="100"/>
          <a:sy n="95" d="100"/>
        </p:scale>
        <p:origin x="648"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CA96E-9D8E-3640-8136-1C96A11C39B9}" type="datetimeFigureOut">
              <a:rPr lang="en-US" smtClean="0"/>
              <a:t>4/30/2022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B80C1-BA8C-C345-9362-152F554AC47E}" type="slidenum">
              <a:rPr lang="en-US" smtClean="0"/>
              <a:t>‹#›</a:t>
            </a:fld>
            <a:endParaRPr lang="en-US"/>
          </a:p>
        </p:txBody>
      </p:sp>
    </p:spTree>
    <p:extLst>
      <p:ext uri="{BB962C8B-B14F-4D97-AF65-F5344CB8AC3E}">
        <p14:creationId xmlns:p14="http://schemas.microsoft.com/office/powerpoint/2010/main" val="246572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hyperlink" Target="http://www.hopgoodganim.com.a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G Front Cover 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363" y="0"/>
            <a:ext cx="9144000" cy="5143500"/>
          </a:xfrm>
          <a:prstGeom prst="rect">
            <a:avLst/>
          </a:prstGeom>
        </p:spPr>
      </p:pic>
      <p:sp>
        <p:nvSpPr>
          <p:cNvPr id="4" name="Rectangle 3">
            <a:extLst>
              <a:ext uri="{FF2B5EF4-FFF2-40B4-BE49-F238E27FC236}">
                <a16:creationId xmlns:a16="http://schemas.microsoft.com/office/drawing/2014/main" id="{2CB58101-A9D0-8C4B-A2B6-AB1276AC6396}"/>
              </a:ext>
            </a:extLst>
          </p:cNvPr>
          <p:cNvSpPr/>
          <p:nvPr userDrawn="1"/>
        </p:nvSpPr>
        <p:spPr>
          <a:xfrm>
            <a:off x="0" y="0"/>
            <a:ext cx="9144000" cy="5143500"/>
          </a:xfrm>
          <a:prstGeom prst="rect">
            <a:avLst/>
          </a:prstGeom>
          <a:gradFill flip="none" rotWithShape="1">
            <a:gsLst>
              <a:gs pos="0">
                <a:schemeClr val="accent1">
                  <a:alpha val="0"/>
                  <a:lumMod val="0"/>
                </a:schemeClr>
              </a:gs>
              <a:gs pos="88000">
                <a:schemeClr val="tx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FE3760C-5374-1944-A0E2-A947F0165B74}"/>
              </a:ext>
            </a:extLst>
          </p:cNvPr>
          <p:cNvCxnSpPr>
            <a:cxnSpLocks/>
          </p:cNvCxnSpPr>
          <p:nvPr userDrawn="1"/>
        </p:nvCxnSpPr>
        <p:spPr>
          <a:xfrm>
            <a:off x="628676"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C2193937-F524-934C-B35D-0AAF9B3984AD}"/>
              </a:ext>
            </a:extLst>
          </p:cNvPr>
          <p:cNvSpPr txBox="1">
            <a:spLocks/>
          </p:cNvSpPr>
          <p:nvPr userDrawn="1"/>
        </p:nvSpPr>
        <p:spPr>
          <a:xfrm>
            <a:off x="521388" y="571657"/>
            <a:ext cx="7580850" cy="3501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dirty="0">
                <a:solidFill>
                  <a:schemeClr val="bg1"/>
                </a:solidFill>
                <a:latin typeface="Georgia" panose="02040502050405020303" pitchFamily="18" charset="0"/>
              </a:rPr>
              <a:t>Creating Exceptional Outcomes</a:t>
            </a:r>
            <a:endParaRPr lang="en-US" sz="800" dirty="0">
              <a:solidFill>
                <a:srgbClr val="F26522"/>
              </a:solidFill>
              <a:latin typeface="Georgia" panose="02040502050405020303" pitchFamily="18" charset="0"/>
            </a:endParaRPr>
          </a:p>
        </p:txBody>
      </p:sp>
      <p:pic>
        <p:nvPicPr>
          <p:cNvPr id="10" name="Picture 9">
            <a:extLst>
              <a:ext uri="{FF2B5EF4-FFF2-40B4-BE49-F238E27FC236}">
                <a16:creationId xmlns:a16="http://schemas.microsoft.com/office/drawing/2014/main" id="{B700C9D2-0D12-4F4A-88AA-F0E5C6D5C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3168" y="4338282"/>
            <a:ext cx="1358519" cy="353416"/>
          </a:xfrm>
          <a:prstGeom prst="rect">
            <a:avLst/>
          </a:prstGeom>
        </p:spPr>
      </p:pic>
      <p:cxnSp>
        <p:nvCxnSpPr>
          <p:cNvPr id="11" name="Straight Connector 10">
            <a:extLst>
              <a:ext uri="{FF2B5EF4-FFF2-40B4-BE49-F238E27FC236}">
                <a16:creationId xmlns:a16="http://schemas.microsoft.com/office/drawing/2014/main" id="{8F526093-C2AD-B24B-8E52-6B9D7FC73C14}"/>
              </a:ext>
            </a:extLst>
          </p:cNvPr>
          <p:cNvCxnSpPr>
            <a:cxnSpLocks/>
          </p:cNvCxnSpPr>
          <p:nvPr userDrawn="1"/>
        </p:nvCxnSpPr>
        <p:spPr>
          <a:xfrm>
            <a:off x="622313"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hasCustomPrompt="1"/>
          </p:nvPr>
        </p:nvSpPr>
        <p:spPr>
          <a:xfrm>
            <a:off x="628676" y="971550"/>
            <a:ext cx="7972399" cy="605679"/>
          </a:xfrm>
          <a:prstGeom prst="rect">
            <a:avLst/>
          </a:prstGeom>
        </p:spPr>
        <p:txBody>
          <a:bodyPr wrap="square" lIns="0" tIns="0" rIns="0" bIns="0">
            <a:spAutoFit/>
          </a:bodyPr>
          <a:lstStyle>
            <a:lvl1pPr marL="0" indent="0">
              <a:lnSpc>
                <a:spcPct val="123000"/>
              </a:lnSpc>
              <a:spcBef>
                <a:spcPts val="0"/>
              </a:spcBef>
              <a:spcAft>
                <a:spcPts val="850"/>
              </a:spcAft>
              <a:buNone/>
              <a:defRPr sz="3200" b="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Heading</a:t>
            </a:r>
          </a:p>
        </p:txBody>
      </p:sp>
      <p:sp>
        <p:nvSpPr>
          <p:cNvPr id="22" name="Text Placeholder 19"/>
          <p:cNvSpPr>
            <a:spLocks noGrp="1"/>
          </p:cNvSpPr>
          <p:nvPr>
            <p:ph type="body" sz="quarter" idx="11" hasCustomPrompt="1"/>
          </p:nvPr>
        </p:nvSpPr>
        <p:spPr>
          <a:xfrm>
            <a:off x="628676" y="1820246"/>
            <a:ext cx="5191125" cy="246093"/>
          </a:xfrm>
          <a:prstGeom prst="rect">
            <a:avLst/>
          </a:prstGeom>
        </p:spPr>
        <p:txBody>
          <a:bodyPr lIns="0" tIns="0" rIns="0" bIns="0">
            <a:spAutoFit/>
          </a:bodyPr>
          <a:lstStyle>
            <a:lvl1pPr marL="0" indent="0">
              <a:lnSpc>
                <a:spcPct val="123000"/>
              </a:lnSpc>
              <a:spcBef>
                <a:spcPts val="0"/>
              </a:spcBef>
              <a:spcAft>
                <a:spcPts val="850"/>
              </a:spcAft>
              <a:buNone/>
              <a:defRPr sz="13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Subheading</a:t>
            </a:r>
          </a:p>
        </p:txBody>
      </p:sp>
      <p:sp>
        <p:nvSpPr>
          <p:cNvPr id="24" name="Text Placeholder 19"/>
          <p:cNvSpPr>
            <a:spLocks noGrp="1"/>
          </p:cNvSpPr>
          <p:nvPr>
            <p:ph type="body" sz="quarter" idx="13" hasCustomPrompt="1"/>
          </p:nvPr>
        </p:nvSpPr>
        <p:spPr>
          <a:xfrm>
            <a:off x="622313"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25" name="Text Placeholder 19"/>
          <p:cNvSpPr>
            <a:spLocks noGrp="1"/>
          </p:cNvSpPr>
          <p:nvPr>
            <p:ph type="body" sz="quarter" idx="14" hasCustomPrompt="1"/>
          </p:nvPr>
        </p:nvSpPr>
        <p:spPr>
          <a:xfrm>
            <a:off x="711126" y="3521571"/>
            <a:ext cx="5191125" cy="189283"/>
          </a:xfrm>
          <a:prstGeom prst="rect">
            <a:avLst/>
          </a:prstGeom>
        </p:spPr>
        <p:txBody>
          <a:bodyPr lIns="0" tIns="0" rIns="0" bIns="0">
            <a:spAutoFit/>
          </a:bodyPr>
          <a:lstStyle>
            <a:lvl1pPr marL="0" indent="0">
              <a:lnSpc>
                <a:spcPct val="123000"/>
              </a:lnSpc>
              <a:spcBef>
                <a:spcPts val="0"/>
              </a:spcBef>
              <a:spcAft>
                <a:spcPts val="850"/>
              </a:spcAft>
              <a:buNone/>
              <a:defRPr sz="100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March 2019</a:t>
            </a:r>
          </a:p>
        </p:txBody>
      </p:sp>
      <p:sp>
        <p:nvSpPr>
          <p:cNvPr id="26" name="Text Placeholder 19"/>
          <p:cNvSpPr>
            <a:spLocks noGrp="1"/>
          </p:cNvSpPr>
          <p:nvPr>
            <p:ph type="body" sz="quarter" idx="15" hasCustomPrompt="1"/>
          </p:nvPr>
        </p:nvSpPr>
        <p:spPr>
          <a:xfrm>
            <a:off x="622313"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31" name="Text Placeholder 19"/>
          <p:cNvSpPr>
            <a:spLocks noGrp="1"/>
          </p:cNvSpPr>
          <p:nvPr>
            <p:ph type="body" sz="quarter" idx="16" hasCustomPrompt="1"/>
          </p:nvPr>
        </p:nvSpPr>
        <p:spPr>
          <a:xfrm>
            <a:off x="2890057"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32" name="Text Placeholder 19"/>
          <p:cNvSpPr>
            <a:spLocks noGrp="1"/>
          </p:cNvSpPr>
          <p:nvPr>
            <p:ph type="body" sz="quarter" idx="17" hasCustomPrompt="1"/>
          </p:nvPr>
        </p:nvSpPr>
        <p:spPr>
          <a:xfrm>
            <a:off x="2890057"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33" name="Title 7">
            <a:extLst>
              <a:ext uri="{FF2B5EF4-FFF2-40B4-BE49-F238E27FC236}">
                <a16:creationId xmlns:a16="http://schemas.microsoft.com/office/drawing/2014/main" id="{30E8B0BA-84B3-014D-A4A7-A5C23C9C4068}"/>
              </a:ext>
            </a:extLst>
          </p:cNvPr>
          <p:cNvSpPr txBox="1">
            <a:spLocks/>
          </p:cNvSpPr>
          <p:nvPr userDrawn="1"/>
        </p:nvSpPr>
        <p:spPr>
          <a:xfrm>
            <a:off x="626269" y="3556496"/>
            <a:ext cx="95726" cy="138499"/>
          </a:xfrm>
          <a:prstGeom prst="rect">
            <a:avLst/>
          </a:prstGeom>
        </p:spPr>
        <p:txBody>
          <a:bodyPr wrap="square" lIns="0" tIns="0" rIns="0" bIns="0">
            <a:spAutoFit/>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sz="1000" dirty="0">
                <a:latin typeface="+mn-lt"/>
              </a:rPr>
              <a:t>/</a:t>
            </a:r>
          </a:p>
        </p:txBody>
      </p:sp>
    </p:spTree>
    <p:custDataLst>
      <p:tags r:id="rId1"/>
    </p:custDataLst>
    <p:extLst>
      <p:ext uri="{BB962C8B-B14F-4D97-AF65-F5344CB8AC3E}">
        <p14:creationId xmlns:p14="http://schemas.microsoft.com/office/powerpoint/2010/main" val="1434627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864A3C-ADB3-AB42-9FD8-C2435F79E8CB}"/>
              </a:ext>
            </a:extLst>
          </p:cNvPr>
          <p:cNvSpPr/>
          <p:nvPr userDrawn="1"/>
        </p:nvSpPr>
        <p:spPr>
          <a:xfrm>
            <a:off x="0" y="0"/>
            <a:ext cx="9144000" cy="5143501"/>
          </a:xfrm>
          <a:prstGeom prst="rect">
            <a:avLst/>
          </a:prstGeom>
          <a:solidFill>
            <a:srgbClr val="F3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397125" y="1512888"/>
            <a:ext cx="4349750" cy="244682"/>
          </a:xfrm>
          <a:prstGeom prst="rect">
            <a:avLst/>
          </a:prstGeom>
        </p:spPr>
        <p:txBody>
          <a:bodyPr>
            <a:spAutoFit/>
          </a:bodyPr>
          <a:lstStyle>
            <a:lvl1pPr marL="0" indent="0">
              <a:buNone/>
              <a:defRPr sz="1100" b="0" i="1">
                <a:solidFill>
                  <a:schemeClr val="accent6"/>
                </a:solidFill>
                <a:latin typeface="+mj-lt"/>
              </a:defRPr>
            </a:lvl1pPr>
          </a:lstStyle>
          <a:p>
            <a:pPr lvl="0"/>
            <a:r>
              <a:rPr lang="en-US" dirty="0"/>
              <a:t>Click to edit Pull quote text</a:t>
            </a:r>
            <a:endParaRPr lang="en-AU" dirty="0"/>
          </a:p>
        </p:txBody>
      </p:sp>
      <p:sp>
        <p:nvSpPr>
          <p:cNvPr id="6" name="Text Placeholder 3"/>
          <p:cNvSpPr>
            <a:spLocks noGrp="1"/>
          </p:cNvSpPr>
          <p:nvPr>
            <p:ph type="body" sz="quarter" idx="11" hasCustomPrompt="1"/>
          </p:nvPr>
        </p:nvSpPr>
        <p:spPr>
          <a:xfrm>
            <a:off x="2397125" y="3579862"/>
            <a:ext cx="4349750" cy="203133"/>
          </a:xfrm>
          <a:prstGeom prst="rect">
            <a:avLst/>
          </a:prstGeom>
        </p:spPr>
        <p:txBody>
          <a:bodyPr>
            <a:spAutoFit/>
          </a:bodyPr>
          <a:lstStyle>
            <a:lvl1pPr marL="0" indent="0">
              <a:buNone/>
              <a:defRPr sz="800" b="0" i="0" baseline="0">
                <a:solidFill>
                  <a:schemeClr val="tx1"/>
                </a:solidFill>
                <a:latin typeface="+mj-lt"/>
              </a:defRPr>
            </a:lvl1pPr>
          </a:lstStyle>
          <a:p>
            <a:pPr lvl="0"/>
            <a:r>
              <a:rPr lang="en-US" dirty="0"/>
              <a:t>Click to edit First name Last name</a:t>
            </a:r>
            <a:endParaRPr lang="en-AU" dirty="0"/>
          </a:p>
        </p:txBody>
      </p:sp>
    </p:spTree>
    <p:custDataLst>
      <p:tags r:id="rId1"/>
    </p:custDataLst>
    <p:extLst>
      <p:ext uri="{BB962C8B-B14F-4D97-AF65-F5344CB8AC3E}">
        <p14:creationId xmlns:p14="http://schemas.microsoft.com/office/powerpoint/2010/main" val="2395567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Resource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6125C1-30E2-F443-9622-41A325AFAF92}"/>
              </a:ext>
            </a:extLst>
          </p:cNvPr>
          <p:cNvCxnSpPr>
            <a:cxnSpLocks/>
          </p:cNvCxnSpPr>
          <p:nvPr userDrawn="1"/>
        </p:nvCxnSpPr>
        <p:spPr>
          <a:xfrm>
            <a:off x="622313" y="4527550"/>
            <a:ext cx="7899374" cy="0"/>
          </a:xfrm>
          <a:prstGeom prst="line">
            <a:avLst/>
          </a:prstGeom>
          <a:ln>
            <a:solidFill>
              <a:srgbClr val="C8B3A9"/>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1EEF9774-448F-BE42-8125-CAFF8EF3A473}"/>
              </a:ext>
            </a:extLst>
          </p:cNvPr>
          <p:cNvSpPr txBox="1">
            <a:spLocks/>
          </p:cNvSpPr>
          <p:nvPr userDrawn="1"/>
        </p:nvSpPr>
        <p:spPr>
          <a:xfrm>
            <a:off x="527751" y="4577083"/>
            <a:ext cx="7580850" cy="2292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00" dirty="0" err="1">
                <a:solidFill>
                  <a:srgbClr val="C8B3A9"/>
                </a:solidFill>
                <a:latin typeface="Arial" panose="020B0604020202020204" pitchFamily="34" charset="0"/>
                <a:cs typeface="Arial" panose="020B0604020202020204" pitchFamily="34" charset="0"/>
              </a:rPr>
              <a:t>HopgoodGanim</a:t>
            </a:r>
            <a:r>
              <a:rPr lang="en-US" sz="700" dirty="0">
                <a:solidFill>
                  <a:srgbClr val="C8B3A9"/>
                </a:solidFill>
                <a:latin typeface="Arial" panose="020B0604020202020204" pitchFamily="34" charset="0"/>
                <a:cs typeface="Arial" panose="020B0604020202020204" pitchFamily="34" charset="0"/>
              </a:rPr>
              <a:t> Lawyers</a:t>
            </a:r>
          </a:p>
        </p:txBody>
      </p:sp>
      <p:sp>
        <p:nvSpPr>
          <p:cNvPr id="3" name="Content Placeholder 2"/>
          <p:cNvSpPr>
            <a:spLocks noGrp="1"/>
          </p:cNvSpPr>
          <p:nvPr>
            <p:ph sz="quarter" idx="12" hasCustomPrompt="1"/>
          </p:nvPr>
        </p:nvSpPr>
        <p:spPr>
          <a:xfrm>
            <a:off x="628650" y="1400175"/>
            <a:ext cx="7886700" cy="2903538"/>
          </a:xfrm>
          <a:prstGeom prst="rect">
            <a:avLst/>
          </a:prstGeom>
        </p:spPr>
        <p:txBody>
          <a:bodyPr/>
          <a:lstStyle>
            <a:lvl1pPr marL="236538" indent="-228600">
              <a:buClr>
                <a:srgbClr val="F26522"/>
              </a:buClr>
              <a:buFont typeface="+mj-lt"/>
              <a:buAutoNum type="arabicPeriod"/>
              <a:tabLst/>
              <a:defRPr sz="1200"/>
            </a:lvl1pPr>
            <a:lvl2pPr marL="412750" indent="-228600">
              <a:buFont typeface="+mj-lt"/>
              <a:buAutoNum type="alphaLcPeriod"/>
              <a:defRPr sz="1200"/>
            </a:lvl2pPr>
            <a:lvl3pPr marL="595313" indent="-228600">
              <a:buFont typeface="+mj-lt"/>
              <a:buAutoNum type="arabicPeriod"/>
              <a:defRPr sz="1200"/>
            </a:lvl3pPr>
            <a:lvl4pPr marL="1371600" indent="0">
              <a:buNone/>
              <a:defRPr sz="1200"/>
            </a:lvl4pPr>
            <a:lvl5pPr marL="1828800" indent="0">
              <a:buNone/>
              <a:defRPr sz="1200"/>
            </a:lvl5pPr>
          </a:lstStyle>
          <a:p>
            <a:pPr lvl="0"/>
            <a:r>
              <a:rPr lang="en-US" dirty="0"/>
              <a:t>Click to add Resources</a:t>
            </a:r>
          </a:p>
          <a:p>
            <a:pPr lvl="1"/>
            <a:r>
              <a:rPr lang="en-US" dirty="0"/>
              <a:t>Bullet 2</a:t>
            </a:r>
          </a:p>
          <a:p>
            <a:pPr lvl="2"/>
            <a:r>
              <a:rPr lang="en-US" dirty="0"/>
              <a:t>Bullet 3</a:t>
            </a:r>
          </a:p>
          <a:p>
            <a:pPr lvl="1"/>
            <a:endParaRPr lang="en-US" dirty="0"/>
          </a:p>
          <a:p>
            <a:pPr lvl="1"/>
            <a:endParaRPr lang="en-AU" dirty="0"/>
          </a:p>
        </p:txBody>
      </p:sp>
      <p:sp>
        <p:nvSpPr>
          <p:cNvPr id="8" name="Title 7">
            <a:extLst>
              <a:ext uri="{FF2B5EF4-FFF2-40B4-BE49-F238E27FC236}">
                <a16:creationId xmlns:a16="http://schemas.microsoft.com/office/drawing/2014/main" id="{30E8B0BA-84B3-014D-A4A7-A5C23C9C4068}"/>
              </a:ext>
            </a:extLst>
          </p:cNvPr>
          <p:cNvSpPr txBox="1">
            <a:spLocks/>
          </p:cNvSpPr>
          <p:nvPr userDrawn="1"/>
        </p:nvSpPr>
        <p:spPr>
          <a:xfrm>
            <a:off x="634987" y="503164"/>
            <a:ext cx="7886700" cy="731911"/>
          </a:xfrm>
          <a:prstGeom prst="rect">
            <a:avLst/>
          </a:prstGeom>
        </p:spPr>
        <p:txBody>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dirty="0"/>
              <a:t>Resources</a:t>
            </a:r>
          </a:p>
        </p:txBody>
      </p:sp>
    </p:spTree>
    <p:custDataLst>
      <p:tags r:id="rId1"/>
    </p:custDataLst>
    <p:extLst>
      <p:ext uri="{BB962C8B-B14F-4D97-AF65-F5344CB8AC3E}">
        <p14:creationId xmlns:p14="http://schemas.microsoft.com/office/powerpoint/2010/main" val="26291313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Thank you/Contac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6125C1-30E2-F443-9622-41A325AFAF92}"/>
              </a:ext>
            </a:extLst>
          </p:cNvPr>
          <p:cNvCxnSpPr>
            <a:cxnSpLocks/>
          </p:cNvCxnSpPr>
          <p:nvPr userDrawn="1"/>
        </p:nvCxnSpPr>
        <p:spPr>
          <a:xfrm>
            <a:off x="622313" y="4527550"/>
            <a:ext cx="7899374" cy="0"/>
          </a:xfrm>
          <a:prstGeom prst="line">
            <a:avLst/>
          </a:prstGeom>
          <a:ln>
            <a:solidFill>
              <a:srgbClr val="C8B3A9"/>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1EEF9774-448F-BE42-8125-CAFF8EF3A473}"/>
              </a:ext>
            </a:extLst>
          </p:cNvPr>
          <p:cNvSpPr txBox="1">
            <a:spLocks/>
          </p:cNvSpPr>
          <p:nvPr userDrawn="1"/>
        </p:nvSpPr>
        <p:spPr>
          <a:xfrm>
            <a:off x="527751" y="4577083"/>
            <a:ext cx="7580850" cy="2292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00" dirty="0" err="1">
                <a:solidFill>
                  <a:srgbClr val="C8B3A9"/>
                </a:solidFill>
                <a:latin typeface="Arial" panose="020B0604020202020204" pitchFamily="34" charset="0"/>
                <a:cs typeface="Arial" panose="020B0604020202020204" pitchFamily="34" charset="0"/>
              </a:rPr>
              <a:t>HopgoodGanim</a:t>
            </a:r>
            <a:r>
              <a:rPr lang="en-US" sz="700" dirty="0">
                <a:solidFill>
                  <a:srgbClr val="C8B3A9"/>
                </a:solidFill>
                <a:latin typeface="Arial" panose="020B0604020202020204" pitchFamily="34" charset="0"/>
                <a:cs typeface="Arial" panose="020B0604020202020204" pitchFamily="34" charset="0"/>
              </a:rPr>
              <a:t> Lawyers</a:t>
            </a:r>
          </a:p>
        </p:txBody>
      </p:sp>
      <p:sp>
        <p:nvSpPr>
          <p:cNvPr id="14" name="Picture Placeholder 2">
            <a:extLst>
              <a:ext uri="{FF2B5EF4-FFF2-40B4-BE49-F238E27FC236}">
                <a16:creationId xmlns:a16="http://schemas.microsoft.com/office/drawing/2014/main" id="{FB5ACC53-83D6-3747-ABBC-F36D18BA6EA0}"/>
              </a:ext>
            </a:extLst>
          </p:cNvPr>
          <p:cNvSpPr>
            <a:spLocks noGrp="1"/>
          </p:cNvSpPr>
          <p:nvPr>
            <p:ph type="pic" sz="quarter" idx="10"/>
          </p:nvPr>
        </p:nvSpPr>
        <p:spPr>
          <a:xfrm>
            <a:off x="628650" y="1429350"/>
            <a:ext cx="1320107" cy="1320106"/>
          </a:xfrm>
          <a:prstGeom prst="rect">
            <a:avLst/>
          </a:prstGeom>
        </p:spPr>
        <p:txBody>
          <a:bodyPr/>
          <a:lstStyle>
            <a:lvl1pPr marL="0" indent="0">
              <a:buNone/>
              <a:defRPr/>
            </a:lvl1pPr>
          </a:lstStyle>
          <a:p>
            <a:r>
              <a:rPr lang="en-US"/>
              <a:t>Click icon to add picture</a:t>
            </a:r>
            <a:endParaRPr lang="en-US" dirty="0"/>
          </a:p>
        </p:txBody>
      </p:sp>
      <p:sp>
        <p:nvSpPr>
          <p:cNvPr id="10" name="Text Placeholder 19"/>
          <p:cNvSpPr>
            <a:spLocks noGrp="1"/>
          </p:cNvSpPr>
          <p:nvPr>
            <p:ph type="body" sz="quarter" idx="13" hasCustomPrompt="1"/>
          </p:nvPr>
        </p:nvSpPr>
        <p:spPr>
          <a:xfrm>
            <a:off x="2184779" y="1431678"/>
            <a:ext cx="3292038" cy="184666"/>
          </a:xfrm>
          <a:prstGeom prst="rect">
            <a:avLst/>
          </a:prstGeom>
        </p:spPr>
        <p:txBody>
          <a:bodyPr wrap="square" lIns="0" tIns="0" rIns="0" bIns="0">
            <a:spAutoFit/>
          </a:bodyPr>
          <a:lstStyle>
            <a:lvl1pPr marL="0" indent="0">
              <a:lnSpc>
                <a:spcPct val="100000"/>
              </a:lnSpc>
              <a:spcBef>
                <a:spcPts val="0"/>
              </a:spcBef>
              <a:spcAft>
                <a:spcPts val="0"/>
              </a:spcAft>
              <a:buNone/>
              <a:defRPr sz="1200" b="1"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p:txBody>
      </p:sp>
      <p:sp>
        <p:nvSpPr>
          <p:cNvPr id="11" name="Text Placeholder 19"/>
          <p:cNvSpPr>
            <a:spLocks noGrp="1"/>
          </p:cNvSpPr>
          <p:nvPr>
            <p:ph type="body" sz="quarter" idx="15" hasCustomPrompt="1"/>
          </p:nvPr>
        </p:nvSpPr>
        <p:spPr>
          <a:xfrm>
            <a:off x="2184779" y="1833242"/>
            <a:ext cx="3292038" cy="553998"/>
          </a:xfrm>
          <a:prstGeom prst="rect">
            <a:avLst/>
          </a:prstGeom>
        </p:spPr>
        <p:txBody>
          <a:bodyPr wrap="square" lIns="0" tIns="0" rIns="0" bIns="0">
            <a:spAutoFit/>
          </a:bodyPr>
          <a:lstStyle>
            <a:lvl1pPr marL="0" indent="0">
              <a:lnSpc>
                <a:spcPct val="100000"/>
              </a:lnSpc>
              <a:spcBef>
                <a:spcPts val="0"/>
              </a:spcBef>
              <a:spcAft>
                <a:spcPts val="0"/>
              </a:spcAft>
              <a:buNone/>
              <a:defRPr sz="120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12" name="Text Placeholder 19"/>
          <p:cNvSpPr>
            <a:spLocks noGrp="1"/>
          </p:cNvSpPr>
          <p:nvPr>
            <p:ph type="body" sz="quarter" idx="16" hasCustomPrompt="1"/>
          </p:nvPr>
        </p:nvSpPr>
        <p:spPr>
          <a:xfrm>
            <a:off x="2184779" y="1630857"/>
            <a:ext cx="3292038" cy="184666"/>
          </a:xfrm>
          <a:prstGeom prst="rect">
            <a:avLst/>
          </a:prstGeom>
        </p:spPr>
        <p:txBody>
          <a:bodyPr wrap="square" lIns="0" tIns="0" rIns="0" bIns="0">
            <a:spAutoFit/>
          </a:bodyPr>
          <a:lstStyle>
            <a:lvl1pPr marL="0" indent="0">
              <a:lnSpc>
                <a:spcPct val="100000"/>
              </a:lnSpc>
              <a:spcBef>
                <a:spcPts val="0"/>
              </a:spcBef>
              <a:spcAft>
                <a:spcPts val="0"/>
              </a:spcAft>
              <a:buNone/>
              <a:defRPr sz="1200" b="0"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Partner</a:t>
            </a:r>
          </a:p>
        </p:txBody>
      </p:sp>
      <p:sp>
        <p:nvSpPr>
          <p:cNvPr id="15" name="Picture Placeholder 2">
            <a:extLst>
              <a:ext uri="{FF2B5EF4-FFF2-40B4-BE49-F238E27FC236}">
                <a16:creationId xmlns:a16="http://schemas.microsoft.com/office/drawing/2014/main" id="{FB5ACC53-83D6-3747-ABBC-F36D18BA6EA0}"/>
              </a:ext>
            </a:extLst>
          </p:cNvPr>
          <p:cNvSpPr>
            <a:spLocks noGrp="1"/>
          </p:cNvSpPr>
          <p:nvPr>
            <p:ph type="pic" sz="quarter" idx="18"/>
          </p:nvPr>
        </p:nvSpPr>
        <p:spPr>
          <a:xfrm>
            <a:off x="628650" y="2931790"/>
            <a:ext cx="1320107" cy="1320106"/>
          </a:xfrm>
          <a:prstGeom prst="rect">
            <a:avLst/>
          </a:prstGeom>
        </p:spPr>
        <p:txBody>
          <a:bodyPr/>
          <a:lstStyle>
            <a:lvl1pPr marL="0" indent="0">
              <a:buNone/>
              <a:defRPr/>
            </a:lvl1pPr>
          </a:lstStyle>
          <a:p>
            <a:r>
              <a:rPr lang="en-US"/>
              <a:t>Click icon to add picture</a:t>
            </a:r>
            <a:endParaRPr lang="en-US" dirty="0"/>
          </a:p>
        </p:txBody>
      </p:sp>
      <p:sp>
        <p:nvSpPr>
          <p:cNvPr id="17" name="Text Placeholder 19"/>
          <p:cNvSpPr>
            <a:spLocks noGrp="1"/>
          </p:cNvSpPr>
          <p:nvPr>
            <p:ph type="body" sz="quarter" idx="19" hasCustomPrompt="1"/>
          </p:nvPr>
        </p:nvSpPr>
        <p:spPr>
          <a:xfrm>
            <a:off x="2184779" y="2934118"/>
            <a:ext cx="3292038" cy="184666"/>
          </a:xfrm>
          <a:prstGeom prst="rect">
            <a:avLst/>
          </a:prstGeom>
        </p:spPr>
        <p:txBody>
          <a:bodyPr wrap="square" lIns="0" tIns="0" rIns="0" bIns="0">
            <a:spAutoFit/>
          </a:bodyPr>
          <a:lstStyle>
            <a:lvl1pPr marL="0" indent="0">
              <a:lnSpc>
                <a:spcPct val="100000"/>
              </a:lnSpc>
              <a:spcBef>
                <a:spcPts val="0"/>
              </a:spcBef>
              <a:spcAft>
                <a:spcPts val="0"/>
              </a:spcAft>
              <a:buNone/>
              <a:defRPr sz="1200" b="1"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p:txBody>
      </p:sp>
      <p:sp>
        <p:nvSpPr>
          <p:cNvPr id="18" name="Text Placeholder 19"/>
          <p:cNvSpPr>
            <a:spLocks noGrp="1"/>
          </p:cNvSpPr>
          <p:nvPr>
            <p:ph type="body" sz="quarter" idx="20" hasCustomPrompt="1"/>
          </p:nvPr>
        </p:nvSpPr>
        <p:spPr>
          <a:xfrm>
            <a:off x="2184779" y="3317963"/>
            <a:ext cx="3292038" cy="553998"/>
          </a:xfrm>
          <a:prstGeom prst="rect">
            <a:avLst/>
          </a:prstGeom>
        </p:spPr>
        <p:txBody>
          <a:bodyPr wrap="square" lIns="0" tIns="0" rIns="0" bIns="0">
            <a:spAutoFit/>
          </a:bodyPr>
          <a:lstStyle>
            <a:lvl1pPr marL="0" indent="0">
              <a:lnSpc>
                <a:spcPct val="100000"/>
              </a:lnSpc>
              <a:spcBef>
                <a:spcPts val="0"/>
              </a:spcBef>
              <a:spcAft>
                <a:spcPts val="0"/>
              </a:spcAft>
              <a:buNone/>
              <a:defRPr sz="120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19" name="Text Placeholder 19"/>
          <p:cNvSpPr>
            <a:spLocks noGrp="1"/>
          </p:cNvSpPr>
          <p:nvPr>
            <p:ph type="body" sz="quarter" idx="21" hasCustomPrompt="1"/>
          </p:nvPr>
        </p:nvSpPr>
        <p:spPr>
          <a:xfrm>
            <a:off x="2184779" y="3133297"/>
            <a:ext cx="3292038" cy="184666"/>
          </a:xfrm>
          <a:prstGeom prst="rect">
            <a:avLst/>
          </a:prstGeom>
        </p:spPr>
        <p:txBody>
          <a:bodyPr wrap="square" lIns="0" tIns="0" rIns="0" bIns="0">
            <a:spAutoFit/>
          </a:bodyPr>
          <a:lstStyle>
            <a:lvl1pPr marL="0" indent="0">
              <a:lnSpc>
                <a:spcPct val="100000"/>
              </a:lnSpc>
              <a:spcBef>
                <a:spcPts val="0"/>
              </a:spcBef>
              <a:spcAft>
                <a:spcPts val="0"/>
              </a:spcAft>
              <a:buNone/>
              <a:defRPr sz="1200" b="0" baseline="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Partner</a:t>
            </a:r>
          </a:p>
        </p:txBody>
      </p:sp>
      <p:sp>
        <p:nvSpPr>
          <p:cNvPr id="22" name="Title 7">
            <a:extLst>
              <a:ext uri="{FF2B5EF4-FFF2-40B4-BE49-F238E27FC236}">
                <a16:creationId xmlns:a16="http://schemas.microsoft.com/office/drawing/2014/main" id="{30E8B0BA-84B3-014D-A4A7-A5C23C9C4068}"/>
              </a:ext>
            </a:extLst>
          </p:cNvPr>
          <p:cNvSpPr txBox="1">
            <a:spLocks/>
          </p:cNvSpPr>
          <p:nvPr userDrawn="1"/>
        </p:nvSpPr>
        <p:spPr>
          <a:xfrm>
            <a:off x="634987" y="503164"/>
            <a:ext cx="7886700" cy="731911"/>
          </a:xfrm>
          <a:prstGeom prst="rect">
            <a:avLst/>
          </a:prstGeom>
        </p:spPr>
        <p:txBody>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dirty="0"/>
              <a:t>Thank you</a:t>
            </a:r>
          </a:p>
        </p:txBody>
      </p:sp>
      <p:sp>
        <p:nvSpPr>
          <p:cNvPr id="23" name="Title 7">
            <a:extLst>
              <a:ext uri="{FF2B5EF4-FFF2-40B4-BE49-F238E27FC236}">
                <a16:creationId xmlns:a16="http://schemas.microsoft.com/office/drawing/2014/main" id="{30E8B0BA-84B3-014D-A4A7-A5C23C9C4068}"/>
              </a:ext>
            </a:extLst>
          </p:cNvPr>
          <p:cNvSpPr txBox="1">
            <a:spLocks/>
          </p:cNvSpPr>
          <p:nvPr userDrawn="1"/>
        </p:nvSpPr>
        <p:spPr>
          <a:xfrm>
            <a:off x="2184779" y="2404804"/>
            <a:ext cx="659029" cy="177046"/>
          </a:xfrm>
          <a:prstGeom prst="rect">
            <a:avLst/>
          </a:prstGeom>
        </p:spPr>
        <p:txBody>
          <a:bodyPr lIns="0" tIns="0" rIns="0" bIns="0"/>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sz="1200" dirty="0">
                <a:solidFill>
                  <a:schemeClr val="tx1"/>
                </a:solidFill>
                <a:latin typeface="+mn-lt"/>
              </a:rPr>
              <a:t>LinkedIn:</a:t>
            </a:r>
          </a:p>
        </p:txBody>
      </p:sp>
      <p:sp>
        <p:nvSpPr>
          <p:cNvPr id="27" name="Title 7">
            <a:extLst>
              <a:ext uri="{FF2B5EF4-FFF2-40B4-BE49-F238E27FC236}">
                <a16:creationId xmlns:a16="http://schemas.microsoft.com/office/drawing/2014/main" id="{30E8B0BA-84B3-014D-A4A7-A5C23C9C4068}"/>
              </a:ext>
            </a:extLst>
          </p:cNvPr>
          <p:cNvSpPr txBox="1">
            <a:spLocks/>
          </p:cNvSpPr>
          <p:nvPr userDrawn="1"/>
        </p:nvSpPr>
        <p:spPr>
          <a:xfrm>
            <a:off x="2184779" y="3906873"/>
            <a:ext cx="659029" cy="177046"/>
          </a:xfrm>
          <a:prstGeom prst="rect">
            <a:avLst/>
          </a:prstGeom>
        </p:spPr>
        <p:txBody>
          <a:bodyPr lIns="0" tIns="0" rIns="0" bIns="0"/>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sz="1200" dirty="0">
                <a:solidFill>
                  <a:schemeClr val="tx1"/>
                </a:solidFill>
                <a:latin typeface="+mn-lt"/>
              </a:rPr>
              <a:t>LinkedIn:</a:t>
            </a:r>
          </a:p>
        </p:txBody>
      </p:sp>
      <p:sp>
        <p:nvSpPr>
          <p:cNvPr id="4" name="Text Placeholder 3"/>
          <p:cNvSpPr>
            <a:spLocks noGrp="1"/>
          </p:cNvSpPr>
          <p:nvPr>
            <p:ph type="body" sz="quarter" idx="25" hasCustomPrompt="1"/>
          </p:nvPr>
        </p:nvSpPr>
        <p:spPr>
          <a:xfrm>
            <a:off x="2810179" y="2414964"/>
            <a:ext cx="5716271" cy="166199"/>
          </a:xfrm>
          <a:prstGeom prst="rect">
            <a:avLst/>
          </a:prstGeom>
        </p:spPr>
        <p:txBody>
          <a:bodyPr wrap="square" lIns="0" tIns="0" rIns="0" bIns="0">
            <a:spAutoFit/>
          </a:bodyPr>
          <a:lstStyle>
            <a:lvl1pPr marL="0" indent="0">
              <a:buNone/>
              <a:defRPr sz="1200" b="0"/>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add LinkedIn URL</a:t>
            </a:r>
            <a:endParaRPr lang="en-AU" dirty="0"/>
          </a:p>
        </p:txBody>
      </p:sp>
      <p:sp>
        <p:nvSpPr>
          <p:cNvPr id="28" name="Text Placeholder 3"/>
          <p:cNvSpPr>
            <a:spLocks noGrp="1"/>
          </p:cNvSpPr>
          <p:nvPr>
            <p:ph type="body" sz="quarter" idx="26" hasCustomPrompt="1"/>
          </p:nvPr>
        </p:nvSpPr>
        <p:spPr>
          <a:xfrm>
            <a:off x="2810179" y="3899252"/>
            <a:ext cx="5716271" cy="166199"/>
          </a:xfrm>
          <a:prstGeom prst="rect">
            <a:avLst/>
          </a:prstGeom>
        </p:spPr>
        <p:txBody>
          <a:bodyPr wrap="square" lIns="0" tIns="0" rIns="0" bIns="0">
            <a:spAutoFit/>
          </a:bodyPr>
          <a:lstStyle>
            <a:lvl1pPr marL="0" indent="0">
              <a:buNone/>
              <a:defRPr sz="1200" b="0"/>
            </a:lvl1pPr>
            <a:lvl2pPr marL="457200" indent="0">
              <a:buNone/>
              <a:defRPr b="0"/>
            </a:lvl2pPr>
            <a:lvl3pPr marL="914400" indent="0">
              <a:buNone/>
              <a:defRPr b="0"/>
            </a:lvl3pPr>
            <a:lvl4pPr marL="1371600" indent="0">
              <a:buNone/>
              <a:defRPr b="0"/>
            </a:lvl4pPr>
            <a:lvl5pPr marL="1828800" indent="0">
              <a:buNone/>
              <a:defRPr b="0"/>
            </a:lvl5pPr>
          </a:lstStyle>
          <a:p>
            <a:pPr lvl="0"/>
            <a:r>
              <a:rPr lang="en-US" dirty="0"/>
              <a:t>Click to add LinkedIn URL</a:t>
            </a:r>
            <a:endParaRPr lang="en-AU" dirty="0"/>
          </a:p>
        </p:txBody>
      </p:sp>
    </p:spTree>
    <p:custDataLst>
      <p:tags r:id="rId1"/>
    </p:custDataLst>
    <p:extLst>
      <p:ext uri="{BB962C8B-B14F-4D97-AF65-F5344CB8AC3E}">
        <p14:creationId xmlns:p14="http://schemas.microsoft.com/office/powerpoint/2010/main" val="3507280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 HG White Back 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F78114-C03A-AF4B-B260-B93EE1C29C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535" y="4338282"/>
            <a:ext cx="1358519" cy="353416"/>
          </a:xfrm>
          <a:prstGeom prst="rect">
            <a:avLst/>
          </a:prstGeom>
        </p:spPr>
      </p:pic>
      <p:sp>
        <p:nvSpPr>
          <p:cNvPr id="3" name="Subtitle 4">
            <a:extLst>
              <a:ext uri="{FF2B5EF4-FFF2-40B4-BE49-F238E27FC236}">
                <a16:creationId xmlns:a16="http://schemas.microsoft.com/office/drawing/2014/main" id="{A270846B-05FD-A845-8A93-F8A0A4A1526B}"/>
              </a:ext>
            </a:extLst>
          </p:cNvPr>
          <p:cNvSpPr txBox="1">
            <a:spLocks/>
          </p:cNvSpPr>
          <p:nvPr userDrawn="1"/>
        </p:nvSpPr>
        <p:spPr>
          <a:xfrm>
            <a:off x="527751" y="571657"/>
            <a:ext cx="7580850" cy="7690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spcAft>
                <a:spcPts val="850"/>
              </a:spcAft>
              <a:buNone/>
            </a:pPr>
            <a:r>
              <a:rPr lang="en-US" sz="800" dirty="0">
                <a:solidFill>
                  <a:srgbClr val="252525"/>
                </a:solidFill>
                <a:latin typeface="Georgia" panose="02040502050405020303" pitchFamily="18" charset="0"/>
              </a:rPr>
              <a:t>Creating Exceptional Outcomes</a:t>
            </a:r>
            <a:br>
              <a:rPr lang="en-US" sz="800" dirty="0">
                <a:solidFill>
                  <a:srgbClr val="252525"/>
                </a:solidFill>
                <a:latin typeface="Georgia" panose="02040502050405020303" pitchFamily="18" charset="0"/>
              </a:rPr>
            </a:br>
            <a:r>
              <a:rPr lang="en-US" sz="800" dirty="0">
                <a:solidFill>
                  <a:srgbClr val="F26522"/>
                </a:solidFill>
                <a:latin typeface="Georgia" panose="02040502050405020303" pitchFamily="18" charset="0"/>
              </a:rPr>
              <a:t>hopgoodganim.com.au</a:t>
            </a:r>
          </a:p>
        </p:txBody>
      </p:sp>
    </p:spTree>
    <p:custDataLst>
      <p:tags r:id="rId1"/>
    </p:custDataLst>
    <p:extLst>
      <p:ext uri="{BB962C8B-B14F-4D97-AF65-F5344CB8AC3E}">
        <p14:creationId xmlns:p14="http://schemas.microsoft.com/office/powerpoint/2010/main" val="4232489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9 HG Dark 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043DE4-2787-9148-BC0D-75263B03FE56}"/>
              </a:ext>
            </a:extLst>
          </p:cNvPr>
          <p:cNvSpPr/>
          <p:nvPr userDrawn="1"/>
        </p:nvSpPr>
        <p:spPr>
          <a:xfrm>
            <a:off x="0" y="0"/>
            <a:ext cx="9144000" cy="5143501"/>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52525"/>
              </a:solidFill>
            </a:endParaRPr>
          </a:p>
        </p:txBody>
      </p:sp>
      <p:pic>
        <p:nvPicPr>
          <p:cNvPr id="7" name="Picture 6">
            <a:extLst>
              <a:ext uri="{FF2B5EF4-FFF2-40B4-BE49-F238E27FC236}">
                <a16:creationId xmlns:a16="http://schemas.microsoft.com/office/drawing/2014/main" id="{C0B835EE-5DD1-7944-8C7D-F60E52C5A8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535" y="4338282"/>
            <a:ext cx="1358519" cy="353416"/>
          </a:xfrm>
          <a:prstGeom prst="rect">
            <a:avLst/>
          </a:prstGeom>
        </p:spPr>
      </p:pic>
      <p:sp>
        <p:nvSpPr>
          <p:cNvPr id="8" name="Rectangle 7">
            <a:hlinkClick r:id="rId4"/>
            <a:extLst>
              <a:ext uri="{FF2B5EF4-FFF2-40B4-BE49-F238E27FC236}">
                <a16:creationId xmlns:a16="http://schemas.microsoft.com/office/drawing/2014/main" id="{ED262339-574F-D944-93D6-6D5730B452AD}"/>
              </a:ext>
            </a:extLst>
          </p:cNvPr>
          <p:cNvSpPr/>
          <p:nvPr userDrawn="1"/>
        </p:nvSpPr>
        <p:spPr>
          <a:xfrm>
            <a:off x="586900" y="831728"/>
            <a:ext cx="1110282" cy="15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4">
            <a:extLst>
              <a:ext uri="{FF2B5EF4-FFF2-40B4-BE49-F238E27FC236}">
                <a16:creationId xmlns:a16="http://schemas.microsoft.com/office/drawing/2014/main" id="{A270846B-05FD-A845-8A93-F8A0A4A1526B}"/>
              </a:ext>
            </a:extLst>
          </p:cNvPr>
          <p:cNvSpPr txBox="1">
            <a:spLocks/>
          </p:cNvSpPr>
          <p:nvPr userDrawn="1"/>
        </p:nvSpPr>
        <p:spPr>
          <a:xfrm>
            <a:off x="527751" y="571657"/>
            <a:ext cx="7580850" cy="7690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0"/>
              </a:spcBef>
              <a:spcAft>
                <a:spcPts val="850"/>
              </a:spcAft>
              <a:buNone/>
            </a:pPr>
            <a:r>
              <a:rPr lang="en-US" sz="800" dirty="0">
                <a:solidFill>
                  <a:schemeClr val="bg1"/>
                </a:solidFill>
                <a:latin typeface="Georgia" panose="02040502050405020303" pitchFamily="18" charset="0"/>
              </a:rPr>
              <a:t>Creating Exceptional Outcomes</a:t>
            </a:r>
            <a:br>
              <a:rPr lang="en-US" sz="800" dirty="0">
                <a:solidFill>
                  <a:schemeClr val="bg1"/>
                </a:solidFill>
                <a:latin typeface="Georgia" panose="02040502050405020303" pitchFamily="18" charset="0"/>
              </a:rPr>
            </a:br>
            <a:r>
              <a:rPr lang="en-US" sz="800" dirty="0">
                <a:solidFill>
                  <a:srgbClr val="F26522"/>
                </a:solidFill>
                <a:latin typeface="Georgia" panose="02040502050405020303" pitchFamily="18" charset="0"/>
              </a:rPr>
              <a:t>hopgoodganim.com.au</a:t>
            </a:r>
          </a:p>
        </p:txBody>
      </p:sp>
    </p:spTree>
    <p:custDataLst>
      <p:tags r:id="rId1"/>
    </p:custDataLst>
    <p:extLst>
      <p:ext uri="{BB962C8B-B14F-4D97-AF65-F5344CB8AC3E}">
        <p14:creationId xmlns:p14="http://schemas.microsoft.com/office/powerpoint/2010/main" val="25594359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HG Front Cover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flipV="1">
            <a:off x="0" y="-4"/>
            <a:ext cx="9144000" cy="5143503"/>
          </a:xfrm>
          <a:prstGeom prst="rect">
            <a:avLst/>
          </a:prstGeom>
        </p:spPr>
      </p:pic>
      <p:sp>
        <p:nvSpPr>
          <p:cNvPr id="4" name="Rectangle 3">
            <a:extLst>
              <a:ext uri="{FF2B5EF4-FFF2-40B4-BE49-F238E27FC236}">
                <a16:creationId xmlns:a16="http://schemas.microsoft.com/office/drawing/2014/main" id="{2CB58101-A9D0-8C4B-A2B6-AB1276AC6396}"/>
              </a:ext>
            </a:extLst>
          </p:cNvPr>
          <p:cNvSpPr/>
          <p:nvPr userDrawn="1"/>
        </p:nvSpPr>
        <p:spPr>
          <a:xfrm>
            <a:off x="0" y="0"/>
            <a:ext cx="9144000" cy="5143500"/>
          </a:xfrm>
          <a:prstGeom prst="rect">
            <a:avLst/>
          </a:prstGeom>
          <a:gradFill flip="none" rotWithShape="1">
            <a:gsLst>
              <a:gs pos="0">
                <a:schemeClr val="accent1">
                  <a:alpha val="0"/>
                  <a:lumMod val="0"/>
                </a:schemeClr>
              </a:gs>
              <a:gs pos="88000">
                <a:schemeClr val="tx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FE3760C-5374-1944-A0E2-A947F0165B74}"/>
              </a:ext>
            </a:extLst>
          </p:cNvPr>
          <p:cNvCxnSpPr>
            <a:cxnSpLocks/>
          </p:cNvCxnSpPr>
          <p:nvPr userDrawn="1"/>
        </p:nvCxnSpPr>
        <p:spPr>
          <a:xfrm>
            <a:off x="628676"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C2193937-F524-934C-B35D-0AAF9B3984AD}"/>
              </a:ext>
            </a:extLst>
          </p:cNvPr>
          <p:cNvSpPr txBox="1">
            <a:spLocks/>
          </p:cNvSpPr>
          <p:nvPr userDrawn="1"/>
        </p:nvSpPr>
        <p:spPr>
          <a:xfrm>
            <a:off x="521388" y="571657"/>
            <a:ext cx="7580850" cy="3501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dirty="0">
                <a:solidFill>
                  <a:schemeClr val="bg1"/>
                </a:solidFill>
                <a:latin typeface="Georgia" panose="02040502050405020303" pitchFamily="18" charset="0"/>
              </a:rPr>
              <a:t>Creating Exceptional Outcomes</a:t>
            </a:r>
            <a:endParaRPr lang="en-US" sz="800" dirty="0">
              <a:solidFill>
                <a:srgbClr val="F26522"/>
              </a:solidFill>
              <a:latin typeface="Georgia" panose="02040502050405020303" pitchFamily="18" charset="0"/>
            </a:endParaRPr>
          </a:p>
        </p:txBody>
      </p:sp>
      <p:pic>
        <p:nvPicPr>
          <p:cNvPr id="10" name="Picture 9">
            <a:extLst>
              <a:ext uri="{FF2B5EF4-FFF2-40B4-BE49-F238E27FC236}">
                <a16:creationId xmlns:a16="http://schemas.microsoft.com/office/drawing/2014/main" id="{B700C9D2-0D12-4F4A-88AA-F0E5C6D5C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3168" y="4338282"/>
            <a:ext cx="1358519" cy="353416"/>
          </a:xfrm>
          <a:prstGeom prst="rect">
            <a:avLst/>
          </a:prstGeom>
        </p:spPr>
      </p:pic>
      <p:cxnSp>
        <p:nvCxnSpPr>
          <p:cNvPr id="11" name="Straight Connector 10">
            <a:extLst>
              <a:ext uri="{FF2B5EF4-FFF2-40B4-BE49-F238E27FC236}">
                <a16:creationId xmlns:a16="http://schemas.microsoft.com/office/drawing/2014/main" id="{8F526093-C2AD-B24B-8E52-6B9D7FC73C14}"/>
              </a:ext>
            </a:extLst>
          </p:cNvPr>
          <p:cNvCxnSpPr>
            <a:cxnSpLocks/>
          </p:cNvCxnSpPr>
          <p:nvPr userDrawn="1"/>
        </p:nvCxnSpPr>
        <p:spPr>
          <a:xfrm>
            <a:off x="622313"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9"/>
          <p:cNvSpPr>
            <a:spLocks noGrp="1"/>
          </p:cNvSpPr>
          <p:nvPr>
            <p:ph type="body" sz="quarter" idx="10" hasCustomPrompt="1"/>
          </p:nvPr>
        </p:nvSpPr>
        <p:spPr>
          <a:xfrm>
            <a:off x="628676" y="971550"/>
            <a:ext cx="7972399" cy="549318"/>
          </a:xfrm>
          <a:prstGeom prst="rect">
            <a:avLst/>
          </a:prstGeom>
        </p:spPr>
        <p:txBody>
          <a:bodyPr wrap="square" lIns="0" tIns="0" rIns="0" bIns="0">
            <a:spAutoFit/>
          </a:bodyPr>
          <a:lstStyle>
            <a:lvl1pPr marL="0" indent="0">
              <a:lnSpc>
                <a:spcPct val="123000"/>
              </a:lnSpc>
              <a:spcBef>
                <a:spcPts val="0"/>
              </a:spcBef>
              <a:spcAft>
                <a:spcPts val="850"/>
              </a:spcAft>
              <a:buNone/>
              <a:defRPr sz="3200" b="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Heading</a:t>
            </a:r>
          </a:p>
        </p:txBody>
      </p:sp>
      <p:sp>
        <p:nvSpPr>
          <p:cNvPr id="13" name="Text Placeholder 19"/>
          <p:cNvSpPr>
            <a:spLocks noGrp="1"/>
          </p:cNvSpPr>
          <p:nvPr>
            <p:ph type="body" sz="quarter" idx="11" hasCustomPrompt="1"/>
          </p:nvPr>
        </p:nvSpPr>
        <p:spPr>
          <a:xfrm>
            <a:off x="628676" y="1820246"/>
            <a:ext cx="5191125" cy="222561"/>
          </a:xfrm>
          <a:prstGeom prst="rect">
            <a:avLst/>
          </a:prstGeom>
        </p:spPr>
        <p:txBody>
          <a:bodyPr lIns="0" tIns="0" rIns="0" bIns="0">
            <a:spAutoFit/>
          </a:bodyPr>
          <a:lstStyle>
            <a:lvl1pPr marL="0" indent="0">
              <a:lnSpc>
                <a:spcPct val="123000"/>
              </a:lnSpc>
              <a:spcBef>
                <a:spcPts val="0"/>
              </a:spcBef>
              <a:spcAft>
                <a:spcPts val="850"/>
              </a:spcAft>
              <a:buNone/>
              <a:defRPr sz="13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Subheading</a:t>
            </a:r>
          </a:p>
        </p:txBody>
      </p:sp>
      <p:sp>
        <p:nvSpPr>
          <p:cNvPr id="16" name="Text Placeholder 19"/>
          <p:cNvSpPr>
            <a:spLocks noGrp="1"/>
          </p:cNvSpPr>
          <p:nvPr>
            <p:ph type="body" sz="quarter" idx="13" hasCustomPrompt="1"/>
          </p:nvPr>
        </p:nvSpPr>
        <p:spPr>
          <a:xfrm>
            <a:off x="622313"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18" name="Text Placeholder 19"/>
          <p:cNvSpPr>
            <a:spLocks noGrp="1"/>
          </p:cNvSpPr>
          <p:nvPr>
            <p:ph type="body" sz="quarter" idx="15" hasCustomPrompt="1"/>
          </p:nvPr>
        </p:nvSpPr>
        <p:spPr>
          <a:xfrm>
            <a:off x="622313"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19" name="Text Placeholder 19"/>
          <p:cNvSpPr>
            <a:spLocks noGrp="1"/>
          </p:cNvSpPr>
          <p:nvPr>
            <p:ph type="body" sz="quarter" idx="16" hasCustomPrompt="1"/>
          </p:nvPr>
        </p:nvSpPr>
        <p:spPr>
          <a:xfrm>
            <a:off x="2890057"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20" name="Text Placeholder 19"/>
          <p:cNvSpPr>
            <a:spLocks noGrp="1"/>
          </p:cNvSpPr>
          <p:nvPr>
            <p:ph type="body" sz="quarter" idx="17" hasCustomPrompt="1"/>
          </p:nvPr>
        </p:nvSpPr>
        <p:spPr>
          <a:xfrm>
            <a:off x="2890057"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22" name="Text Placeholder 19"/>
          <p:cNvSpPr>
            <a:spLocks noGrp="1"/>
          </p:cNvSpPr>
          <p:nvPr>
            <p:ph type="body" sz="quarter" idx="14" hasCustomPrompt="1"/>
          </p:nvPr>
        </p:nvSpPr>
        <p:spPr>
          <a:xfrm>
            <a:off x="711126" y="3521571"/>
            <a:ext cx="5191125" cy="189283"/>
          </a:xfrm>
          <a:prstGeom prst="rect">
            <a:avLst/>
          </a:prstGeom>
        </p:spPr>
        <p:txBody>
          <a:bodyPr lIns="0" tIns="0" rIns="0" bIns="0">
            <a:spAutoFit/>
          </a:bodyPr>
          <a:lstStyle>
            <a:lvl1pPr marL="0" indent="0">
              <a:lnSpc>
                <a:spcPct val="123000"/>
              </a:lnSpc>
              <a:spcBef>
                <a:spcPts val="0"/>
              </a:spcBef>
              <a:spcAft>
                <a:spcPts val="850"/>
              </a:spcAft>
              <a:buNone/>
              <a:defRPr sz="100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March 2019</a:t>
            </a:r>
          </a:p>
        </p:txBody>
      </p:sp>
      <p:sp>
        <p:nvSpPr>
          <p:cNvPr id="23" name="Title 7">
            <a:extLst>
              <a:ext uri="{FF2B5EF4-FFF2-40B4-BE49-F238E27FC236}">
                <a16:creationId xmlns:a16="http://schemas.microsoft.com/office/drawing/2014/main" id="{30E8B0BA-84B3-014D-A4A7-A5C23C9C4068}"/>
              </a:ext>
            </a:extLst>
          </p:cNvPr>
          <p:cNvSpPr txBox="1">
            <a:spLocks/>
          </p:cNvSpPr>
          <p:nvPr userDrawn="1"/>
        </p:nvSpPr>
        <p:spPr>
          <a:xfrm>
            <a:off x="626269" y="3556496"/>
            <a:ext cx="95726" cy="138499"/>
          </a:xfrm>
          <a:prstGeom prst="rect">
            <a:avLst/>
          </a:prstGeom>
        </p:spPr>
        <p:txBody>
          <a:bodyPr wrap="square" lIns="0" tIns="0" rIns="0" bIns="0">
            <a:spAutoFit/>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sz="1000" dirty="0">
                <a:latin typeface="+mn-lt"/>
              </a:rPr>
              <a:t>/</a:t>
            </a:r>
          </a:p>
        </p:txBody>
      </p:sp>
    </p:spTree>
    <p:custDataLst>
      <p:tags r:id="rId1"/>
    </p:custDataLst>
    <p:extLst>
      <p:ext uri="{BB962C8B-B14F-4D97-AF65-F5344CB8AC3E}">
        <p14:creationId xmlns:p14="http://schemas.microsoft.com/office/powerpoint/2010/main" val="1612215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HG Front Cover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4" name="Rectangle 3">
            <a:extLst>
              <a:ext uri="{FF2B5EF4-FFF2-40B4-BE49-F238E27FC236}">
                <a16:creationId xmlns:a16="http://schemas.microsoft.com/office/drawing/2014/main" id="{2CB58101-A9D0-8C4B-A2B6-AB1276AC6396}"/>
              </a:ext>
            </a:extLst>
          </p:cNvPr>
          <p:cNvSpPr/>
          <p:nvPr userDrawn="1"/>
        </p:nvSpPr>
        <p:spPr>
          <a:xfrm>
            <a:off x="0" y="0"/>
            <a:ext cx="9144000" cy="5143500"/>
          </a:xfrm>
          <a:prstGeom prst="rect">
            <a:avLst/>
          </a:prstGeom>
          <a:gradFill flip="none" rotWithShape="1">
            <a:gsLst>
              <a:gs pos="0">
                <a:schemeClr val="accent1">
                  <a:alpha val="0"/>
                  <a:lumMod val="0"/>
                </a:schemeClr>
              </a:gs>
              <a:gs pos="88000">
                <a:schemeClr val="tx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FE3760C-5374-1944-A0E2-A947F0165B74}"/>
              </a:ext>
            </a:extLst>
          </p:cNvPr>
          <p:cNvCxnSpPr>
            <a:cxnSpLocks/>
          </p:cNvCxnSpPr>
          <p:nvPr userDrawn="1"/>
        </p:nvCxnSpPr>
        <p:spPr>
          <a:xfrm>
            <a:off x="628676"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C2193937-F524-934C-B35D-0AAF9B3984AD}"/>
              </a:ext>
            </a:extLst>
          </p:cNvPr>
          <p:cNvSpPr txBox="1">
            <a:spLocks/>
          </p:cNvSpPr>
          <p:nvPr userDrawn="1"/>
        </p:nvSpPr>
        <p:spPr>
          <a:xfrm>
            <a:off x="521388" y="571657"/>
            <a:ext cx="7580850" cy="3501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dirty="0">
                <a:solidFill>
                  <a:schemeClr val="bg1"/>
                </a:solidFill>
                <a:latin typeface="Georgia" panose="02040502050405020303" pitchFamily="18" charset="0"/>
              </a:rPr>
              <a:t>Creating Exceptional Outcomes</a:t>
            </a:r>
            <a:endParaRPr lang="en-US" sz="800" dirty="0">
              <a:solidFill>
                <a:srgbClr val="F26522"/>
              </a:solidFill>
              <a:latin typeface="Georgia" panose="02040502050405020303" pitchFamily="18" charset="0"/>
            </a:endParaRPr>
          </a:p>
        </p:txBody>
      </p:sp>
      <p:pic>
        <p:nvPicPr>
          <p:cNvPr id="10" name="Picture 9">
            <a:extLst>
              <a:ext uri="{FF2B5EF4-FFF2-40B4-BE49-F238E27FC236}">
                <a16:creationId xmlns:a16="http://schemas.microsoft.com/office/drawing/2014/main" id="{B700C9D2-0D12-4F4A-88AA-F0E5C6D5C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3168" y="4338282"/>
            <a:ext cx="1358519" cy="353416"/>
          </a:xfrm>
          <a:prstGeom prst="rect">
            <a:avLst/>
          </a:prstGeom>
        </p:spPr>
      </p:pic>
      <p:cxnSp>
        <p:nvCxnSpPr>
          <p:cNvPr id="11" name="Straight Connector 10">
            <a:extLst>
              <a:ext uri="{FF2B5EF4-FFF2-40B4-BE49-F238E27FC236}">
                <a16:creationId xmlns:a16="http://schemas.microsoft.com/office/drawing/2014/main" id="{8F526093-C2AD-B24B-8E52-6B9D7FC73C14}"/>
              </a:ext>
            </a:extLst>
          </p:cNvPr>
          <p:cNvCxnSpPr>
            <a:cxnSpLocks/>
          </p:cNvCxnSpPr>
          <p:nvPr userDrawn="1"/>
        </p:nvCxnSpPr>
        <p:spPr>
          <a:xfrm>
            <a:off x="622313"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9"/>
          <p:cNvSpPr>
            <a:spLocks noGrp="1"/>
          </p:cNvSpPr>
          <p:nvPr>
            <p:ph type="body" sz="quarter" idx="10" hasCustomPrompt="1"/>
          </p:nvPr>
        </p:nvSpPr>
        <p:spPr>
          <a:xfrm>
            <a:off x="628676" y="971550"/>
            <a:ext cx="7972399" cy="549318"/>
          </a:xfrm>
          <a:prstGeom prst="rect">
            <a:avLst/>
          </a:prstGeom>
        </p:spPr>
        <p:txBody>
          <a:bodyPr wrap="square" lIns="0" tIns="0" rIns="0" bIns="0">
            <a:spAutoFit/>
          </a:bodyPr>
          <a:lstStyle>
            <a:lvl1pPr marL="0" indent="0">
              <a:lnSpc>
                <a:spcPct val="123000"/>
              </a:lnSpc>
              <a:spcBef>
                <a:spcPts val="0"/>
              </a:spcBef>
              <a:spcAft>
                <a:spcPts val="850"/>
              </a:spcAft>
              <a:buNone/>
              <a:defRPr sz="3200" b="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Heading</a:t>
            </a:r>
          </a:p>
        </p:txBody>
      </p:sp>
      <p:sp>
        <p:nvSpPr>
          <p:cNvPr id="13" name="Text Placeholder 19"/>
          <p:cNvSpPr>
            <a:spLocks noGrp="1"/>
          </p:cNvSpPr>
          <p:nvPr>
            <p:ph type="body" sz="quarter" idx="11" hasCustomPrompt="1"/>
          </p:nvPr>
        </p:nvSpPr>
        <p:spPr>
          <a:xfrm>
            <a:off x="628676" y="1820246"/>
            <a:ext cx="5191125" cy="222561"/>
          </a:xfrm>
          <a:prstGeom prst="rect">
            <a:avLst/>
          </a:prstGeom>
        </p:spPr>
        <p:txBody>
          <a:bodyPr lIns="0" tIns="0" rIns="0" bIns="0">
            <a:spAutoFit/>
          </a:bodyPr>
          <a:lstStyle>
            <a:lvl1pPr marL="0" indent="0">
              <a:lnSpc>
                <a:spcPct val="123000"/>
              </a:lnSpc>
              <a:spcBef>
                <a:spcPts val="0"/>
              </a:spcBef>
              <a:spcAft>
                <a:spcPts val="850"/>
              </a:spcAft>
              <a:buNone/>
              <a:defRPr sz="13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Subheading</a:t>
            </a:r>
          </a:p>
        </p:txBody>
      </p:sp>
      <p:sp>
        <p:nvSpPr>
          <p:cNvPr id="16" name="Text Placeholder 19"/>
          <p:cNvSpPr>
            <a:spLocks noGrp="1"/>
          </p:cNvSpPr>
          <p:nvPr>
            <p:ph type="body" sz="quarter" idx="13" hasCustomPrompt="1"/>
          </p:nvPr>
        </p:nvSpPr>
        <p:spPr>
          <a:xfrm>
            <a:off x="622313"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18" name="Text Placeholder 19"/>
          <p:cNvSpPr>
            <a:spLocks noGrp="1"/>
          </p:cNvSpPr>
          <p:nvPr>
            <p:ph type="body" sz="quarter" idx="15" hasCustomPrompt="1"/>
          </p:nvPr>
        </p:nvSpPr>
        <p:spPr>
          <a:xfrm>
            <a:off x="622313"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19" name="Text Placeholder 19"/>
          <p:cNvSpPr>
            <a:spLocks noGrp="1"/>
          </p:cNvSpPr>
          <p:nvPr>
            <p:ph type="body" sz="quarter" idx="16" hasCustomPrompt="1"/>
          </p:nvPr>
        </p:nvSpPr>
        <p:spPr>
          <a:xfrm>
            <a:off x="2890057"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20" name="Text Placeholder 19"/>
          <p:cNvSpPr>
            <a:spLocks noGrp="1"/>
          </p:cNvSpPr>
          <p:nvPr>
            <p:ph type="body" sz="quarter" idx="17" hasCustomPrompt="1"/>
          </p:nvPr>
        </p:nvSpPr>
        <p:spPr>
          <a:xfrm>
            <a:off x="2890057"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22" name="Text Placeholder 19"/>
          <p:cNvSpPr>
            <a:spLocks noGrp="1"/>
          </p:cNvSpPr>
          <p:nvPr>
            <p:ph type="body" sz="quarter" idx="14" hasCustomPrompt="1"/>
          </p:nvPr>
        </p:nvSpPr>
        <p:spPr>
          <a:xfrm>
            <a:off x="711126" y="3521571"/>
            <a:ext cx="5191125" cy="189283"/>
          </a:xfrm>
          <a:prstGeom prst="rect">
            <a:avLst/>
          </a:prstGeom>
        </p:spPr>
        <p:txBody>
          <a:bodyPr lIns="0" tIns="0" rIns="0" bIns="0">
            <a:spAutoFit/>
          </a:bodyPr>
          <a:lstStyle>
            <a:lvl1pPr marL="0" indent="0">
              <a:lnSpc>
                <a:spcPct val="123000"/>
              </a:lnSpc>
              <a:spcBef>
                <a:spcPts val="0"/>
              </a:spcBef>
              <a:spcAft>
                <a:spcPts val="850"/>
              </a:spcAft>
              <a:buNone/>
              <a:defRPr sz="100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March 2019</a:t>
            </a:r>
          </a:p>
        </p:txBody>
      </p:sp>
      <p:sp>
        <p:nvSpPr>
          <p:cNvPr id="23" name="Title 7">
            <a:extLst>
              <a:ext uri="{FF2B5EF4-FFF2-40B4-BE49-F238E27FC236}">
                <a16:creationId xmlns:a16="http://schemas.microsoft.com/office/drawing/2014/main" id="{30E8B0BA-84B3-014D-A4A7-A5C23C9C4068}"/>
              </a:ext>
            </a:extLst>
          </p:cNvPr>
          <p:cNvSpPr txBox="1">
            <a:spLocks/>
          </p:cNvSpPr>
          <p:nvPr userDrawn="1"/>
        </p:nvSpPr>
        <p:spPr>
          <a:xfrm>
            <a:off x="626269" y="3556496"/>
            <a:ext cx="95726" cy="138499"/>
          </a:xfrm>
          <a:prstGeom prst="rect">
            <a:avLst/>
          </a:prstGeom>
        </p:spPr>
        <p:txBody>
          <a:bodyPr wrap="square" lIns="0" tIns="0" rIns="0" bIns="0">
            <a:spAutoFit/>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sz="1000" dirty="0">
                <a:latin typeface="+mn-lt"/>
              </a:rPr>
              <a:t>/</a:t>
            </a:r>
          </a:p>
        </p:txBody>
      </p:sp>
    </p:spTree>
    <p:custDataLst>
      <p:tags r:id="rId1"/>
    </p:custDataLst>
    <p:extLst>
      <p:ext uri="{BB962C8B-B14F-4D97-AF65-F5344CB8AC3E}">
        <p14:creationId xmlns:p14="http://schemas.microsoft.com/office/powerpoint/2010/main" val="4069855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HG Front Cover 4">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8BDC14D-910D-43A7-ADD9-DA113830D345}"/>
              </a:ext>
            </a:extLst>
          </p:cNvPr>
          <p:cNvPicPr>
            <a:picLocks noChangeAspect="1"/>
          </p:cNvPicPr>
          <p:nvPr userDrawn="1"/>
        </p:nvPicPr>
        <p:blipFill rotWithShape="1">
          <a:blip r:embed="rId3"/>
          <a:srcRect b="18767"/>
          <a:stretch/>
        </p:blipFill>
        <p:spPr>
          <a:xfrm>
            <a:off x="0" y="68579"/>
            <a:ext cx="9144000" cy="3881121"/>
          </a:xfrm>
          <a:prstGeom prst="rect">
            <a:avLst/>
          </a:prstGeom>
        </p:spPr>
      </p:pic>
      <p:sp>
        <p:nvSpPr>
          <p:cNvPr id="4" name="Rectangle 3">
            <a:extLst>
              <a:ext uri="{FF2B5EF4-FFF2-40B4-BE49-F238E27FC236}">
                <a16:creationId xmlns:a16="http://schemas.microsoft.com/office/drawing/2014/main" id="{2CB58101-A9D0-8C4B-A2B6-AB1276AC6396}"/>
              </a:ext>
            </a:extLst>
          </p:cNvPr>
          <p:cNvSpPr/>
          <p:nvPr userDrawn="1"/>
        </p:nvSpPr>
        <p:spPr>
          <a:xfrm>
            <a:off x="0" y="0"/>
            <a:ext cx="9144000" cy="5143500"/>
          </a:xfrm>
          <a:prstGeom prst="rect">
            <a:avLst/>
          </a:prstGeom>
          <a:gradFill flip="none" rotWithShape="1">
            <a:gsLst>
              <a:gs pos="0">
                <a:schemeClr val="accent1">
                  <a:alpha val="0"/>
                  <a:lumMod val="0"/>
                </a:schemeClr>
              </a:gs>
              <a:gs pos="88000">
                <a:schemeClr val="tx1">
                  <a:alpha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1FE3760C-5374-1944-A0E2-A947F0165B74}"/>
              </a:ext>
            </a:extLst>
          </p:cNvPr>
          <p:cNvCxnSpPr>
            <a:cxnSpLocks/>
          </p:cNvCxnSpPr>
          <p:nvPr userDrawn="1"/>
        </p:nvCxnSpPr>
        <p:spPr>
          <a:xfrm>
            <a:off x="628676"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C2193937-F524-934C-B35D-0AAF9B3984AD}"/>
              </a:ext>
            </a:extLst>
          </p:cNvPr>
          <p:cNvSpPr txBox="1">
            <a:spLocks/>
          </p:cNvSpPr>
          <p:nvPr userDrawn="1"/>
        </p:nvSpPr>
        <p:spPr>
          <a:xfrm>
            <a:off x="521388" y="571657"/>
            <a:ext cx="7580850" cy="35017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800" dirty="0">
                <a:solidFill>
                  <a:schemeClr val="bg1"/>
                </a:solidFill>
                <a:latin typeface="Georgia" panose="02040502050405020303" pitchFamily="18" charset="0"/>
              </a:rPr>
              <a:t>Creating Exceptional Outcomes</a:t>
            </a:r>
            <a:endParaRPr lang="en-US" sz="800" dirty="0">
              <a:solidFill>
                <a:srgbClr val="F26522"/>
              </a:solidFill>
              <a:latin typeface="Georgia" panose="02040502050405020303" pitchFamily="18" charset="0"/>
            </a:endParaRPr>
          </a:p>
        </p:txBody>
      </p:sp>
      <p:pic>
        <p:nvPicPr>
          <p:cNvPr id="10" name="Picture 9">
            <a:extLst>
              <a:ext uri="{FF2B5EF4-FFF2-40B4-BE49-F238E27FC236}">
                <a16:creationId xmlns:a16="http://schemas.microsoft.com/office/drawing/2014/main" id="{B700C9D2-0D12-4F4A-88AA-F0E5C6D5C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63168" y="4338282"/>
            <a:ext cx="1358519" cy="353416"/>
          </a:xfrm>
          <a:prstGeom prst="rect">
            <a:avLst/>
          </a:prstGeom>
        </p:spPr>
      </p:pic>
      <p:cxnSp>
        <p:nvCxnSpPr>
          <p:cNvPr id="11" name="Straight Connector 10">
            <a:extLst>
              <a:ext uri="{FF2B5EF4-FFF2-40B4-BE49-F238E27FC236}">
                <a16:creationId xmlns:a16="http://schemas.microsoft.com/office/drawing/2014/main" id="{8F526093-C2AD-B24B-8E52-6B9D7FC73C14}"/>
              </a:ext>
            </a:extLst>
          </p:cNvPr>
          <p:cNvCxnSpPr>
            <a:cxnSpLocks/>
          </p:cNvCxnSpPr>
          <p:nvPr userDrawn="1"/>
        </p:nvCxnSpPr>
        <p:spPr>
          <a:xfrm>
            <a:off x="622313" y="3849829"/>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9"/>
          <p:cNvSpPr>
            <a:spLocks noGrp="1"/>
          </p:cNvSpPr>
          <p:nvPr>
            <p:ph type="body" sz="quarter" idx="10" hasCustomPrompt="1"/>
          </p:nvPr>
        </p:nvSpPr>
        <p:spPr>
          <a:xfrm>
            <a:off x="628676" y="971550"/>
            <a:ext cx="7972399" cy="549318"/>
          </a:xfrm>
          <a:prstGeom prst="rect">
            <a:avLst/>
          </a:prstGeom>
        </p:spPr>
        <p:txBody>
          <a:bodyPr wrap="square" lIns="0" tIns="0" rIns="0" bIns="0">
            <a:spAutoFit/>
          </a:bodyPr>
          <a:lstStyle>
            <a:lvl1pPr marL="0" indent="0">
              <a:lnSpc>
                <a:spcPct val="123000"/>
              </a:lnSpc>
              <a:spcBef>
                <a:spcPts val="0"/>
              </a:spcBef>
              <a:spcAft>
                <a:spcPts val="850"/>
              </a:spcAft>
              <a:buNone/>
              <a:defRPr sz="3200" b="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Heading</a:t>
            </a:r>
          </a:p>
        </p:txBody>
      </p:sp>
      <p:sp>
        <p:nvSpPr>
          <p:cNvPr id="13" name="Text Placeholder 19"/>
          <p:cNvSpPr>
            <a:spLocks noGrp="1"/>
          </p:cNvSpPr>
          <p:nvPr>
            <p:ph type="body" sz="quarter" idx="11" hasCustomPrompt="1"/>
          </p:nvPr>
        </p:nvSpPr>
        <p:spPr>
          <a:xfrm>
            <a:off x="628676" y="1820246"/>
            <a:ext cx="5191125" cy="222561"/>
          </a:xfrm>
          <a:prstGeom prst="rect">
            <a:avLst/>
          </a:prstGeom>
        </p:spPr>
        <p:txBody>
          <a:bodyPr lIns="0" tIns="0" rIns="0" bIns="0">
            <a:spAutoFit/>
          </a:bodyPr>
          <a:lstStyle>
            <a:lvl1pPr marL="0" indent="0">
              <a:lnSpc>
                <a:spcPct val="123000"/>
              </a:lnSpc>
              <a:spcBef>
                <a:spcPts val="0"/>
              </a:spcBef>
              <a:spcAft>
                <a:spcPts val="850"/>
              </a:spcAft>
              <a:buNone/>
              <a:defRPr sz="13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Subheading</a:t>
            </a:r>
          </a:p>
        </p:txBody>
      </p:sp>
      <p:sp>
        <p:nvSpPr>
          <p:cNvPr id="16" name="Text Placeholder 19"/>
          <p:cNvSpPr>
            <a:spLocks noGrp="1"/>
          </p:cNvSpPr>
          <p:nvPr>
            <p:ph type="body" sz="quarter" idx="13" hasCustomPrompt="1"/>
          </p:nvPr>
        </p:nvSpPr>
        <p:spPr>
          <a:xfrm>
            <a:off x="622313"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18" name="Text Placeholder 19"/>
          <p:cNvSpPr>
            <a:spLocks noGrp="1"/>
          </p:cNvSpPr>
          <p:nvPr>
            <p:ph type="body" sz="quarter" idx="15" hasCustomPrompt="1"/>
          </p:nvPr>
        </p:nvSpPr>
        <p:spPr>
          <a:xfrm>
            <a:off x="622313"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19" name="Text Placeholder 19"/>
          <p:cNvSpPr>
            <a:spLocks noGrp="1"/>
          </p:cNvSpPr>
          <p:nvPr>
            <p:ph type="body" sz="quarter" idx="16" hasCustomPrompt="1"/>
          </p:nvPr>
        </p:nvSpPr>
        <p:spPr>
          <a:xfrm>
            <a:off x="2890057" y="4003526"/>
            <a:ext cx="2031987" cy="261610"/>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Geoff Wilson</a:t>
            </a:r>
          </a:p>
          <a:p>
            <a:pPr lvl="0"/>
            <a:r>
              <a:rPr lang="en-US" dirty="0"/>
              <a:t>Partner</a:t>
            </a:r>
          </a:p>
        </p:txBody>
      </p:sp>
      <p:sp>
        <p:nvSpPr>
          <p:cNvPr id="20" name="Text Placeholder 19"/>
          <p:cNvSpPr>
            <a:spLocks noGrp="1"/>
          </p:cNvSpPr>
          <p:nvPr>
            <p:ph type="body" sz="quarter" idx="17" hasCustomPrompt="1"/>
          </p:nvPr>
        </p:nvSpPr>
        <p:spPr>
          <a:xfrm>
            <a:off x="2890057" y="4274542"/>
            <a:ext cx="2031987" cy="392415"/>
          </a:xfrm>
          <a:prstGeom prst="rect">
            <a:avLst/>
          </a:prstGeom>
        </p:spPr>
        <p:txBody>
          <a:bodyPr wrap="square" lIns="0" tIns="0" rIns="0" bIns="0">
            <a:spAutoFit/>
          </a:bodyPr>
          <a:lstStyle>
            <a:lvl1pPr marL="0" indent="0">
              <a:lnSpc>
                <a:spcPct val="100000"/>
              </a:lnSpc>
              <a:spcBef>
                <a:spcPts val="0"/>
              </a:spcBef>
              <a:spcAft>
                <a:spcPts val="0"/>
              </a:spcAft>
              <a:buNone/>
              <a:defRPr sz="850" b="0" baseline="0">
                <a:solidFill>
                  <a:srgbClr val="F2652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+61 7 3024 0360</a:t>
            </a:r>
          </a:p>
          <a:p>
            <a:pPr lvl="0"/>
            <a:r>
              <a:rPr lang="en-US" dirty="0"/>
              <a:t>+61 419 000 000</a:t>
            </a:r>
          </a:p>
          <a:p>
            <a:pPr lvl="0"/>
            <a:r>
              <a:rPr lang="en-US" dirty="0"/>
              <a:t>g.wilson@hopgoodganim.com.au</a:t>
            </a:r>
          </a:p>
        </p:txBody>
      </p:sp>
      <p:sp>
        <p:nvSpPr>
          <p:cNvPr id="22" name="Text Placeholder 19"/>
          <p:cNvSpPr>
            <a:spLocks noGrp="1"/>
          </p:cNvSpPr>
          <p:nvPr>
            <p:ph type="body" sz="quarter" idx="14" hasCustomPrompt="1"/>
          </p:nvPr>
        </p:nvSpPr>
        <p:spPr>
          <a:xfrm>
            <a:off x="711126" y="3521571"/>
            <a:ext cx="5191125" cy="189283"/>
          </a:xfrm>
          <a:prstGeom prst="rect">
            <a:avLst/>
          </a:prstGeom>
        </p:spPr>
        <p:txBody>
          <a:bodyPr lIns="0" tIns="0" rIns="0" bIns="0">
            <a:spAutoFit/>
          </a:bodyPr>
          <a:lstStyle>
            <a:lvl1pPr marL="0" indent="0">
              <a:lnSpc>
                <a:spcPct val="123000"/>
              </a:lnSpc>
              <a:spcBef>
                <a:spcPts val="0"/>
              </a:spcBef>
              <a:spcAft>
                <a:spcPts val="850"/>
              </a:spcAft>
              <a:buNone/>
              <a:defRPr sz="1000" b="0" baseline="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March 2019</a:t>
            </a:r>
          </a:p>
        </p:txBody>
      </p:sp>
      <p:sp>
        <p:nvSpPr>
          <p:cNvPr id="23" name="Title 7">
            <a:extLst>
              <a:ext uri="{FF2B5EF4-FFF2-40B4-BE49-F238E27FC236}">
                <a16:creationId xmlns:a16="http://schemas.microsoft.com/office/drawing/2014/main" id="{30E8B0BA-84B3-014D-A4A7-A5C23C9C4068}"/>
              </a:ext>
            </a:extLst>
          </p:cNvPr>
          <p:cNvSpPr txBox="1">
            <a:spLocks/>
          </p:cNvSpPr>
          <p:nvPr userDrawn="1"/>
        </p:nvSpPr>
        <p:spPr>
          <a:xfrm>
            <a:off x="626269" y="3556496"/>
            <a:ext cx="95726" cy="138499"/>
          </a:xfrm>
          <a:prstGeom prst="rect">
            <a:avLst/>
          </a:prstGeom>
        </p:spPr>
        <p:txBody>
          <a:bodyPr wrap="square" lIns="0" tIns="0" rIns="0" bIns="0">
            <a:spAutoFit/>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sz="1000" dirty="0">
                <a:latin typeface="+mn-lt"/>
              </a:rPr>
              <a:t>/</a:t>
            </a:r>
          </a:p>
        </p:txBody>
      </p:sp>
    </p:spTree>
    <p:custDataLst>
      <p:tags r:id="rId1"/>
    </p:custDataLst>
    <p:extLst>
      <p:ext uri="{BB962C8B-B14F-4D97-AF65-F5344CB8AC3E}">
        <p14:creationId xmlns:p14="http://schemas.microsoft.com/office/powerpoint/2010/main" val="29216295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Agenda">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6125C1-30E2-F443-9622-41A325AFAF92}"/>
              </a:ext>
            </a:extLst>
          </p:cNvPr>
          <p:cNvCxnSpPr>
            <a:cxnSpLocks/>
          </p:cNvCxnSpPr>
          <p:nvPr userDrawn="1"/>
        </p:nvCxnSpPr>
        <p:spPr>
          <a:xfrm>
            <a:off x="622313" y="4527550"/>
            <a:ext cx="7899374" cy="0"/>
          </a:xfrm>
          <a:prstGeom prst="line">
            <a:avLst/>
          </a:prstGeom>
          <a:ln>
            <a:solidFill>
              <a:srgbClr val="C8B3A9"/>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1EEF9774-448F-BE42-8125-CAFF8EF3A473}"/>
              </a:ext>
            </a:extLst>
          </p:cNvPr>
          <p:cNvSpPr txBox="1">
            <a:spLocks/>
          </p:cNvSpPr>
          <p:nvPr userDrawn="1"/>
        </p:nvSpPr>
        <p:spPr>
          <a:xfrm>
            <a:off x="527751" y="4577083"/>
            <a:ext cx="7580850" cy="2292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00" dirty="0" err="1">
                <a:solidFill>
                  <a:srgbClr val="C8B3A9"/>
                </a:solidFill>
                <a:latin typeface="Arial" panose="020B0604020202020204" pitchFamily="34" charset="0"/>
                <a:cs typeface="Arial" panose="020B0604020202020204" pitchFamily="34" charset="0"/>
              </a:rPr>
              <a:t>HopgoodGanim</a:t>
            </a:r>
            <a:r>
              <a:rPr lang="en-US" sz="700" dirty="0">
                <a:solidFill>
                  <a:srgbClr val="C8B3A9"/>
                </a:solidFill>
                <a:latin typeface="Arial" panose="020B0604020202020204" pitchFamily="34" charset="0"/>
                <a:cs typeface="Arial" panose="020B0604020202020204" pitchFamily="34" charset="0"/>
              </a:rPr>
              <a:t> Lawyers</a:t>
            </a:r>
          </a:p>
        </p:txBody>
      </p:sp>
      <p:sp>
        <p:nvSpPr>
          <p:cNvPr id="15" name="Title 7">
            <a:extLst>
              <a:ext uri="{FF2B5EF4-FFF2-40B4-BE49-F238E27FC236}">
                <a16:creationId xmlns:a16="http://schemas.microsoft.com/office/drawing/2014/main" id="{30E8B0BA-84B3-014D-A4A7-A5C23C9C4068}"/>
              </a:ext>
            </a:extLst>
          </p:cNvPr>
          <p:cNvSpPr txBox="1">
            <a:spLocks/>
          </p:cNvSpPr>
          <p:nvPr userDrawn="1"/>
        </p:nvSpPr>
        <p:spPr>
          <a:xfrm>
            <a:off x="634987" y="503164"/>
            <a:ext cx="7886700" cy="731911"/>
          </a:xfrm>
          <a:prstGeom prst="rect">
            <a:avLst/>
          </a:prstGeom>
        </p:spPr>
        <p:txBody>
          <a:bodyPr/>
          <a:lst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a:lstStyle>
          <a:p>
            <a:r>
              <a:rPr lang="en-US" dirty="0"/>
              <a:t>Agenda</a:t>
            </a:r>
          </a:p>
        </p:txBody>
      </p:sp>
      <p:sp>
        <p:nvSpPr>
          <p:cNvPr id="16" name="Content Placeholder 2"/>
          <p:cNvSpPr>
            <a:spLocks noGrp="1"/>
          </p:cNvSpPr>
          <p:nvPr>
            <p:ph sz="quarter" idx="12" hasCustomPrompt="1"/>
          </p:nvPr>
        </p:nvSpPr>
        <p:spPr>
          <a:xfrm>
            <a:off x="628650" y="1400175"/>
            <a:ext cx="7886700" cy="2903538"/>
          </a:xfrm>
          <a:prstGeom prst="rect">
            <a:avLst/>
          </a:prstGeom>
        </p:spPr>
        <p:txBody>
          <a:bodyPr/>
          <a:lstStyle>
            <a:lvl1pPr marL="182563" indent="-182563">
              <a:buClr>
                <a:srgbClr val="F26522"/>
              </a:buClr>
              <a:buFont typeface="Arial" panose="020B0604020202020204" pitchFamily="34" charset="0"/>
              <a:buChar char="•"/>
              <a:tabLst/>
              <a:defRPr sz="1200" baseline="0"/>
            </a:lvl1pPr>
            <a:lvl2pPr marL="358775" indent="-174625">
              <a:buFont typeface="Arial" panose="020B0604020202020204" pitchFamily="34" charset="0"/>
              <a:buChar char="−"/>
              <a:defRPr sz="1200"/>
            </a:lvl2pPr>
            <a:lvl3pPr marL="541338" indent="-174625">
              <a:buFont typeface="Arial" panose="020B0604020202020204" pitchFamily="34" charset="0"/>
              <a:buChar char="•"/>
              <a:defRPr sz="1200"/>
            </a:lvl3pPr>
            <a:lvl4pPr marL="1371600" indent="0">
              <a:buNone/>
              <a:defRPr sz="1200"/>
            </a:lvl4pPr>
            <a:lvl5pPr marL="1828800" indent="0">
              <a:buNone/>
              <a:defRPr sz="1200"/>
            </a:lvl5pPr>
          </a:lstStyle>
          <a:p>
            <a:pPr lvl="0"/>
            <a:r>
              <a:rPr lang="en-US" dirty="0"/>
              <a:t>Click to edit Agenda item 1</a:t>
            </a:r>
          </a:p>
          <a:p>
            <a:pPr lvl="0"/>
            <a:r>
              <a:rPr lang="en-US" dirty="0"/>
              <a:t>Agenda item 2</a:t>
            </a:r>
          </a:p>
          <a:p>
            <a:pPr lvl="1"/>
            <a:r>
              <a:rPr lang="en-US" dirty="0"/>
              <a:t>Bullet 2</a:t>
            </a:r>
          </a:p>
          <a:p>
            <a:pPr lvl="2"/>
            <a:r>
              <a:rPr lang="en-US" dirty="0"/>
              <a:t>Bullet 3</a:t>
            </a:r>
          </a:p>
          <a:p>
            <a:pPr lvl="1"/>
            <a:endParaRPr lang="en-US" dirty="0"/>
          </a:p>
          <a:p>
            <a:pPr lvl="1"/>
            <a:endParaRPr lang="en-AU" dirty="0"/>
          </a:p>
        </p:txBody>
      </p:sp>
    </p:spTree>
    <p:custDataLst>
      <p:tags r:id="rId1"/>
    </p:custDataLst>
    <p:extLst>
      <p:ext uri="{BB962C8B-B14F-4D97-AF65-F5344CB8AC3E}">
        <p14:creationId xmlns:p14="http://schemas.microsoft.com/office/powerpoint/2010/main" val="1451016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Full page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6125C1-30E2-F443-9622-41A325AFAF92}"/>
              </a:ext>
            </a:extLst>
          </p:cNvPr>
          <p:cNvCxnSpPr>
            <a:cxnSpLocks/>
          </p:cNvCxnSpPr>
          <p:nvPr userDrawn="1"/>
        </p:nvCxnSpPr>
        <p:spPr>
          <a:xfrm>
            <a:off x="622313" y="4527550"/>
            <a:ext cx="7899374" cy="0"/>
          </a:xfrm>
          <a:prstGeom prst="line">
            <a:avLst/>
          </a:prstGeom>
          <a:ln>
            <a:solidFill>
              <a:srgbClr val="C8B3A9"/>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1EEF9774-448F-BE42-8125-CAFF8EF3A473}"/>
              </a:ext>
            </a:extLst>
          </p:cNvPr>
          <p:cNvSpPr txBox="1">
            <a:spLocks/>
          </p:cNvSpPr>
          <p:nvPr userDrawn="1"/>
        </p:nvSpPr>
        <p:spPr>
          <a:xfrm>
            <a:off x="527751" y="4577083"/>
            <a:ext cx="7580850" cy="2292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00" dirty="0" err="1">
                <a:solidFill>
                  <a:srgbClr val="C8B3A9"/>
                </a:solidFill>
                <a:latin typeface="Arial" panose="020B0604020202020204" pitchFamily="34" charset="0"/>
                <a:cs typeface="Arial" panose="020B0604020202020204" pitchFamily="34" charset="0"/>
              </a:rPr>
              <a:t>HopgoodGanim</a:t>
            </a:r>
            <a:r>
              <a:rPr lang="en-US" sz="700" dirty="0">
                <a:solidFill>
                  <a:srgbClr val="C8B3A9"/>
                </a:solidFill>
                <a:latin typeface="Arial" panose="020B0604020202020204" pitchFamily="34" charset="0"/>
                <a:cs typeface="Arial" panose="020B0604020202020204" pitchFamily="34" charset="0"/>
              </a:rPr>
              <a:t> Lawyers</a:t>
            </a:r>
          </a:p>
        </p:txBody>
      </p:sp>
      <p:sp>
        <p:nvSpPr>
          <p:cNvPr id="5" name="Title 7">
            <a:extLst>
              <a:ext uri="{FF2B5EF4-FFF2-40B4-BE49-F238E27FC236}">
                <a16:creationId xmlns:a16="http://schemas.microsoft.com/office/drawing/2014/main" id="{798A3A38-BA1A-3848-9538-80D181F27128}"/>
              </a:ext>
            </a:extLst>
          </p:cNvPr>
          <p:cNvSpPr>
            <a:spLocks noGrp="1"/>
          </p:cNvSpPr>
          <p:nvPr>
            <p:ph type="title" hasCustomPrompt="1"/>
          </p:nvPr>
        </p:nvSpPr>
        <p:spPr>
          <a:xfrm>
            <a:off x="628650" y="503164"/>
            <a:ext cx="7886700" cy="731911"/>
          </a:xfrm>
          <a:prstGeom prst="rect">
            <a:avLst/>
          </a:prstGeom>
        </p:spPr>
        <p:txBody>
          <a:bodyPr/>
          <a:lstStyle>
            <a:lvl1pPr>
              <a:defRPr/>
            </a:lvl1pPr>
          </a:lstStyle>
          <a:p>
            <a:r>
              <a:rPr lang="en-US" dirty="0"/>
              <a:t>Click to edit Section heading</a:t>
            </a:r>
          </a:p>
        </p:txBody>
      </p:sp>
      <p:sp>
        <p:nvSpPr>
          <p:cNvPr id="3" name="Content Placeholder 2"/>
          <p:cNvSpPr>
            <a:spLocks noGrp="1"/>
          </p:cNvSpPr>
          <p:nvPr>
            <p:ph sz="quarter" idx="12" hasCustomPrompt="1"/>
          </p:nvPr>
        </p:nvSpPr>
        <p:spPr>
          <a:xfrm>
            <a:off x="628650" y="1400175"/>
            <a:ext cx="7886700" cy="2903538"/>
          </a:xfrm>
          <a:prstGeom prst="rect">
            <a:avLst/>
          </a:prstGeom>
        </p:spPr>
        <p:txBody>
          <a:bodyPr/>
          <a:lstStyle>
            <a:lvl1pPr marL="182563" indent="-174625">
              <a:buClr>
                <a:srgbClr val="F26522"/>
              </a:buClr>
              <a:buFont typeface="Arial" panose="020B0604020202020204" pitchFamily="34" charset="0"/>
              <a:buChar char="•"/>
              <a:tabLst/>
              <a:defRPr sz="1200"/>
            </a:lvl1pPr>
            <a:lvl2pPr marL="355600" indent="-171450">
              <a:buFont typeface="Arial" panose="020B0604020202020204" pitchFamily="34" charset="0"/>
              <a:buChar char="−"/>
              <a:defRPr sz="1200"/>
            </a:lvl2pPr>
            <a:lvl3pPr marL="538163" indent="-171450">
              <a:buFont typeface="Arial" panose="020B0604020202020204" pitchFamily="34" charset="0"/>
              <a:buChar char="•"/>
              <a:defRPr sz="1200"/>
            </a:lvl3pPr>
            <a:lvl4pPr marL="1371600" indent="0">
              <a:buNone/>
              <a:defRPr sz="1200"/>
            </a:lvl4pPr>
            <a:lvl5pPr marL="1828800" indent="0">
              <a:buNone/>
              <a:defRPr sz="1200"/>
            </a:lvl5pPr>
          </a:lstStyle>
          <a:p>
            <a:pPr lvl="0"/>
            <a:r>
              <a:rPr lang="en-US" dirty="0"/>
              <a:t>Click to edit Bullet 1</a:t>
            </a:r>
          </a:p>
          <a:p>
            <a:pPr lvl="1"/>
            <a:r>
              <a:rPr lang="en-US" dirty="0"/>
              <a:t>Bullet 2</a:t>
            </a:r>
          </a:p>
          <a:p>
            <a:pPr lvl="2"/>
            <a:r>
              <a:rPr lang="en-US" dirty="0"/>
              <a:t>Bullet 3</a:t>
            </a:r>
          </a:p>
          <a:p>
            <a:pPr lvl="1"/>
            <a:endParaRPr lang="en-US" dirty="0"/>
          </a:p>
          <a:p>
            <a:pPr lvl="1"/>
            <a:endParaRPr lang="en-AU" dirty="0"/>
          </a:p>
        </p:txBody>
      </p:sp>
    </p:spTree>
    <p:custDataLst>
      <p:tags r:id="rId1"/>
    </p:custDataLst>
    <p:extLst>
      <p:ext uri="{BB962C8B-B14F-4D97-AF65-F5344CB8AC3E}">
        <p14:creationId xmlns:p14="http://schemas.microsoft.com/office/powerpoint/2010/main" val="2972406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Full page content - tab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6125C1-30E2-F443-9622-41A325AFAF92}"/>
              </a:ext>
            </a:extLst>
          </p:cNvPr>
          <p:cNvCxnSpPr>
            <a:cxnSpLocks/>
          </p:cNvCxnSpPr>
          <p:nvPr userDrawn="1"/>
        </p:nvCxnSpPr>
        <p:spPr>
          <a:xfrm>
            <a:off x="622313" y="4527550"/>
            <a:ext cx="7899374" cy="0"/>
          </a:xfrm>
          <a:prstGeom prst="line">
            <a:avLst/>
          </a:prstGeom>
          <a:ln>
            <a:solidFill>
              <a:srgbClr val="C8B3A9"/>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1EEF9774-448F-BE42-8125-CAFF8EF3A473}"/>
              </a:ext>
            </a:extLst>
          </p:cNvPr>
          <p:cNvSpPr txBox="1">
            <a:spLocks/>
          </p:cNvSpPr>
          <p:nvPr userDrawn="1"/>
        </p:nvSpPr>
        <p:spPr>
          <a:xfrm>
            <a:off x="527751" y="4577083"/>
            <a:ext cx="7580850" cy="2292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00" dirty="0" err="1">
                <a:solidFill>
                  <a:srgbClr val="C8B3A9"/>
                </a:solidFill>
                <a:latin typeface="Arial" panose="020B0604020202020204" pitchFamily="34" charset="0"/>
                <a:cs typeface="Arial" panose="020B0604020202020204" pitchFamily="34" charset="0"/>
              </a:rPr>
              <a:t>HopgoodGanim</a:t>
            </a:r>
            <a:r>
              <a:rPr lang="en-US" sz="700" dirty="0">
                <a:solidFill>
                  <a:srgbClr val="C8B3A9"/>
                </a:solidFill>
                <a:latin typeface="Arial" panose="020B0604020202020204" pitchFamily="34" charset="0"/>
                <a:cs typeface="Arial" panose="020B0604020202020204" pitchFamily="34" charset="0"/>
              </a:rPr>
              <a:t> Lawyers</a:t>
            </a:r>
          </a:p>
        </p:txBody>
      </p:sp>
      <p:sp>
        <p:nvSpPr>
          <p:cNvPr id="5" name="Title 7">
            <a:extLst>
              <a:ext uri="{FF2B5EF4-FFF2-40B4-BE49-F238E27FC236}">
                <a16:creationId xmlns:a16="http://schemas.microsoft.com/office/drawing/2014/main" id="{798A3A38-BA1A-3848-9538-80D181F27128}"/>
              </a:ext>
            </a:extLst>
          </p:cNvPr>
          <p:cNvSpPr>
            <a:spLocks noGrp="1"/>
          </p:cNvSpPr>
          <p:nvPr>
            <p:ph type="title" hasCustomPrompt="1"/>
          </p:nvPr>
        </p:nvSpPr>
        <p:spPr>
          <a:xfrm>
            <a:off x="628650" y="503164"/>
            <a:ext cx="7886700" cy="731911"/>
          </a:xfrm>
          <a:prstGeom prst="rect">
            <a:avLst/>
          </a:prstGeom>
        </p:spPr>
        <p:txBody>
          <a:bodyPr/>
          <a:lstStyle>
            <a:lvl1pPr>
              <a:defRPr/>
            </a:lvl1pPr>
          </a:lstStyle>
          <a:p>
            <a:r>
              <a:rPr lang="en-US" dirty="0"/>
              <a:t>Click to edit Section heading</a:t>
            </a:r>
          </a:p>
        </p:txBody>
      </p:sp>
      <p:sp>
        <p:nvSpPr>
          <p:cNvPr id="4" name="Table Placeholder 3"/>
          <p:cNvSpPr>
            <a:spLocks noGrp="1"/>
          </p:cNvSpPr>
          <p:nvPr>
            <p:ph type="tbl" sz="quarter" idx="13"/>
          </p:nvPr>
        </p:nvSpPr>
        <p:spPr>
          <a:xfrm>
            <a:off x="628650" y="1400175"/>
            <a:ext cx="7893050" cy="2903538"/>
          </a:xfrm>
          <a:prstGeom prst="rect">
            <a:avLst/>
          </a:prstGeom>
        </p:spPr>
        <p:txBody>
          <a:bodyPr/>
          <a:lstStyle>
            <a:lvl1pPr marL="0" indent="0">
              <a:buNone/>
              <a:defRPr b="0"/>
            </a:lvl1pPr>
          </a:lstStyle>
          <a:p>
            <a:r>
              <a:rPr lang="en-US"/>
              <a:t>Click icon to add table</a:t>
            </a:r>
            <a:endParaRPr lang="en-AU" dirty="0"/>
          </a:p>
        </p:txBody>
      </p:sp>
    </p:spTree>
    <p:custDataLst>
      <p:tags r:id="rId1"/>
    </p:custDataLst>
    <p:extLst>
      <p:ext uri="{BB962C8B-B14F-4D97-AF65-F5344CB8AC3E}">
        <p14:creationId xmlns:p14="http://schemas.microsoft.com/office/powerpoint/2010/main" val="657232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Full page content - 2 column">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6125C1-30E2-F443-9622-41A325AFAF92}"/>
              </a:ext>
            </a:extLst>
          </p:cNvPr>
          <p:cNvCxnSpPr>
            <a:cxnSpLocks/>
          </p:cNvCxnSpPr>
          <p:nvPr userDrawn="1"/>
        </p:nvCxnSpPr>
        <p:spPr>
          <a:xfrm>
            <a:off x="622313" y="4527550"/>
            <a:ext cx="7899374" cy="0"/>
          </a:xfrm>
          <a:prstGeom prst="line">
            <a:avLst/>
          </a:prstGeom>
          <a:ln>
            <a:solidFill>
              <a:srgbClr val="C8B3A9"/>
            </a:solidFill>
          </a:ln>
        </p:spPr>
        <p:style>
          <a:lnRef idx="1">
            <a:schemeClr val="accent1"/>
          </a:lnRef>
          <a:fillRef idx="0">
            <a:schemeClr val="accent1"/>
          </a:fillRef>
          <a:effectRef idx="0">
            <a:schemeClr val="accent1"/>
          </a:effectRef>
          <a:fontRef idx="minor">
            <a:schemeClr val="tx1"/>
          </a:fontRef>
        </p:style>
      </p:cxnSp>
      <p:sp>
        <p:nvSpPr>
          <p:cNvPr id="7" name="Subtitle 4">
            <a:extLst>
              <a:ext uri="{FF2B5EF4-FFF2-40B4-BE49-F238E27FC236}">
                <a16:creationId xmlns:a16="http://schemas.microsoft.com/office/drawing/2014/main" id="{1EEF9774-448F-BE42-8125-CAFF8EF3A473}"/>
              </a:ext>
            </a:extLst>
          </p:cNvPr>
          <p:cNvSpPr txBox="1">
            <a:spLocks/>
          </p:cNvSpPr>
          <p:nvPr userDrawn="1"/>
        </p:nvSpPr>
        <p:spPr>
          <a:xfrm>
            <a:off x="527751" y="4577083"/>
            <a:ext cx="7580850" cy="2292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700" dirty="0" err="1">
                <a:solidFill>
                  <a:srgbClr val="C8B3A9"/>
                </a:solidFill>
                <a:latin typeface="Arial" panose="020B0604020202020204" pitchFamily="34" charset="0"/>
                <a:cs typeface="Arial" panose="020B0604020202020204" pitchFamily="34" charset="0"/>
              </a:rPr>
              <a:t>HopgoodGanim</a:t>
            </a:r>
            <a:r>
              <a:rPr lang="en-US" sz="700" dirty="0">
                <a:solidFill>
                  <a:srgbClr val="C8B3A9"/>
                </a:solidFill>
                <a:latin typeface="Arial" panose="020B0604020202020204" pitchFamily="34" charset="0"/>
                <a:cs typeface="Arial" panose="020B0604020202020204" pitchFamily="34" charset="0"/>
              </a:rPr>
              <a:t> Lawyers</a:t>
            </a:r>
          </a:p>
        </p:txBody>
      </p:sp>
      <p:sp>
        <p:nvSpPr>
          <p:cNvPr id="5" name="Title 7">
            <a:extLst>
              <a:ext uri="{FF2B5EF4-FFF2-40B4-BE49-F238E27FC236}">
                <a16:creationId xmlns:a16="http://schemas.microsoft.com/office/drawing/2014/main" id="{798A3A38-BA1A-3848-9538-80D181F27128}"/>
              </a:ext>
            </a:extLst>
          </p:cNvPr>
          <p:cNvSpPr>
            <a:spLocks noGrp="1"/>
          </p:cNvSpPr>
          <p:nvPr>
            <p:ph type="title" hasCustomPrompt="1"/>
          </p:nvPr>
        </p:nvSpPr>
        <p:spPr>
          <a:xfrm>
            <a:off x="628650" y="503164"/>
            <a:ext cx="7886700" cy="731911"/>
          </a:xfrm>
          <a:prstGeom prst="rect">
            <a:avLst/>
          </a:prstGeom>
        </p:spPr>
        <p:txBody>
          <a:bodyPr/>
          <a:lstStyle>
            <a:lvl1pPr>
              <a:defRPr baseline="0"/>
            </a:lvl1pPr>
          </a:lstStyle>
          <a:p>
            <a:r>
              <a:rPr lang="en-US" dirty="0"/>
              <a:t>Click to edit Section heading</a:t>
            </a:r>
          </a:p>
        </p:txBody>
      </p:sp>
      <p:sp>
        <p:nvSpPr>
          <p:cNvPr id="3" name="Content Placeholder 2"/>
          <p:cNvSpPr>
            <a:spLocks noGrp="1"/>
          </p:cNvSpPr>
          <p:nvPr>
            <p:ph sz="quarter" idx="12" hasCustomPrompt="1"/>
          </p:nvPr>
        </p:nvSpPr>
        <p:spPr>
          <a:xfrm>
            <a:off x="628650" y="1400175"/>
            <a:ext cx="3867150" cy="2903538"/>
          </a:xfrm>
          <a:prstGeom prst="rect">
            <a:avLst/>
          </a:prstGeom>
        </p:spPr>
        <p:txBody>
          <a:bodyPr/>
          <a:lstStyle>
            <a:lvl1pPr marL="182563" indent="-174625">
              <a:buClr>
                <a:srgbClr val="F26522"/>
              </a:buClr>
              <a:buFont typeface="Arial" panose="020B0604020202020204" pitchFamily="34" charset="0"/>
              <a:buChar char="•"/>
              <a:tabLst/>
              <a:defRPr sz="1200"/>
            </a:lvl1pPr>
            <a:lvl2pPr marL="355600" indent="-171450">
              <a:buFont typeface="Arial" panose="020B0604020202020204" pitchFamily="34" charset="0"/>
              <a:buChar char="−"/>
              <a:defRPr sz="1200"/>
            </a:lvl2pPr>
            <a:lvl3pPr marL="538163" indent="-171450">
              <a:buFont typeface="Arial" panose="020B0604020202020204" pitchFamily="34" charset="0"/>
              <a:buChar char="•"/>
              <a:defRPr sz="1200"/>
            </a:lvl3pPr>
            <a:lvl4pPr marL="1371600" indent="0">
              <a:buNone/>
              <a:defRPr sz="1200"/>
            </a:lvl4pPr>
            <a:lvl5pPr marL="1828800" indent="0">
              <a:buNone/>
              <a:defRPr sz="1200"/>
            </a:lvl5pPr>
          </a:lstStyle>
          <a:p>
            <a:pPr lvl="0"/>
            <a:r>
              <a:rPr lang="en-US" dirty="0"/>
              <a:t>Click to edit Bullet 1</a:t>
            </a:r>
          </a:p>
          <a:p>
            <a:pPr lvl="1"/>
            <a:r>
              <a:rPr lang="en-US" dirty="0"/>
              <a:t>Bullet 2</a:t>
            </a:r>
          </a:p>
          <a:p>
            <a:pPr lvl="2"/>
            <a:r>
              <a:rPr lang="en-US" dirty="0"/>
              <a:t>Bullet 3</a:t>
            </a:r>
          </a:p>
          <a:p>
            <a:pPr lvl="1"/>
            <a:endParaRPr lang="en-AU" dirty="0"/>
          </a:p>
        </p:txBody>
      </p:sp>
      <p:sp>
        <p:nvSpPr>
          <p:cNvPr id="9" name="Content Placeholder 2"/>
          <p:cNvSpPr>
            <a:spLocks noGrp="1"/>
          </p:cNvSpPr>
          <p:nvPr>
            <p:ph sz="quarter" idx="13" hasCustomPrompt="1"/>
          </p:nvPr>
        </p:nvSpPr>
        <p:spPr>
          <a:xfrm>
            <a:off x="4651628" y="1400175"/>
            <a:ext cx="3867150" cy="2903538"/>
          </a:xfrm>
          <a:prstGeom prst="rect">
            <a:avLst/>
          </a:prstGeom>
        </p:spPr>
        <p:txBody>
          <a:bodyPr/>
          <a:lstStyle>
            <a:lvl1pPr marL="182563" indent="-174625">
              <a:buClr>
                <a:srgbClr val="F26522"/>
              </a:buClr>
              <a:buFont typeface="Arial" panose="020B0604020202020204" pitchFamily="34" charset="0"/>
              <a:buChar char="•"/>
              <a:tabLst/>
              <a:defRPr sz="1200"/>
            </a:lvl1pPr>
            <a:lvl2pPr marL="355600" indent="-171450">
              <a:buFont typeface="Arial" panose="020B0604020202020204" pitchFamily="34" charset="0"/>
              <a:buChar char="−"/>
              <a:defRPr sz="1200"/>
            </a:lvl2pPr>
            <a:lvl3pPr marL="538163" indent="-171450">
              <a:buFont typeface="Arial" panose="020B0604020202020204" pitchFamily="34" charset="0"/>
              <a:buChar char="•"/>
              <a:defRPr sz="1200"/>
            </a:lvl3pPr>
            <a:lvl4pPr marL="1371600" indent="0">
              <a:buNone/>
              <a:defRPr sz="1200"/>
            </a:lvl4pPr>
            <a:lvl5pPr marL="1828800" indent="0">
              <a:buNone/>
              <a:defRPr sz="1200"/>
            </a:lvl5pPr>
          </a:lstStyle>
          <a:p>
            <a:pPr lvl="0"/>
            <a:r>
              <a:rPr lang="en-US" dirty="0"/>
              <a:t>Click to edit Bullet 1</a:t>
            </a:r>
          </a:p>
          <a:p>
            <a:pPr lvl="1"/>
            <a:r>
              <a:rPr lang="en-US" dirty="0"/>
              <a:t>Bullet 2</a:t>
            </a:r>
          </a:p>
          <a:p>
            <a:pPr lvl="2"/>
            <a:r>
              <a:rPr lang="en-US" dirty="0"/>
              <a:t>Bullet 3</a:t>
            </a:r>
          </a:p>
          <a:p>
            <a:pPr lvl="1"/>
            <a:endParaRPr lang="en-US" dirty="0"/>
          </a:p>
          <a:p>
            <a:pPr lvl="1"/>
            <a:endParaRPr lang="en-AU" dirty="0"/>
          </a:p>
        </p:txBody>
      </p:sp>
    </p:spTree>
    <p:custDataLst>
      <p:tags r:id="rId1"/>
    </p:custDataLst>
    <p:extLst>
      <p:ext uri="{BB962C8B-B14F-4D97-AF65-F5344CB8AC3E}">
        <p14:creationId xmlns:p14="http://schemas.microsoft.com/office/powerpoint/2010/main" val="7183401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Section brea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 Placeholder 23">
            <a:extLst>
              <a:ext uri="{FF2B5EF4-FFF2-40B4-BE49-F238E27FC236}">
                <a16:creationId xmlns:a16="http://schemas.microsoft.com/office/drawing/2014/main" id="{7616FE9B-4C86-0148-92E7-2EB5FAF48041}"/>
              </a:ext>
            </a:extLst>
          </p:cNvPr>
          <p:cNvSpPr>
            <a:spLocks noGrp="1"/>
          </p:cNvSpPr>
          <p:nvPr>
            <p:ph type="body" sz="quarter" idx="12" hasCustomPrompt="1"/>
          </p:nvPr>
        </p:nvSpPr>
        <p:spPr>
          <a:xfrm>
            <a:off x="622549" y="4623803"/>
            <a:ext cx="3492500" cy="229231"/>
          </a:xfrm>
          <a:prstGeom prst="rect">
            <a:avLst/>
          </a:prstGeom>
        </p:spPr>
        <p:txBody>
          <a:bodyPr lIns="0" tIns="0" rIns="0" bIns="0"/>
          <a:lstStyle>
            <a:lvl1pPr marL="0" indent="0">
              <a:buNone/>
              <a:defRPr sz="700" b="0">
                <a:solidFill>
                  <a:schemeClr val="bg1"/>
                </a:solidFill>
              </a:defRPr>
            </a:lvl1pPr>
            <a:lvl5pPr marL="1828800" indent="0" algn="l">
              <a:buNone/>
              <a:defRPr sz="700">
                <a:solidFill>
                  <a:schemeClr val="bg1"/>
                </a:solidFill>
              </a:defRPr>
            </a:lvl5pPr>
          </a:lstStyle>
          <a:p>
            <a:pPr lvl="0"/>
            <a:r>
              <a:rPr lang="en-US" dirty="0" err="1"/>
              <a:t>HopgoodGanim</a:t>
            </a:r>
            <a:r>
              <a:rPr lang="en-US" dirty="0"/>
              <a:t> Lawyers</a:t>
            </a:r>
          </a:p>
        </p:txBody>
      </p:sp>
      <p:cxnSp>
        <p:nvCxnSpPr>
          <p:cNvPr id="28" name="Straight Connector 27">
            <a:extLst>
              <a:ext uri="{FF2B5EF4-FFF2-40B4-BE49-F238E27FC236}">
                <a16:creationId xmlns:a16="http://schemas.microsoft.com/office/drawing/2014/main" id="{C7C755F0-3F8D-8945-978D-3C9AAC5A356D}"/>
              </a:ext>
            </a:extLst>
          </p:cNvPr>
          <p:cNvCxnSpPr>
            <a:cxnSpLocks/>
          </p:cNvCxnSpPr>
          <p:nvPr userDrawn="1"/>
        </p:nvCxnSpPr>
        <p:spPr>
          <a:xfrm>
            <a:off x="622313" y="4527550"/>
            <a:ext cx="7899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9"/>
          <p:cNvSpPr>
            <a:spLocks noGrp="1"/>
          </p:cNvSpPr>
          <p:nvPr>
            <p:ph type="body" sz="quarter" idx="10" hasCustomPrompt="1"/>
          </p:nvPr>
        </p:nvSpPr>
        <p:spPr>
          <a:xfrm>
            <a:off x="628676" y="971550"/>
            <a:ext cx="7972399" cy="605679"/>
          </a:xfrm>
          <a:prstGeom prst="rect">
            <a:avLst/>
          </a:prstGeom>
        </p:spPr>
        <p:txBody>
          <a:bodyPr wrap="square" lIns="0" tIns="0" rIns="0" bIns="0">
            <a:spAutoFit/>
          </a:bodyPr>
          <a:lstStyle>
            <a:lvl1pPr marL="0" indent="0">
              <a:lnSpc>
                <a:spcPct val="123000"/>
              </a:lnSpc>
              <a:spcBef>
                <a:spcPts val="0"/>
              </a:spcBef>
              <a:spcAft>
                <a:spcPts val="850"/>
              </a:spcAft>
              <a:buNone/>
              <a:defRPr sz="3200" b="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Section break heading</a:t>
            </a:r>
          </a:p>
        </p:txBody>
      </p:sp>
    </p:spTree>
    <p:custDataLst>
      <p:tags r:id="rId1"/>
    </p:custDataLst>
    <p:extLst>
      <p:ext uri="{BB962C8B-B14F-4D97-AF65-F5344CB8AC3E}">
        <p14:creationId xmlns:p14="http://schemas.microsoft.com/office/powerpoint/2010/main" val="3127315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16"/>
    </p:custDataLst>
    <p:extLst>
      <p:ext uri="{BB962C8B-B14F-4D97-AF65-F5344CB8AC3E}">
        <p14:creationId xmlns:p14="http://schemas.microsoft.com/office/powerpoint/2010/main" val="2781379973"/>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708" r:id="rId3"/>
    <p:sldLayoutId id="2147483712" r:id="rId4"/>
    <p:sldLayoutId id="2147483682" r:id="rId5"/>
    <p:sldLayoutId id="2147483703" r:id="rId6"/>
    <p:sldLayoutId id="2147483710" r:id="rId7"/>
    <p:sldLayoutId id="2147483709" r:id="rId8"/>
    <p:sldLayoutId id="2147483683" r:id="rId9"/>
    <p:sldLayoutId id="2147483698" r:id="rId10"/>
    <p:sldLayoutId id="2147483711" r:id="rId11"/>
    <p:sldLayoutId id="2147483706" r:id="rId12"/>
    <p:sldLayoutId id="2147483700" r:id="rId13"/>
    <p:sldLayoutId id="214748370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000" kern="1200">
          <a:solidFill>
            <a:srgbClr val="F2652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rgbClr val="2525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rgbClr val="25252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25252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25252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25252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5800" y="990600"/>
            <a:ext cx="7972399" cy="1010726"/>
          </a:xfrm>
        </p:spPr>
        <p:txBody>
          <a:bodyPr/>
          <a:lstStyle/>
          <a:p>
            <a:r>
              <a:rPr lang="en-US" sz="2800" dirty="0"/>
              <a:t>Navigating body corporate disputes arising from flood damage</a:t>
            </a:r>
            <a:endParaRPr lang="en-AU" sz="2800" dirty="0"/>
          </a:p>
        </p:txBody>
      </p:sp>
      <p:sp>
        <p:nvSpPr>
          <p:cNvPr id="4" name="Text Placeholder 3"/>
          <p:cNvSpPr>
            <a:spLocks noGrp="1"/>
          </p:cNvSpPr>
          <p:nvPr>
            <p:ph type="body" sz="quarter" idx="13"/>
          </p:nvPr>
        </p:nvSpPr>
        <p:spPr>
          <a:xfrm>
            <a:off x="622313" y="4003526"/>
            <a:ext cx="2031987" cy="392415"/>
          </a:xfrm>
        </p:spPr>
        <p:txBody>
          <a:bodyPr/>
          <a:lstStyle/>
          <a:p>
            <a:r>
              <a:rPr lang="en-US" dirty="0"/>
              <a:t>Anthony Pitt</a:t>
            </a:r>
          </a:p>
          <a:p>
            <a:r>
              <a:rPr lang="en-US" dirty="0"/>
              <a:t>Special Counsel</a:t>
            </a:r>
          </a:p>
          <a:p>
            <a:r>
              <a:rPr lang="en-US" dirty="0">
                <a:solidFill>
                  <a:schemeClr val="accent2"/>
                </a:solidFill>
              </a:rPr>
              <a:t>Litigation and Dispute Resolution</a:t>
            </a:r>
            <a:endParaRPr lang="en-AU" dirty="0">
              <a:solidFill>
                <a:schemeClr val="accent2"/>
              </a:solidFill>
            </a:endParaRPr>
          </a:p>
        </p:txBody>
      </p:sp>
      <p:sp>
        <p:nvSpPr>
          <p:cNvPr id="6" name="Text Placeholder 5"/>
          <p:cNvSpPr>
            <a:spLocks noGrp="1"/>
          </p:cNvSpPr>
          <p:nvPr>
            <p:ph type="body" sz="quarter" idx="15"/>
          </p:nvPr>
        </p:nvSpPr>
        <p:spPr>
          <a:xfrm>
            <a:off x="622312" y="4395940"/>
            <a:ext cx="2031987" cy="130805"/>
          </a:xfrm>
        </p:spPr>
        <p:txBody>
          <a:bodyPr/>
          <a:lstStyle/>
          <a:p>
            <a:r>
              <a:rPr lang="en-US" dirty="0"/>
              <a:t>a.pitt@hopgoodganim.om.au</a:t>
            </a:r>
            <a:endParaRPr lang="en-AU" dirty="0"/>
          </a:p>
        </p:txBody>
      </p:sp>
      <p:sp>
        <p:nvSpPr>
          <p:cNvPr id="7" name="Text Placeholder 6"/>
          <p:cNvSpPr>
            <a:spLocks noGrp="1"/>
          </p:cNvSpPr>
          <p:nvPr>
            <p:ph type="body" sz="quarter" idx="16"/>
          </p:nvPr>
        </p:nvSpPr>
        <p:spPr>
          <a:xfrm>
            <a:off x="2890057" y="4003526"/>
            <a:ext cx="2031987" cy="392415"/>
          </a:xfrm>
        </p:spPr>
        <p:txBody>
          <a:bodyPr/>
          <a:lstStyle/>
          <a:p>
            <a:r>
              <a:rPr lang="en-US" dirty="0"/>
              <a:t>Hayley Harvey</a:t>
            </a:r>
          </a:p>
          <a:p>
            <a:r>
              <a:rPr lang="en-US" dirty="0"/>
              <a:t>Senior Associate</a:t>
            </a:r>
          </a:p>
          <a:p>
            <a:r>
              <a:rPr lang="en-US" dirty="0">
                <a:solidFill>
                  <a:schemeClr val="accent2"/>
                </a:solidFill>
              </a:rPr>
              <a:t>Litigation and Dispute Resolution</a:t>
            </a:r>
            <a:endParaRPr lang="en-AU" dirty="0">
              <a:solidFill>
                <a:schemeClr val="accent2"/>
              </a:solidFill>
            </a:endParaRPr>
          </a:p>
        </p:txBody>
      </p:sp>
      <p:sp>
        <p:nvSpPr>
          <p:cNvPr id="8" name="Text Placeholder 7"/>
          <p:cNvSpPr>
            <a:spLocks noGrp="1"/>
          </p:cNvSpPr>
          <p:nvPr>
            <p:ph type="body" sz="quarter" idx="17"/>
          </p:nvPr>
        </p:nvSpPr>
        <p:spPr>
          <a:xfrm>
            <a:off x="2890057" y="4395941"/>
            <a:ext cx="2031987" cy="130805"/>
          </a:xfrm>
        </p:spPr>
        <p:txBody>
          <a:bodyPr/>
          <a:lstStyle/>
          <a:p>
            <a:r>
              <a:rPr lang="en-US" dirty="0"/>
              <a:t>h.harvey@hopgoodganim.com.au</a:t>
            </a:r>
            <a:endParaRPr lang="en-AU" dirty="0"/>
          </a:p>
        </p:txBody>
      </p:sp>
      <p:sp>
        <p:nvSpPr>
          <p:cNvPr id="5" name="Text Placeholder 4"/>
          <p:cNvSpPr>
            <a:spLocks noGrp="1"/>
          </p:cNvSpPr>
          <p:nvPr>
            <p:ph type="body" sz="quarter" idx="14"/>
          </p:nvPr>
        </p:nvSpPr>
        <p:spPr>
          <a:xfrm>
            <a:off x="622312" y="3329623"/>
            <a:ext cx="7972399" cy="477695"/>
          </a:xfrm>
        </p:spPr>
        <p:txBody>
          <a:bodyPr/>
          <a:lstStyle/>
          <a:p>
            <a:pPr>
              <a:spcAft>
                <a:spcPts val="0"/>
              </a:spcAft>
            </a:pPr>
            <a:r>
              <a:rPr lang="en-US" dirty="0"/>
              <a:t>3 May 2022</a:t>
            </a:r>
          </a:p>
          <a:p>
            <a:r>
              <a:rPr lang="en-AU" sz="800" dirty="0"/>
              <a:t>HopgoodGanim Lawyers is grateful to </a:t>
            </a:r>
            <a:r>
              <a:rPr lang="en-AU" sz="800" dirty="0" err="1"/>
              <a:t>Yaegl</a:t>
            </a:r>
            <a:r>
              <a:rPr lang="en-AU" sz="800" dirty="0"/>
              <a:t> visual artist Frances Belle Parker for creating our three Impact Icons to represent our three pro bono priority areas of working with First Nations Peoples, mitigating the impact of environmental disasters and reducing domestic and family violence. </a:t>
            </a:r>
          </a:p>
        </p:txBody>
      </p:sp>
    </p:spTree>
    <p:extLst>
      <p:ext uri="{BB962C8B-B14F-4D97-AF65-F5344CB8AC3E}">
        <p14:creationId xmlns:p14="http://schemas.microsoft.com/office/powerpoint/2010/main" val="22465854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How long should a body corporate take to rectify damage?</a:t>
            </a:r>
          </a:p>
        </p:txBody>
      </p:sp>
      <p:sp>
        <p:nvSpPr>
          <p:cNvPr id="5" name="Content Placeholder 4"/>
          <p:cNvSpPr>
            <a:spLocks noGrp="1"/>
          </p:cNvSpPr>
          <p:nvPr>
            <p:ph sz="quarter" idx="12"/>
          </p:nvPr>
        </p:nvSpPr>
        <p:spPr>
          <a:xfrm>
            <a:off x="628650" y="1257119"/>
            <a:ext cx="7886700" cy="2903538"/>
          </a:xfrm>
        </p:spPr>
        <p:txBody>
          <a:bodyPr/>
          <a:lstStyle/>
          <a:p>
            <a:endParaRPr lang="en-AU" dirty="0"/>
          </a:p>
          <a:p>
            <a:r>
              <a:rPr lang="en-AU" dirty="0"/>
              <a:t>Reasonable time  </a:t>
            </a:r>
          </a:p>
          <a:p>
            <a:r>
              <a:rPr lang="en-AU" dirty="0"/>
              <a:t>Depends on the circumstances of each case considering:</a:t>
            </a:r>
          </a:p>
          <a:p>
            <a:pPr lvl="1"/>
            <a:r>
              <a:rPr lang="en-AU" dirty="0"/>
              <a:t>nature of the damage</a:t>
            </a:r>
          </a:p>
          <a:p>
            <a:pPr lvl="1"/>
            <a:r>
              <a:rPr lang="en-AU" dirty="0"/>
              <a:t>extent of the damage </a:t>
            </a:r>
          </a:p>
          <a:p>
            <a:pPr lvl="1"/>
            <a:r>
              <a:rPr lang="en-AU" dirty="0"/>
              <a:t>steps being taken by the body corporate</a:t>
            </a:r>
          </a:p>
          <a:p>
            <a:pPr lvl="1"/>
            <a:r>
              <a:rPr lang="en-AU" dirty="0"/>
              <a:t>time required for any committee meeting or EGM to be called </a:t>
            </a:r>
          </a:p>
          <a:p>
            <a:pPr lvl="1"/>
            <a:endParaRPr lang="en-AU" dirty="0"/>
          </a:p>
        </p:txBody>
      </p:sp>
    </p:spTree>
    <p:extLst>
      <p:ext uri="{BB962C8B-B14F-4D97-AF65-F5344CB8AC3E}">
        <p14:creationId xmlns:p14="http://schemas.microsoft.com/office/powerpoint/2010/main" val="260219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How long should a body corporate take to rectify damage? (cont’d)</a:t>
            </a:r>
          </a:p>
        </p:txBody>
      </p:sp>
      <p:sp>
        <p:nvSpPr>
          <p:cNvPr id="5" name="Content Placeholder 4"/>
          <p:cNvSpPr>
            <a:spLocks noGrp="1"/>
          </p:cNvSpPr>
          <p:nvPr>
            <p:ph sz="quarter" idx="12"/>
          </p:nvPr>
        </p:nvSpPr>
        <p:spPr>
          <a:xfrm>
            <a:off x="628650" y="1257119"/>
            <a:ext cx="7886700" cy="2903538"/>
          </a:xfrm>
        </p:spPr>
        <p:txBody>
          <a:bodyPr/>
          <a:lstStyle/>
          <a:p>
            <a:endParaRPr lang="en-AU" dirty="0"/>
          </a:p>
          <a:p>
            <a:r>
              <a:rPr lang="en-AU" dirty="0"/>
              <a:t>Tank Tower [2016] </a:t>
            </a:r>
            <a:r>
              <a:rPr lang="en-AU" dirty="0" err="1"/>
              <a:t>QBCCMCmr</a:t>
            </a:r>
            <a:r>
              <a:rPr lang="en-AU" dirty="0"/>
              <a:t> 118 (at paragraph 178):</a:t>
            </a:r>
          </a:p>
          <a:p>
            <a:pPr lvl="1"/>
            <a:r>
              <a:rPr lang="en-AU" i="1" dirty="0"/>
              <a:t>“What is a ‘reasonable time’ to rectify maintenance issues such as lighting will depend on the circumstances. This will include when the Body Corporate was notified of the failure; who was notified (for example, whether the building manager was notified directly or someone else which could involve delays in the message being seen and passed on); the relative importance of the particular light; and what is necessary to rectify the light. Where fixing a light requires engaging an electrician or other licenced contractor, rather than the building manager simply changing a light bulb, it is not reasonable to expect the Body Corporate to rectify the light instantly. Where a contractor is required to be engaged to undertake work the Committee, at least, will need to pass a resolution authorising the expenditure and the work and there are minimum times for committee decision-making processes.” </a:t>
            </a:r>
          </a:p>
        </p:txBody>
      </p:sp>
    </p:spTree>
    <p:extLst>
      <p:ext uri="{BB962C8B-B14F-4D97-AF65-F5344CB8AC3E}">
        <p14:creationId xmlns:p14="http://schemas.microsoft.com/office/powerpoint/2010/main" val="2503471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03164"/>
            <a:ext cx="7886700" cy="944636"/>
          </a:xfrm>
        </p:spPr>
        <p:txBody>
          <a:bodyPr/>
          <a:lstStyle/>
          <a:p>
            <a:r>
              <a:rPr lang="en-AU" dirty="0"/>
              <a:t>What steps can be taken if a body corporate is not rectifying damage, is not acting as speedily as you believe is appropriate or you are suffering loss as a result</a:t>
            </a:r>
          </a:p>
        </p:txBody>
      </p:sp>
      <p:sp>
        <p:nvSpPr>
          <p:cNvPr id="5" name="Content Placeholder 4"/>
          <p:cNvSpPr>
            <a:spLocks noGrp="1"/>
          </p:cNvSpPr>
          <p:nvPr>
            <p:ph sz="quarter" idx="12"/>
          </p:nvPr>
        </p:nvSpPr>
        <p:spPr>
          <a:xfrm>
            <a:off x="628650" y="1257119"/>
            <a:ext cx="7886700" cy="2903538"/>
          </a:xfrm>
        </p:spPr>
        <p:txBody>
          <a:bodyPr/>
          <a:lstStyle/>
          <a:p>
            <a:endParaRPr lang="en-AU" dirty="0"/>
          </a:p>
          <a:p>
            <a:r>
              <a:rPr lang="en-AU" dirty="0"/>
              <a:t>Take steps to mitigate your loss.</a:t>
            </a:r>
          </a:p>
          <a:p>
            <a:r>
              <a:rPr lang="en-AU" dirty="0"/>
              <a:t>Help the body corporate.</a:t>
            </a:r>
          </a:p>
          <a:p>
            <a:r>
              <a:rPr lang="en-AU" dirty="0"/>
              <a:t>Respond to body corporate communications.  </a:t>
            </a:r>
          </a:p>
          <a:p>
            <a:r>
              <a:rPr lang="en-AU" dirty="0"/>
              <a:t>Make contact with the committee to seek a resolution. </a:t>
            </a:r>
          </a:p>
          <a:p>
            <a:r>
              <a:rPr lang="en-AU" dirty="0"/>
              <a:t>Engage the dispute resolution provisions under the BCCM Act to: 	</a:t>
            </a:r>
          </a:p>
          <a:p>
            <a:pPr lvl="1"/>
            <a:r>
              <a:rPr lang="en-AU" dirty="0"/>
              <a:t>require the body corporate to undertake the repairs; </a:t>
            </a:r>
          </a:p>
          <a:p>
            <a:pPr lvl="1"/>
            <a:r>
              <a:rPr lang="en-AU" dirty="0"/>
              <a:t>challenge any motion passed or not passed with respect to the repairs; and/or</a:t>
            </a:r>
          </a:p>
          <a:p>
            <a:pPr lvl="1"/>
            <a:r>
              <a:rPr lang="en-AU" dirty="0"/>
              <a:t>claim compensation for any loss or damage suffered. </a:t>
            </a:r>
          </a:p>
          <a:p>
            <a:pPr lvl="1"/>
            <a:endParaRPr lang="en-AU" dirty="0"/>
          </a:p>
        </p:txBody>
      </p:sp>
    </p:spTree>
    <p:extLst>
      <p:ext uri="{BB962C8B-B14F-4D97-AF65-F5344CB8AC3E}">
        <p14:creationId xmlns:p14="http://schemas.microsoft.com/office/powerpoint/2010/main" val="3567524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03164"/>
            <a:ext cx="7886700" cy="944636"/>
          </a:xfrm>
        </p:spPr>
        <p:txBody>
          <a:bodyPr/>
          <a:lstStyle/>
          <a:p>
            <a:r>
              <a:rPr lang="en-AU" dirty="0"/>
              <a:t>Jurisdiction for dispute resolution</a:t>
            </a:r>
          </a:p>
        </p:txBody>
      </p:sp>
      <p:sp>
        <p:nvSpPr>
          <p:cNvPr id="5" name="Content Placeholder 4"/>
          <p:cNvSpPr>
            <a:spLocks noGrp="1"/>
          </p:cNvSpPr>
          <p:nvPr>
            <p:ph sz="quarter" idx="12"/>
          </p:nvPr>
        </p:nvSpPr>
        <p:spPr>
          <a:xfrm>
            <a:off x="628650" y="1257119"/>
            <a:ext cx="7886700" cy="2903538"/>
          </a:xfrm>
        </p:spPr>
        <p:txBody>
          <a:bodyPr/>
          <a:lstStyle/>
          <a:p>
            <a:pPr marL="7938" indent="0">
              <a:buNone/>
            </a:pPr>
            <a:endParaRPr lang="en-AU" dirty="0"/>
          </a:p>
          <a:p>
            <a:r>
              <a:rPr lang="en-AU" dirty="0"/>
              <a:t>Chapter 6 of the BCCM Act – exclusive dispute resolution process</a:t>
            </a:r>
          </a:p>
          <a:p>
            <a:pPr lvl="1"/>
            <a:r>
              <a:rPr lang="en-AU" dirty="0"/>
              <a:t>Meaning of “dispute”</a:t>
            </a:r>
          </a:p>
          <a:p>
            <a:pPr lvl="2"/>
            <a:r>
              <a:rPr lang="en-AU" i="1" dirty="0"/>
              <a:t>A dispute between:</a:t>
            </a:r>
          </a:p>
          <a:p>
            <a:pPr lvl="2"/>
            <a:r>
              <a:rPr lang="en-AU" i="1" dirty="0"/>
              <a:t>(a) the owner or occupier of a lot included in a community titles scheme and the owner or occupier of another lot included in the scheme; or</a:t>
            </a:r>
          </a:p>
          <a:p>
            <a:pPr lvl="2"/>
            <a:r>
              <a:rPr lang="en-AU" i="1" dirty="0"/>
              <a:t>(b) the body corporate for a community titles scheme and the owner or occupier of a lot included in the scheme; or</a:t>
            </a:r>
          </a:p>
          <a:p>
            <a:pPr lvl="2"/>
            <a:r>
              <a:rPr lang="en-AU" i="1" dirty="0"/>
              <a:t>(c) the body corporate for a community titles scheme and a body corporate manager for the scheme; or</a:t>
            </a:r>
          </a:p>
          <a:p>
            <a:pPr lvl="2"/>
            <a:r>
              <a:rPr lang="en-AU" i="1" dirty="0"/>
              <a:t>(d) the body corporate for a community titles scheme and a caretaking service contractor for the scheme; or</a:t>
            </a:r>
          </a:p>
          <a:p>
            <a:pPr lvl="2"/>
            <a:r>
              <a:rPr lang="en-AU" i="1" dirty="0"/>
              <a:t>(e) the body corporate for a community titles scheme and a service contractor for the scheme, if the dispute arises out of a review carried out, or required to be carried out, under chapter 3, part 2, division 7; or</a:t>
            </a:r>
          </a:p>
          <a:p>
            <a:pPr marL="366713" lvl="2" indent="0">
              <a:buNone/>
            </a:pPr>
            <a:endParaRPr lang="en-AU" dirty="0"/>
          </a:p>
        </p:txBody>
      </p:sp>
    </p:spTree>
    <p:extLst>
      <p:ext uri="{BB962C8B-B14F-4D97-AF65-F5344CB8AC3E}">
        <p14:creationId xmlns:p14="http://schemas.microsoft.com/office/powerpoint/2010/main" val="2180750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E8E2-5473-46D5-BB1A-34A43615FA8C}"/>
              </a:ext>
            </a:extLst>
          </p:cNvPr>
          <p:cNvSpPr>
            <a:spLocks noGrp="1"/>
          </p:cNvSpPr>
          <p:nvPr>
            <p:ph type="title"/>
          </p:nvPr>
        </p:nvSpPr>
        <p:spPr/>
        <p:txBody>
          <a:bodyPr/>
          <a:lstStyle/>
          <a:p>
            <a:r>
              <a:rPr lang="en-AU" dirty="0"/>
              <a:t>Jurisdiction for dispute resolution (cont’d)</a:t>
            </a:r>
          </a:p>
        </p:txBody>
      </p:sp>
      <p:sp>
        <p:nvSpPr>
          <p:cNvPr id="3" name="Content Placeholder 2">
            <a:extLst>
              <a:ext uri="{FF2B5EF4-FFF2-40B4-BE49-F238E27FC236}">
                <a16:creationId xmlns:a16="http://schemas.microsoft.com/office/drawing/2014/main" id="{F6B3B8D5-2FB2-4190-9D80-EE19680150A4}"/>
              </a:ext>
            </a:extLst>
          </p:cNvPr>
          <p:cNvSpPr>
            <a:spLocks noGrp="1"/>
          </p:cNvSpPr>
          <p:nvPr>
            <p:ph sz="quarter" idx="12"/>
          </p:nvPr>
        </p:nvSpPr>
        <p:spPr/>
        <p:txBody>
          <a:bodyPr/>
          <a:lstStyle/>
          <a:p>
            <a:pPr marL="7938" indent="0">
              <a:buNone/>
            </a:pPr>
            <a:endParaRPr lang="en-AU" dirty="0"/>
          </a:p>
          <a:p>
            <a:pPr marL="184150" lvl="1" indent="0">
              <a:buNone/>
            </a:pPr>
            <a:endParaRPr lang="en-AU" dirty="0"/>
          </a:p>
          <a:p>
            <a:pPr lvl="2"/>
            <a:r>
              <a:rPr lang="en-AU" i="1" dirty="0"/>
              <a:t>(f)  the body corporate for a community titles scheme and a letting agent for the scheme; or</a:t>
            </a:r>
          </a:p>
          <a:p>
            <a:pPr lvl="2"/>
            <a:r>
              <a:rPr lang="en-AU" i="1" dirty="0"/>
              <a:t>(g) the body corporate for a community titles scheme and a member of the committee for the body corporate; or</a:t>
            </a:r>
          </a:p>
          <a:p>
            <a:pPr lvl="2"/>
            <a:r>
              <a:rPr lang="en-AU" i="1" dirty="0"/>
              <a:t>(h) the committee for the body corporate for a community titles scheme and a member of the committee; or</a:t>
            </a:r>
          </a:p>
          <a:p>
            <a:pPr lvl="2"/>
            <a:r>
              <a:rPr lang="en-AU" i="1" dirty="0"/>
              <a:t>(</a:t>
            </a:r>
            <a:r>
              <a:rPr lang="en-AU" i="1" dirty="0" err="1"/>
              <a:t>i</a:t>
            </a:r>
            <a:r>
              <a:rPr lang="en-AU" i="1" dirty="0"/>
              <a:t>) the body corporate for a community titles scheme and a former body corporate manager for the scheme about the return, by the former body corporate manager to the body corporate, of body corporate property.</a:t>
            </a:r>
          </a:p>
          <a:p>
            <a:pPr marL="366713" lvl="2" indent="0">
              <a:buNone/>
            </a:pPr>
            <a:endParaRPr lang="en-AU" dirty="0"/>
          </a:p>
        </p:txBody>
      </p:sp>
    </p:spTree>
    <p:extLst>
      <p:ext uri="{BB962C8B-B14F-4D97-AF65-F5344CB8AC3E}">
        <p14:creationId xmlns:p14="http://schemas.microsoft.com/office/powerpoint/2010/main" val="3106362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DE7-1B56-4A38-BD22-A443B35084C5}"/>
              </a:ext>
            </a:extLst>
          </p:cNvPr>
          <p:cNvSpPr>
            <a:spLocks noGrp="1"/>
          </p:cNvSpPr>
          <p:nvPr>
            <p:ph type="title"/>
          </p:nvPr>
        </p:nvSpPr>
        <p:spPr/>
        <p:txBody>
          <a:bodyPr/>
          <a:lstStyle/>
          <a:p>
            <a:r>
              <a:rPr lang="en-AU" dirty="0"/>
              <a:t>Jurisdiction for dispute resolution (cont’d)</a:t>
            </a:r>
          </a:p>
        </p:txBody>
      </p:sp>
      <p:sp>
        <p:nvSpPr>
          <p:cNvPr id="3" name="Content Placeholder 2">
            <a:extLst>
              <a:ext uri="{FF2B5EF4-FFF2-40B4-BE49-F238E27FC236}">
                <a16:creationId xmlns:a16="http://schemas.microsoft.com/office/drawing/2014/main" id="{E4BEA297-F98B-4F52-BA37-4E2AADA4333F}"/>
              </a:ext>
            </a:extLst>
          </p:cNvPr>
          <p:cNvSpPr>
            <a:spLocks noGrp="1"/>
          </p:cNvSpPr>
          <p:nvPr>
            <p:ph sz="quarter" idx="12"/>
          </p:nvPr>
        </p:nvSpPr>
        <p:spPr>
          <a:xfrm>
            <a:off x="628650" y="1393912"/>
            <a:ext cx="7886700" cy="2903538"/>
          </a:xfrm>
        </p:spPr>
        <p:txBody>
          <a:bodyPr/>
          <a:lstStyle/>
          <a:p>
            <a:pPr lvl="1"/>
            <a:r>
              <a:rPr lang="en-AU" b="0" dirty="0"/>
              <a:t>Purpose of Chapter 6 to resolve disputes in community titles schemes about </a:t>
            </a:r>
            <a:r>
              <a:rPr lang="en-AU" b="0" i="1" dirty="0"/>
              <a:t>inter alia</a:t>
            </a:r>
            <a:r>
              <a:rPr lang="en-AU" b="0" dirty="0"/>
              <a:t>:</a:t>
            </a:r>
          </a:p>
          <a:p>
            <a:pPr lvl="2"/>
            <a:r>
              <a:rPr lang="en-AU" dirty="0"/>
              <a:t>contraventions of the BCCM Act or the CMS; and</a:t>
            </a:r>
          </a:p>
          <a:p>
            <a:pPr lvl="2"/>
            <a:r>
              <a:rPr lang="en-AU" dirty="0"/>
              <a:t>the exercise of rights or powers, or the performance of duties, under the BCCM Act or the CMS. </a:t>
            </a:r>
          </a:p>
          <a:p>
            <a:pPr lvl="2"/>
            <a:endParaRPr lang="en-AU" dirty="0"/>
          </a:p>
          <a:p>
            <a:pPr lvl="1"/>
            <a:r>
              <a:rPr lang="en-AU" b="0" dirty="0"/>
              <a:t>Adjudicators orders:</a:t>
            </a:r>
          </a:p>
          <a:p>
            <a:pPr lvl="2"/>
            <a:r>
              <a:rPr lang="en-AU" dirty="0"/>
              <a:t>an order that is just and equitable in the circumstances (including a declaratory order) to resolve a dispute about </a:t>
            </a:r>
            <a:r>
              <a:rPr lang="en-AU" i="1" dirty="0"/>
              <a:t>inter alia</a:t>
            </a:r>
            <a:r>
              <a:rPr lang="en-AU" dirty="0"/>
              <a:t>:</a:t>
            </a:r>
          </a:p>
          <a:p>
            <a:pPr lvl="3"/>
            <a:r>
              <a:rPr lang="en-AU" dirty="0" err="1"/>
              <a:t>i</a:t>
            </a:r>
            <a:r>
              <a:rPr lang="en-AU" dirty="0"/>
              <a:t>. a claimed or anticipated contravention of the BCCM Act or the CMS; or</a:t>
            </a:r>
          </a:p>
          <a:p>
            <a:pPr lvl="3"/>
            <a:r>
              <a:rPr lang="en-AU" dirty="0"/>
              <a:t>ii. the exercise of rights or powers, or the performance of duties, under the BCCM Act or the CMS;	</a:t>
            </a:r>
          </a:p>
          <a:p>
            <a:pPr lvl="2"/>
            <a:r>
              <a:rPr lang="en-AU" dirty="0"/>
              <a:t>an order that requires a person to act, or prohibits a person from acting, in a stated way; </a:t>
            </a:r>
          </a:p>
          <a:p>
            <a:pPr lvl="3"/>
            <a:endParaRPr lang="en-AU" dirty="0"/>
          </a:p>
          <a:p>
            <a:pPr lvl="3"/>
            <a:endParaRPr lang="en-AU" dirty="0"/>
          </a:p>
          <a:p>
            <a:pPr lvl="2"/>
            <a:endParaRPr lang="en-AU" dirty="0"/>
          </a:p>
          <a:p>
            <a:pPr marL="366713" lvl="2" indent="0">
              <a:buNone/>
            </a:pPr>
            <a:endParaRPr lang="en-AU" dirty="0"/>
          </a:p>
        </p:txBody>
      </p:sp>
    </p:spTree>
    <p:extLst>
      <p:ext uri="{BB962C8B-B14F-4D97-AF65-F5344CB8AC3E}">
        <p14:creationId xmlns:p14="http://schemas.microsoft.com/office/powerpoint/2010/main" val="2894319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DE7-1B56-4A38-BD22-A443B35084C5}"/>
              </a:ext>
            </a:extLst>
          </p:cNvPr>
          <p:cNvSpPr>
            <a:spLocks noGrp="1"/>
          </p:cNvSpPr>
          <p:nvPr>
            <p:ph type="title"/>
          </p:nvPr>
        </p:nvSpPr>
        <p:spPr/>
        <p:txBody>
          <a:bodyPr/>
          <a:lstStyle/>
          <a:p>
            <a:r>
              <a:rPr lang="en-AU" dirty="0"/>
              <a:t>Jurisdiction for dispute resolution (cont’d)</a:t>
            </a:r>
          </a:p>
        </p:txBody>
      </p:sp>
      <p:sp>
        <p:nvSpPr>
          <p:cNvPr id="3" name="Content Placeholder 2">
            <a:extLst>
              <a:ext uri="{FF2B5EF4-FFF2-40B4-BE49-F238E27FC236}">
                <a16:creationId xmlns:a16="http://schemas.microsoft.com/office/drawing/2014/main" id="{E4BEA297-F98B-4F52-BA37-4E2AADA4333F}"/>
              </a:ext>
            </a:extLst>
          </p:cNvPr>
          <p:cNvSpPr>
            <a:spLocks noGrp="1"/>
          </p:cNvSpPr>
          <p:nvPr>
            <p:ph sz="quarter" idx="12"/>
          </p:nvPr>
        </p:nvSpPr>
        <p:spPr>
          <a:xfrm>
            <a:off x="628650" y="1393912"/>
            <a:ext cx="7886700" cy="2903538"/>
          </a:xfrm>
        </p:spPr>
        <p:txBody>
          <a:bodyPr/>
          <a:lstStyle/>
          <a:p>
            <a:pPr lvl="2"/>
            <a:r>
              <a:rPr lang="en-AU" dirty="0"/>
              <a:t>Schedule 5 orders, including:</a:t>
            </a:r>
          </a:p>
          <a:p>
            <a:pPr lvl="3"/>
            <a:endParaRPr lang="en-AU" dirty="0"/>
          </a:p>
          <a:p>
            <a:pPr lvl="3"/>
            <a:r>
              <a:rPr lang="en-AU" i="1" dirty="0"/>
              <a:t>4 An order requiring the body corporate to take action under an insurance policy to recover an amount or to have repairs carried out.</a:t>
            </a:r>
          </a:p>
          <a:p>
            <a:pPr lvl="3"/>
            <a:r>
              <a:rPr lang="en-AU" i="1" dirty="0"/>
              <a:t>6 An order requiring the body corporate to call a general meeting of its members to deal with stated business or to change the date of an annual general meeting.</a:t>
            </a:r>
          </a:p>
          <a:p>
            <a:pPr lvl="3"/>
            <a:r>
              <a:rPr lang="en-AU" i="1" dirty="0"/>
              <a:t>8 An order declaring that a resolution purportedly passed at a meeting of the committee for the body corporate, or a general meeting of the body corporate was, at all times void.</a:t>
            </a:r>
          </a:p>
          <a:p>
            <a:pPr lvl="3"/>
            <a:r>
              <a:rPr lang="en-AU" i="1" dirty="0"/>
              <a:t>24 If satisfied a decision to pass or not pass a motion at a general meeting of the body corporate was unreasonable—an order declaring that a motion was invalid or giving effect to the motion as proposed, or a variation of the motion as proposed.</a:t>
            </a:r>
          </a:p>
          <a:p>
            <a:pPr lvl="2"/>
            <a:endParaRPr lang="en-AU" dirty="0"/>
          </a:p>
          <a:p>
            <a:pPr lvl="3"/>
            <a:endParaRPr lang="en-AU" dirty="0"/>
          </a:p>
          <a:p>
            <a:pPr lvl="2"/>
            <a:endParaRPr lang="en-AU" dirty="0"/>
          </a:p>
          <a:p>
            <a:pPr marL="366713" lvl="2" indent="0">
              <a:buNone/>
            </a:pPr>
            <a:endParaRPr lang="en-AU" dirty="0"/>
          </a:p>
        </p:txBody>
      </p:sp>
    </p:spTree>
    <p:extLst>
      <p:ext uri="{BB962C8B-B14F-4D97-AF65-F5344CB8AC3E}">
        <p14:creationId xmlns:p14="http://schemas.microsoft.com/office/powerpoint/2010/main" val="1187247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DE7-1B56-4A38-BD22-A443B35084C5}"/>
              </a:ext>
            </a:extLst>
          </p:cNvPr>
          <p:cNvSpPr>
            <a:spLocks noGrp="1"/>
          </p:cNvSpPr>
          <p:nvPr>
            <p:ph type="title"/>
          </p:nvPr>
        </p:nvSpPr>
        <p:spPr/>
        <p:txBody>
          <a:bodyPr/>
          <a:lstStyle/>
          <a:p>
            <a:r>
              <a:rPr lang="en-AU" dirty="0"/>
              <a:t>Jurisdiction for dispute resolution (cont’d)</a:t>
            </a:r>
          </a:p>
        </p:txBody>
      </p:sp>
      <p:sp>
        <p:nvSpPr>
          <p:cNvPr id="3" name="Content Placeholder 2">
            <a:extLst>
              <a:ext uri="{FF2B5EF4-FFF2-40B4-BE49-F238E27FC236}">
                <a16:creationId xmlns:a16="http://schemas.microsoft.com/office/drawing/2014/main" id="{E4BEA297-F98B-4F52-BA37-4E2AADA4333F}"/>
              </a:ext>
            </a:extLst>
          </p:cNvPr>
          <p:cNvSpPr>
            <a:spLocks noGrp="1"/>
          </p:cNvSpPr>
          <p:nvPr>
            <p:ph sz="quarter" idx="12"/>
          </p:nvPr>
        </p:nvSpPr>
        <p:spPr>
          <a:xfrm>
            <a:off x="628650" y="1393912"/>
            <a:ext cx="7886700" cy="2903538"/>
          </a:xfrm>
        </p:spPr>
        <p:txBody>
          <a:bodyPr/>
          <a:lstStyle/>
          <a:p>
            <a:pPr lvl="2"/>
            <a:r>
              <a:rPr lang="en-AU" dirty="0"/>
              <a:t>Section 281 order for the person responsible to:</a:t>
            </a:r>
          </a:p>
          <a:p>
            <a:pPr lvl="3"/>
            <a:r>
              <a:rPr lang="en-AU" dirty="0" err="1"/>
              <a:t>i</a:t>
            </a:r>
            <a:r>
              <a:rPr lang="en-AU" dirty="0"/>
              <a:t>. carry out stated repairs, or have stated repairs carried out, to the damaged property – provided the repairs are no greater than $75,000; or</a:t>
            </a:r>
          </a:p>
          <a:p>
            <a:pPr lvl="3"/>
            <a:r>
              <a:rPr lang="en-AU" dirty="0"/>
              <a:t>ii. pay the applicant an amount fixed by the adjudicator as reimbursement for repairs carried out to the property by the applicant – provided the amount is not greater than $10,000. </a:t>
            </a:r>
          </a:p>
          <a:p>
            <a:pPr marL="366713" lvl="2" indent="0">
              <a:buNone/>
            </a:pPr>
            <a:endParaRPr lang="en-AU" dirty="0"/>
          </a:p>
          <a:p>
            <a:pPr lvl="2"/>
            <a:endParaRPr lang="en-AU" dirty="0"/>
          </a:p>
          <a:p>
            <a:pPr lvl="3"/>
            <a:endParaRPr lang="en-AU" dirty="0"/>
          </a:p>
          <a:p>
            <a:pPr lvl="2"/>
            <a:endParaRPr lang="en-AU" dirty="0"/>
          </a:p>
          <a:p>
            <a:pPr marL="366713" lvl="2" indent="0">
              <a:buNone/>
            </a:pPr>
            <a:endParaRPr lang="en-AU" dirty="0"/>
          </a:p>
        </p:txBody>
      </p:sp>
    </p:spTree>
    <p:extLst>
      <p:ext uri="{BB962C8B-B14F-4D97-AF65-F5344CB8AC3E}">
        <p14:creationId xmlns:p14="http://schemas.microsoft.com/office/powerpoint/2010/main" val="41613709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DE7-1B56-4A38-BD22-A443B35084C5}"/>
              </a:ext>
            </a:extLst>
          </p:cNvPr>
          <p:cNvSpPr>
            <a:spLocks noGrp="1"/>
          </p:cNvSpPr>
          <p:nvPr>
            <p:ph type="title"/>
          </p:nvPr>
        </p:nvSpPr>
        <p:spPr/>
        <p:txBody>
          <a:bodyPr/>
          <a:lstStyle/>
          <a:p>
            <a:r>
              <a:rPr lang="en-AU" dirty="0"/>
              <a:t>Steps for dispute resolution</a:t>
            </a:r>
          </a:p>
        </p:txBody>
      </p:sp>
      <p:sp>
        <p:nvSpPr>
          <p:cNvPr id="3" name="Content Placeholder 2">
            <a:extLst>
              <a:ext uri="{FF2B5EF4-FFF2-40B4-BE49-F238E27FC236}">
                <a16:creationId xmlns:a16="http://schemas.microsoft.com/office/drawing/2014/main" id="{E4BEA297-F98B-4F52-BA37-4E2AADA4333F}"/>
              </a:ext>
            </a:extLst>
          </p:cNvPr>
          <p:cNvSpPr>
            <a:spLocks noGrp="1"/>
          </p:cNvSpPr>
          <p:nvPr>
            <p:ph sz="quarter" idx="12"/>
          </p:nvPr>
        </p:nvSpPr>
        <p:spPr>
          <a:xfrm>
            <a:off x="628650" y="1393912"/>
            <a:ext cx="7886700" cy="2903538"/>
          </a:xfrm>
        </p:spPr>
        <p:txBody>
          <a:bodyPr/>
          <a:lstStyle/>
          <a:p>
            <a:r>
              <a:rPr lang="en-AU" dirty="0"/>
              <a:t>Internal dispute resolution</a:t>
            </a:r>
          </a:p>
          <a:p>
            <a:pPr lvl="1"/>
            <a:r>
              <a:rPr lang="en-AU" i="1" dirty="0"/>
              <a:t>“the resolution of a dispute by the parties to the dispute using informal processes or the community title scheme’s body corporate processes”.  </a:t>
            </a:r>
          </a:p>
          <a:p>
            <a:pPr lvl="1"/>
            <a:r>
              <a:rPr lang="en-AU" dirty="0"/>
              <a:t>Examples </a:t>
            </a:r>
            <a:r>
              <a:rPr lang="en-AU" i="1" dirty="0"/>
              <a:t>- “by the parties communicating with each other; by writing to the committee for the body corporate; by presenting a motion for consideration at a general meeting of the body corporate”. </a:t>
            </a:r>
          </a:p>
          <a:p>
            <a:pPr marL="184150" lvl="1" indent="0">
              <a:buNone/>
            </a:pPr>
            <a:endParaRPr lang="en-AU" dirty="0"/>
          </a:p>
          <a:p>
            <a:r>
              <a:rPr lang="en-AU" dirty="0"/>
              <a:t>Conciliation application</a:t>
            </a:r>
          </a:p>
          <a:p>
            <a:pPr lvl="1"/>
            <a:r>
              <a:rPr lang="en-AU" dirty="0"/>
              <a:t>An independent person helps the parties try to resolve the dispute.  </a:t>
            </a:r>
          </a:p>
          <a:p>
            <a:pPr lvl="1"/>
            <a:r>
              <a:rPr lang="en-AU" dirty="0"/>
              <a:t>An informal process with a view to reaching a mutually acceptable agreement. </a:t>
            </a:r>
          </a:p>
          <a:p>
            <a:pPr lvl="1"/>
            <a:r>
              <a:rPr lang="en-AU" dirty="0"/>
              <a:t>The conciliator does not decide the dispute for the parties.  </a:t>
            </a:r>
          </a:p>
          <a:p>
            <a:pPr lvl="1"/>
            <a:r>
              <a:rPr lang="en-AU" dirty="0"/>
              <a:t>Anything said in a conciliation is inadmissible in a proceeding.  </a:t>
            </a:r>
          </a:p>
          <a:p>
            <a:pPr lvl="1"/>
            <a:r>
              <a:rPr lang="en-AU" dirty="0"/>
              <a:t>If an agreement is reached, that will be set out in writing and signed.  </a:t>
            </a:r>
          </a:p>
          <a:p>
            <a:pPr lvl="1"/>
            <a:r>
              <a:rPr lang="en-AU" dirty="0"/>
              <a:t>If no agreement is reached, may proceed to adjudication application. </a:t>
            </a:r>
          </a:p>
          <a:p>
            <a:pPr marL="366713" lvl="2" indent="0">
              <a:buNone/>
            </a:pPr>
            <a:endParaRPr lang="en-AU" dirty="0"/>
          </a:p>
          <a:p>
            <a:pPr lvl="2"/>
            <a:endParaRPr lang="en-AU" dirty="0"/>
          </a:p>
          <a:p>
            <a:pPr lvl="3"/>
            <a:endParaRPr lang="en-AU" dirty="0"/>
          </a:p>
          <a:p>
            <a:pPr lvl="2"/>
            <a:endParaRPr lang="en-AU" dirty="0"/>
          </a:p>
          <a:p>
            <a:pPr marL="366713" lvl="2" indent="0">
              <a:buNone/>
            </a:pPr>
            <a:endParaRPr lang="en-AU" dirty="0"/>
          </a:p>
        </p:txBody>
      </p:sp>
    </p:spTree>
    <p:extLst>
      <p:ext uri="{BB962C8B-B14F-4D97-AF65-F5344CB8AC3E}">
        <p14:creationId xmlns:p14="http://schemas.microsoft.com/office/powerpoint/2010/main" val="2459005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DE7-1B56-4A38-BD22-A443B35084C5}"/>
              </a:ext>
            </a:extLst>
          </p:cNvPr>
          <p:cNvSpPr>
            <a:spLocks noGrp="1"/>
          </p:cNvSpPr>
          <p:nvPr>
            <p:ph type="title"/>
          </p:nvPr>
        </p:nvSpPr>
        <p:spPr/>
        <p:txBody>
          <a:bodyPr/>
          <a:lstStyle/>
          <a:p>
            <a:r>
              <a:rPr lang="en-AU" dirty="0"/>
              <a:t>Steps for dispute resolution (cont’d)</a:t>
            </a:r>
          </a:p>
        </p:txBody>
      </p:sp>
      <p:sp>
        <p:nvSpPr>
          <p:cNvPr id="3" name="Content Placeholder 2">
            <a:extLst>
              <a:ext uri="{FF2B5EF4-FFF2-40B4-BE49-F238E27FC236}">
                <a16:creationId xmlns:a16="http://schemas.microsoft.com/office/drawing/2014/main" id="{E4BEA297-F98B-4F52-BA37-4E2AADA4333F}"/>
              </a:ext>
            </a:extLst>
          </p:cNvPr>
          <p:cNvSpPr>
            <a:spLocks noGrp="1"/>
          </p:cNvSpPr>
          <p:nvPr>
            <p:ph sz="quarter" idx="12"/>
          </p:nvPr>
        </p:nvSpPr>
        <p:spPr>
          <a:xfrm>
            <a:off x="628650" y="1393912"/>
            <a:ext cx="7886700" cy="2903538"/>
          </a:xfrm>
        </p:spPr>
        <p:txBody>
          <a:bodyPr/>
          <a:lstStyle/>
          <a:p>
            <a:r>
              <a:rPr lang="en-AU" dirty="0"/>
              <a:t>Adjudication application</a:t>
            </a:r>
          </a:p>
          <a:p>
            <a:pPr lvl="1"/>
            <a:r>
              <a:rPr lang="en-AU" dirty="0"/>
              <a:t>Adjudicator makes a decision after considering the application and written submissions from all persons affected by the dispute.</a:t>
            </a:r>
          </a:p>
          <a:p>
            <a:pPr lvl="1"/>
            <a:r>
              <a:rPr lang="en-AU" dirty="0"/>
              <a:t>Include all relevant details, information, evidence and documents in the Adjudication Application, as well as any previous Commissioner decisions relied on.  </a:t>
            </a:r>
          </a:p>
          <a:p>
            <a:pPr lvl="1"/>
            <a:r>
              <a:rPr lang="en-AU" dirty="0"/>
              <a:t>The respondent to the application and all those affected by the dispute may make a written submission.  </a:t>
            </a:r>
          </a:p>
          <a:p>
            <a:pPr lvl="1"/>
            <a:r>
              <a:rPr lang="en-AU" dirty="0"/>
              <a:t>The applicant may have a right of reply.  </a:t>
            </a:r>
          </a:p>
          <a:p>
            <a:pPr lvl="1"/>
            <a:r>
              <a:rPr lang="en-AU" dirty="0"/>
              <a:t>Referral of the application to an adjudicator for determination.  </a:t>
            </a:r>
          </a:p>
          <a:p>
            <a:pPr lvl="1"/>
            <a:r>
              <a:rPr lang="en-AU" dirty="0"/>
              <a:t>An adjudicator’s order must be complied with and failing to do so is an offence (max. 400 penalty units). </a:t>
            </a:r>
          </a:p>
          <a:p>
            <a:r>
              <a:rPr lang="en-AU" dirty="0"/>
              <a:t>Appeal</a:t>
            </a:r>
          </a:p>
          <a:p>
            <a:pPr lvl="1"/>
            <a:r>
              <a:rPr lang="en-AU" dirty="0"/>
              <a:t>Appeal of the adjudicator’s decision to QCAT on a question of law only. </a:t>
            </a:r>
          </a:p>
          <a:p>
            <a:pPr lvl="1"/>
            <a:endParaRPr lang="en-AU" dirty="0"/>
          </a:p>
          <a:p>
            <a:pPr lvl="2"/>
            <a:endParaRPr lang="en-AU" dirty="0"/>
          </a:p>
          <a:p>
            <a:pPr lvl="3"/>
            <a:endParaRPr lang="en-AU" dirty="0"/>
          </a:p>
          <a:p>
            <a:pPr lvl="2"/>
            <a:endParaRPr lang="en-AU" dirty="0"/>
          </a:p>
          <a:p>
            <a:pPr marL="366713" lvl="2" indent="0">
              <a:buNone/>
            </a:pPr>
            <a:endParaRPr lang="en-AU" dirty="0"/>
          </a:p>
        </p:txBody>
      </p:sp>
    </p:spTree>
    <p:extLst>
      <p:ext uri="{BB962C8B-B14F-4D97-AF65-F5344CB8AC3E}">
        <p14:creationId xmlns:p14="http://schemas.microsoft.com/office/powerpoint/2010/main" val="11537834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8650" y="914400"/>
            <a:ext cx="7886700" cy="3389313"/>
          </a:xfrm>
        </p:spPr>
        <p:txBody>
          <a:bodyPr/>
          <a:lstStyle/>
          <a:p>
            <a:r>
              <a:rPr lang="en-AU" sz="1400" dirty="0"/>
              <a:t>Insurance coverage within a community title scheme</a:t>
            </a:r>
          </a:p>
          <a:p>
            <a:pPr lvl="1"/>
            <a:r>
              <a:rPr lang="en-AU" sz="1400" dirty="0"/>
              <a:t>Body corporate obligations with respect to insurance coverage</a:t>
            </a:r>
          </a:p>
          <a:p>
            <a:r>
              <a:rPr lang="en-AU" sz="1400" dirty="0"/>
              <a:t>If insurance does not cover the damage</a:t>
            </a:r>
          </a:p>
          <a:p>
            <a:pPr lvl="1"/>
            <a:r>
              <a:rPr lang="en-AU" sz="1400" dirty="0"/>
              <a:t>What is the body corporate’s responsibility in respect of rectifying flood and storm damage within a scheme</a:t>
            </a:r>
          </a:p>
          <a:p>
            <a:pPr lvl="1"/>
            <a:r>
              <a:rPr lang="en-AU" sz="1400" dirty="0"/>
              <a:t>What is a lot owner’s responsibility in respect of rectifying flood and storm damage within the scheme</a:t>
            </a:r>
          </a:p>
          <a:p>
            <a:pPr lvl="1"/>
            <a:r>
              <a:rPr lang="en-AU" sz="1400" dirty="0"/>
              <a:t>If the damage originates from another lot, what is that lot owner’s responsibility in respect of the damage</a:t>
            </a:r>
          </a:p>
          <a:p>
            <a:r>
              <a:rPr lang="en-AU" sz="1400" dirty="0"/>
              <a:t>What can be done if a body corporate fails or refuses to rectify the damage</a:t>
            </a:r>
          </a:p>
          <a:p>
            <a:r>
              <a:rPr lang="en-AU" sz="1400" dirty="0"/>
              <a:t>What is the process for dispute resolution</a:t>
            </a:r>
          </a:p>
        </p:txBody>
      </p:sp>
    </p:spTree>
    <p:extLst>
      <p:ext uri="{BB962C8B-B14F-4D97-AF65-F5344CB8AC3E}">
        <p14:creationId xmlns:p14="http://schemas.microsoft.com/office/powerpoint/2010/main" val="332804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Resources</a:t>
            </a:r>
          </a:p>
        </p:txBody>
      </p:sp>
      <p:sp>
        <p:nvSpPr>
          <p:cNvPr id="5" name="Content Placeholder 4"/>
          <p:cNvSpPr>
            <a:spLocks noGrp="1"/>
          </p:cNvSpPr>
          <p:nvPr>
            <p:ph sz="quarter" idx="12"/>
          </p:nvPr>
        </p:nvSpPr>
        <p:spPr/>
        <p:txBody>
          <a:bodyPr/>
          <a:lstStyle/>
          <a:p>
            <a:r>
              <a:rPr lang="en-AU" i="1" dirty="0"/>
              <a:t>Body Corporate and Community Management Act 1997</a:t>
            </a:r>
          </a:p>
          <a:p>
            <a:pPr lvl="1"/>
            <a:r>
              <a:rPr lang="en-AU" dirty="0"/>
              <a:t>https://www.legislation.qld.gov.au/view/html/inforce/current/act-1997-028</a:t>
            </a:r>
          </a:p>
          <a:p>
            <a:r>
              <a:rPr lang="en-AU" i="1" dirty="0"/>
              <a:t>Body Corporate and Community Management (Standard Module) Regulations 2020</a:t>
            </a:r>
          </a:p>
          <a:p>
            <a:pPr lvl="1"/>
            <a:r>
              <a:rPr lang="en-AU" dirty="0"/>
              <a:t>https://www.legislation.qld.gov.au/view/html/inforce/current/sl-2020-0233</a:t>
            </a:r>
          </a:p>
          <a:p>
            <a:r>
              <a:rPr lang="en-AU" dirty="0"/>
              <a:t>Government website</a:t>
            </a:r>
          </a:p>
          <a:p>
            <a:pPr lvl="1"/>
            <a:r>
              <a:rPr lang="en-AU" dirty="0"/>
              <a:t>https://www.qld.gov.au/law/housing-and-neighbours/body-corporate/maintenance/storms?utm_medium=email&amp;utm_content=Storm%20damage&amp;utm_source=www.vision6.com.au&amp;utm_campaign=Community%20titles%20schemes%20affected%20by%20storms</a:t>
            </a:r>
          </a:p>
          <a:p>
            <a:r>
              <a:rPr lang="en-AU" dirty="0"/>
              <a:t>Adjudicator Decisions </a:t>
            </a:r>
          </a:p>
          <a:p>
            <a:pPr lvl="1"/>
            <a:r>
              <a:rPr lang="en-AU" dirty="0"/>
              <a:t>https://www.austlii.edu.au/cgi-bin/viewdb/au/cases/qld/QBCCMCmr/</a:t>
            </a:r>
          </a:p>
          <a:p>
            <a:endParaRPr lang="en-AU" dirty="0"/>
          </a:p>
          <a:p>
            <a:endParaRPr lang="en-AU" dirty="0"/>
          </a:p>
        </p:txBody>
      </p:sp>
    </p:spTree>
    <p:extLst>
      <p:ext uri="{BB962C8B-B14F-4D97-AF65-F5344CB8AC3E}">
        <p14:creationId xmlns:p14="http://schemas.microsoft.com/office/powerpoint/2010/main" val="1929874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C60C-FFD6-4933-B4B4-7F7EF2EF4577}"/>
              </a:ext>
            </a:extLst>
          </p:cNvPr>
          <p:cNvSpPr>
            <a:spLocks noGrp="1"/>
          </p:cNvSpPr>
          <p:nvPr>
            <p:ph type="title"/>
          </p:nvPr>
        </p:nvSpPr>
        <p:spPr/>
        <p:txBody>
          <a:bodyPr/>
          <a:lstStyle/>
          <a:p>
            <a:r>
              <a:rPr lang="en-AU" dirty="0"/>
              <a:t>Summary</a:t>
            </a:r>
          </a:p>
        </p:txBody>
      </p:sp>
      <p:sp>
        <p:nvSpPr>
          <p:cNvPr id="3" name="Content Placeholder 2">
            <a:extLst>
              <a:ext uri="{FF2B5EF4-FFF2-40B4-BE49-F238E27FC236}">
                <a16:creationId xmlns:a16="http://schemas.microsoft.com/office/drawing/2014/main" id="{D94030AF-D39F-4282-A512-9E095C201AC2}"/>
              </a:ext>
            </a:extLst>
          </p:cNvPr>
          <p:cNvSpPr>
            <a:spLocks noGrp="1"/>
          </p:cNvSpPr>
          <p:nvPr>
            <p:ph sz="quarter" idx="12"/>
          </p:nvPr>
        </p:nvSpPr>
        <p:spPr>
          <a:xfrm>
            <a:off x="628650" y="1289141"/>
            <a:ext cx="7886700" cy="2903538"/>
          </a:xfrm>
        </p:spPr>
        <p:txBody>
          <a:bodyPr/>
          <a:lstStyle/>
          <a:p>
            <a:r>
              <a:rPr lang="en-AU" dirty="0"/>
              <a:t>The body corporate is required to obtain insurance for flood or storm damage to common property and body corporate assets</a:t>
            </a:r>
          </a:p>
          <a:p>
            <a:r>
              <a:rPr lang="en-AU" dirty="0"/>
              <a:t>The body corporate is generally responsible for the common property, body corporate assets, roofing structures, foundation structures and essential supporting framework</a:t>
            </a:r>
          </a:p>
          <a:p>
            <a:r>
              <a:rPr lang="en-AU" dirty="0"/>
              <a:t>Lot owners are generally responsible for their own lots and fixtures and fittings within their lot as well as any exclusive use areas for which they are responsible</a:t>
            </a:r>
          </a:p>
          <a:p>
            <a:r>
              <a:rPr lang="en-AU" dirty="0"/>
              <a:t>If the body corporate is responsible for rectifying the damage, they must take steps to do so within a reasonable time</a:t>
            </a:r>
          </a:p>
          <a:p>
            <a:r>
              <a:rPr lang="en-AU" dirty="0"/>
              <a:t>Lot owners should consider various informal steps to raise and/or resolve a dispute with a body corporate including internal dispute resolution, before proceeding with a conciliation application and adjudication application</a:t>
            </a:r>
          </a:p>
          <a:p>
            <a:endParaRPr lang="en-AU" dirty="0"/>
          </a:p>
          <a:p>
            <a:pPr lvl="1"/>
            <a:endParaRPr lang="en-AU" dirty="0"/>
          </a:p>
          <a:p>
            <a:endParaRPr lang="en-AU" dirty="0"/>
          </a:p>
        </p:txBody>
      </p:sp>
    </p:spTree>
    <p:extLst>
      <p:ext uri="{BB962C8B-B14F-4D97-AF65-F5344CB8AC3E}">
        <p14:creationId xmlns:p14="http://schemas.microsoft.com/office/powerpoint/2010/main" val="1942644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AA806-5ECC-4A76-B75E-BF862DC09E82}"/>
              </a:ext>
            </a:extLst>
          </p:cNvPr>
          <p:cNvSpPr>
            <a:spLocks noGrp="1"/>
          </p:cNvSpPr>
          <p:nvPr>
            <p:ph type="body" sz="quarter" idx="12"/>
          </p:nvPr>
        </p:nvSpPr>
        <p:spPr/>
        <p:txBody>
          <a:bodyPr/>
          <a:lstStyle/>
          <a:p>
            <a:endParaRPr lang="en-AU"/>
          </a:p>
        </p:txBody>
      </p:sp>
      <p:sp>
        <p:nvSpPr>
          <p:cNvPr id="3" name="Text Placeholder 2">
            <a:extLst>
              <a:ext uri="{FF2B5EF4-FFF2-40B4-BE49-F238E27FC236}">
                <a16:creationId xmlns:a16="http://schemas.microsoft.com/office/drawing/2014/main" id="{04A0414F-79AF-4F1F-9919-8C5A998EDAF2}"/>
              </a:ext>
            </a:extLst>
          </p:cNvPr>
          <p:cNvSpPr>
            <a:spLocks noGrp="1"/>
          </p:cNvSpPr>
          <p:nvPr>
            <p:ph type="body" sz="quarter" idx="10"/>
          </p:nvPr>
        </p:nvSpPr>
        <p:spPr>
          <a:xfrm>
            <a:off x="628676" y="971550"/>
            <a:ext cx="7972399" cy="549318"/>
          </a:xfrm>
        </p:spPr>
        <p:txBody>
          <a:bodyPr/>
          <a:lstStyle/>
          <a:p>
            <a:r>
              <a:rPr lang="en-AU" dirty="0"/>
              <a:t>Questions?</a:t>
            </a:r>
          </a:p>
        </p:txBody>
      </p:sp>
    </p:spTree>
    <p:extLst>
      <p:ext uri="{BB962C8B-B14F-4D97-AF65-F5344CB8AC3E}">
        <p14:creationId xmlns:p14="http://schemas.microsoft.com/office/powerpoint/2010/main" val="5111351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3568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850" y="512689"/>
            <a:ext cx="7886700" cy="731911"/>
          </a:xfrm>
        </p:spPr>
        <p:txBody>
          <a:bodyPr/>
          <a:lstStyle/>
          <a:p>
            <a:r>
              <a:rPr lang="en-US" dirty="0"/>
              <a:t>Insurance obligations</a:t>
            </a:r>
            <a:endParaRPr lang="en-AU" dirty="0"/>
          </a:p>
        </p:txBody>
      </p:sp>
      <p:sp>
        <p:nvSpPr>
          <p:cNvPr id="5" name="Content Placeholder 4"/>
          <p:cNvSpPr>
            <a:spLocks noGrp="1"/>
          </p:cNvSpPr>
          <p:nvPr>
            <p:ph sz="quarter" idx="12"/>
          </p:nvPr>
        </p:nvSpPr>
        <p:spPr>
          <a:xfrm>
            <a:off x="628650" y="884255"/>
            <a:ext cx="7886700" cy="3418435"/>
          </a:xfrm>
        </p:spPr>
        <p:txBody>
          <a:bodyPr/>
          <a:lstStyle/>
          <a:p>
            <a:r>
              <a:rPr lang="en-AU" sz="1000" dirty="0"/>
              <a:t>Body corporate insurance obligations </a:t>
            </a:r>
          </a:p>
          <a:p>
            <a:r>
              <a:rPr lang="en-AU" sz="1000" dirty="0"/>
              <a:t>Building insurance</a:t>
            </a:r>
          </a:p>
          <a:p>
            <a:pPr lvl="1"/>
            <a:r>
              <a:rPr lang="en-AU" sz="1000" dirty="0"/>
              <a:t>Common property </a:t>
            </a:r>
          </a:p>
          <a:p>
            <a:pPr lvl="1"/>
            <a:r>
              <a:rPr lang="en-AU" sz="1000" dirty="0"/>
              <a:t>Body corporate assets</a:t>
            </a:r>
          </a:p>
          <a:p>
            <a:pPr lvl="1"/>
            <a:r>
              <a:rPr lang="en-AU" sz="1000" dirty="0"/>
              <a:t>For a Building Format Plan, the building (as defined by Section 195 of the Standard Module)</a:t>
            </a:r>
          </a:p>
          <a:p>
            <a:pPr lvl="1"/>
            <a:r>
              <a:rPr lang="en-AU" sz="1000" dirty="0"/>
              <a:t>For full replacement value </a:t>
            </a:r>
          </a:p>
          <a:p>
            <a:r>
              <a:rPr lang="en-AU" sz="1000" dirty="0"/>
              <a:t>Public risk insurance</a:t>
            </a:r>
          </a:p>
          <a:p>
            <a:pPr lvl="1"/>
            <a:r>
              <a:rPr lang="en-AU" sz="1000" dirty="0"/>
              <a:t>Common property </a:t>
            </a:r>
          </a:p>
          <a:p>
            <a:pPr lvl="1"/>
            <a:r>
              <a:rPr lang="en-AU" sz="1000" dirty="0"/>
              <a:t>Body corporate assets</a:t>
            </a:r>
          </a:p>
          <a:p>
            <a:pPr lvl="1"/>
            <a:r>
              <a:rPr lang="en-AU" sz="1000" dirty="0"/>
              <a:t>Compensation for death, illness, bodily injury and damage to property</a:t>
            </a:r>
          </a:p>
          <a:p>
            <a:pPr lvl="1"/>
            <a:r>
              <a:rPr lang="en-AU" sz="1000" dirty="0"/>
              <a:t>At least $10m for a single event and at least $10m for a single period of insurance</a:t>
            </a:r>
          </a:p>
          <a:p>
            <a:r>
              <a:rPr lang="en-AU" sz="1000" dirty="0"/>
              <a:t>Legislation and Regulations</a:t>
            </a:r>
          </a:p>
          <a:p>
            <a:pPr lvl="1"/>
            <a:r>
              <a:rPr lang="en-AU" sz="1000" i="1" dirty="0"/>
              <a:t>Body Corporate and Community Management Act 1997 </a:t>
            </a:r>
            <a:r>
              <a:rPr lang="en-AU" sz="1000" dirty="0"/>
              <a:t>– Section 189</a:t>
            </a:r>
          </a:p>
          <a:p>
            <a:pPr lvl="1"/>
            <a:r>
              <a:rPr lang="en-AU" sz="1000" i="1" dirty="0"/>
              <a:t>Body Corporate and Community Management (Standard Module) Regulation 2020 </a:t>
            </a:r>
            <a:r>
              <a:rPr lang="en-AU" sz="1000" dirty="0"/>
              <a:t>(check which module applies to each Scheme) – Part 6</a:t>
            </a:r>
          </a:p>
        </p:txBody>
      </p:sp>
    </p:spTree>
    <p:extLst>
      <p:ext uri="{BB962C8B-B14F-4D97-AF65-F5344CB8AC3E}">
        <p14:creationId xmlns:p14="http://schemas.microsoft.com/office/powerpoint/2010/main" val="3110859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17399" y="482600"/>
            <a:ext cx="8408193" cy="558627"/>
          </a:xfrm>
        </p:spPr>
        <p:txBody>
          <a:bodyPr vert="horz" lIns="91440" tIns="45720" rIns="91440" bIns="45720" rtlCol="0" anchor="ctr">
            <a:normAutofit/>
          </a:bodyPr>
          <a:lstStyle/>
          <a:p>
            <a:pPr algn="ctr"/>
            <a:r>
              <a:rPr lang="en-US" sz="2400" dirty="0">
                <a:solidFill>
                  <a:schemeClr val="bg1"/>
                </a:solidFill>
                <a:latin typeface="+mj-lt"/>
              </a:rPr>
              <a:t>Building Format Plan / Standard Format Plan</a:t>
            </a:r>
            <a:endParaRPr lang="en-US" sz="2400" kern="1200"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9EE7E6F5-0577-478F-B9E9-95462FE072C1}"/>
              </a:ext>
            </a:extLst>
          </p:cNvPr>
          <p:cNvSpPr txBox="1"/>
          <p:nvPr/>
        </p:nvSpPr>
        <p:spPr>
          <a:xfrm>
            <a:off x="1640336" y="4566574"/>
            <a:ext cx="2875823" cy="200055"/>
          </a:xfrm>
          <a:prstGeom prst="rect">
            <a:avLst/>
          </a:prstGeom>
          <a:noFill/>
        </p:spPr>
        <p:txBody>
          <a:bodyPr wrap="square" rtlCol="0">
            <a:spAutoFit/>
          </a:bodyPr>
          <a:lstStyle/>
          <a:p>
            <a:r>
              <a:rPr lang="en-AU" sz="700" dirty="0"/>
              <a:t>Source: Google Images</a:t>
            </a:r>
          </a:p>
        </p:txBody>
      </p:sp>
      <p:pic>
        <p:nvPicPr>
          <p:cNvPr id="1028" name="Picture 4" descr="Multi Storey Building Designing Service in Rajkot, Rajkot, Ster Associates  | ID: 19108979848">
            <a:extLst>
              <a:ext uri="{FF2B5EF4-FFF2-40B4-BE49-F238E27FC236}">
                <a16:creationId xmlns:a16="http://schemas.microsoft.com/office/drawing/2014/main" id="{FF756FB3-9D1A-453F-A1E2-639D464A5F8F}"/>
              </a:ext>
            </a:extLst>
          </p:cNvPr>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53423" y="1358900"/>
            <a:ext cx="4318577" cy="26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3 Townhouse Complex - Merit Homes">
            <a:extLst>
              <a:ext uri="{FF2B5EF4-FFF2-40B4-BE49-F238E27FC236}">
                <a16:creationId xmlns:a16="http://schemas.microsoft.com/office/drawing/2014/main" id="{B6EC0423-D7AC-469C-9B9D-2BE084C8B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58900"/>
            <a:ext cx="3999895" cy="264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98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03165"/>
            <a:ext cx="7886700" cy="582058"/>
          </a:xfrm>
        </p:spPr>
        <p:txBody>
          <a:bodyPr/>
          <a:lstStyle/>
          <a:p>
            <a:r>
              <a:rPr lang="en-US" dirty="0"/>
              <a:t>Responsibility for flood or storm damage if not covered by insurance</a:t>
            </a:r>
            <a:endParaRPr lang="en-AU" dirty="0"/>
          </a:p>
        </p:txBody>
      </p:sp>
      <p:sp>
        <p:nvSpPr>
          <p:cNvPr id="5" name="Content Placeholder 4"/>
          <p:cNvSpPr>
            <a:spLocks noGrp="1"/>
          </p:cNvSpPr>
          <p:nvPr>
            <p:ph sz="quarter" idx="12"/>
          </p:nvPr>
        </p:nvSpPr>
        <p:spPr>
          <a:xfrm>
            <a:off x="628650" y="1195754"/>
            <a:ext cx="7886700" cy="3107959"/>
          </a:xfrm>
        </p:spPr>
        <p:txBody>
          <a:bodyPr/>
          <a:lstStyle/>
          <a:p>
            <a:r>
              <a:rPr lang="en-AU" dirty="0"/>
              <a:t>Body corporate responsibilities</a:t>
            </a:r>
          </a:p>
          <a:p>
            <a:pPr lvl="1"/>
            <a:r>
              <a:rPr lang="en-AU" sz="1100" dirty="0">
                <a:effectLst/>
                <a:latin typeface="Arial" panose="020B0604020202020204" pitchFamily="34" charset="0"/>
                <a:ea typeface="Times New Roman" panose="02020603050405020304" pitchFamily="18" charset="0"/>
              </a:rPr>
              <a:t>Section 152 of the Act provides that the body corporate must administer, manage and control the common property and body corporate assets reasonably and for the benefit of lot owners</a:t>
            </a:r>
            <a:endParaRPr lang="en-AU" sz="1100" i="1" dirty="0">
              <a:effectLst/>
              <a:latin typeface="Arial" panose="020B0604020202020204" pitchFamily="34" charset="0"/>
              <a:ea typeface="Times New Roman" panose="02020603050405020304" pitchFamily="18" charset="0"/>
            </a:endParaRPr>
          </a:p>
          <a:p>
            <a:pPr lvl="1"/>
            <a:r>
              <a:rPr lang="en-AU" sz="1100" dirty="0"/>
              <a:t>Section 159 of the Standard Module, provides that the body corporate must maintain:</a:t>
            </a:r>
          </a:p>
          <a:p>
            <a:pPr lvl="2"/>
            <a:r>
              <a:rPr lang="en-AU" sz="1100" dirty="0"/>
              <a:t>common property in good condition including, if it is structural in nature, in a structurally sound condition;</a:t>
            </a:r>
          </a:p>
          <a:p>
            <a:pPr lvl="2"/>
            <a:r>
              <a:rPr lang="en-AU" sz="1100" dirty="0"/>
              <a:t> in good condition: </a:t>
            </a:r>
          </a:p>
          <a:p>
            <a:pPr lvl="2">
              <a:buFont typeface="Courier New" panose="02070309020205020404" pitchFamily="49" charset="0"/>
              <a:buChar char="o"/>
            </a:pPr>
            <a:r>
              <a:rPr lang="en-AU" sz="1100" dirty="0"/>
              <a:t>railings, parapets and balustrades on the boundary of a lot and common property;</a:t>
            </a:r>
          </a:p>
          <a:p>
            <a:pPr lvl="2">
              <a:buFont typeface="Courier New" panose="02070309020205020404" pitchFamily="49" charset="0"/>
              <a:buChar char="o"/>
            </a:pPr>
            <a:r>
              <a:rPr lang="en-AU" sz="1100" dirty="0"/>
              <a:t>doors, windows and associated fittings situated in a boundary wall separating a lot from common property; and</a:t>
            </a:r>
          </a:p>
          <a:p>
            <a:pPr lvl="2">
              <a:buFont typeface="Courier New" panose="02070309020205020404" pitchFamily="49" charset="0"/>
              <a:buChar char="o"/>
            </a:pPr>
            <a:r>
              <a:rPr lang="en-AU" sz="1100" dirty="0"/>
              <a:t>roofing membranes that are not common property but that provide protection for lots or common property; an</a:t>
            </a:r>
          </a:p>
          <a:p>
            <a:pPr lvl="2"/>
            <a:r>
              <a:rPr lang="en-AU" sz="1100" dirty="0"/>
              <a:t>the following elements of scheme land that are not common property in a structurally sound condition, foundation structures, roofing structures providing protection, essential supporting framework, including load-bearing walls</a:t>
            </a:r>
          </a:p>
          <a:p>
            <a:pPr lvl="1"/>
            <a:r>
              <a:rPr lang="en-AU" sz="1100" dirty="0"/>
              <a:t>The body corporate is also required to maintain utility infrastructure that forms part of the common property (section 20 of the Act)</a:t>
            </a:r>
          </a:p>
        </p:txBody>
      </p:sp>
    </p:spTree>
    <p:extLst>
      <p:ext uri="{BB962C8B-B14F-4D97-AF65-F5344CB8AC3E}">
        <p14:creationId xmlns:p14="http://schemas.microsoft.com/office/powerpoint/2010/main" val="2880697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 of body corporate’s obligation</a:t>
            </a:r>
            <a:endParaRPr lang="en-AU" dirty="0"/>
          </a:p>
        </p:txBody>
      </p:sp>
      <p:sp>
        <p:nvSpPr>
          <p:cNvPr id="5" name="Content Placeholder 4"/>
          <p:cNvSpPr>
            <a:spLocks noGrp="1"/>
          </p:cNvSpPr>
          <p:nvPr>
            <p:ph sz="quarter" idx="12"/>
          </p:nvPr>
        </p:nvSpPr>
        <p:spPr/>
        <p:txBody>
          <a:bodyPr/>
          <a:lstStyle/>
          <a:p>
            <a:endParaRPr lang="en-AU" dirty="0"/>
          </a:p>
          <a:p>
            <a:r>
              <a:rPr lang="en-AU" i="1" dirty="0"/>
              <a:t>MAGOG (No. 15) Pty Ltd v The Body Corporate for the Moroccan </a:t>
            </a:r>
            <a:r>
              <a:rPr lang="en-AU" dirty="0"/>
              <a:t>[2010] QDC 70</a:t>
            </a:r>
          </a:p>
          <a:p>
            <a:pPr lvl="1"/>
            <a:r>
              <a:rPr lang="en-AU" dirty="0"/>
              <a:t>The District Court of Queensland decision discussed in detail a body corporate’s obligation to maintain and keep in good repair the common property.  In doing so, the Court decided that:</a:t>
            </a:r>
          </a:p>
          <a:p>
            <a:pPr lvl="2"/>
            <a:r>
              <a:rPr lang="en-AU" dirty="0"/>
              <a:t>the body corporate’s obligation to maintain and keep in good repair common property is a duty of strict liability;</a:t>
            </a:r>
          </a:p>
          <a:p>
            <a:pPr lvl="2"/>
            <a:r>
              <a:rPr lang="en-AU" dirty="0"/>
              <a:t>there has been a breach of the duty as soon as something in the common property is no longer operating effectively or at all, or has fallen into disrepair; and </a:t>
            </a:r>
          </a:p>
          <a:p>
            <a:pPr lvl="2"/>
            <a:r>
              <a:rPr lang="en-AU" dirty="0"/>
              <a:t>the duty of a body corporate is owed to each lot owner, and its breach gives rise to a private cause of action under which damages may be awarded to a lot owner for breach of a statutory duty as provided for by section 281 of the Act. </a:t>
            </a:r>
          </a:p>
          <a:p>
            <a:pPr lvl="1"/>
            <a:endParaRPr lang="en-AU" dirty="0"/>
          </a:p>
          <a:p>
            <a:pPr lvl="1"/>
            <a:endParaRPr lang="en-AU" dirty="0"/>
          </a:p>
        </p:txBody>
      </p:sp>
    </p:spTree>
    <p:extLst>
      <p:ext uri="{BB962C8B-B14F-4D97-AF65-F5344CB8AC3E}">
        <p14:creationId xmlns:p14="http://schemas.microsoft.com/office/powerpoint/2010/main" val="21142625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82600" y="241300"/>
            <a:ext cx="8178799" cy="851803"/>
          </a:xfrm>
        </p:spPr>
        <p:txBody>
          <a:bodyPr vert="horz" lIns="91440" tIns="45720" rIns="91440" bIns="45720" rtlCol="0" anchor="ctr">
            <a:normAutofit/>
          </a:bodyPr>
          <a:lstStyle/>
          <a:p>
            <a:r>
              <a:rPr lang="en-US" dirty="0"/>
              <a:t>Responsibility for flood or storm damage if not covered by insurance</a:t>
            </a:r>
            <a:endParaRPr lang="en-US" kern="1200" dirty="0">
              <a:solidFill>
                <a:schemeClr val="accent6"/>
              </a:solidFill>
              <a:latin typeface="+mj-lt"/>
              <a:ea typeface="+mj-ea"/>
              <a:cs typeface="+mj-cs"/>
            </a:endParaRPr>
          </a:p>
        </p:txBody>
      </p:sp>
      <p:sp>
        <p:nvSpPr>
          <p:cNvPr id="5" name="Content Placeholder 4"/>
          <p:cNvSpPr>
            <a:spLocks noGrp="1"/>
          </p:cNvSpPr>
          <p:nvPr>
            <p:ph sz="quarter" idx="12"/>
          </p:nvPr>
        </p:nvSpPr>
        <p:spPr>
          <a:xfrm>
            <a:off x="482601" y="1252683"/>
            <a:ext cx="8178798" cy="3380040"/>
          </a:xfrm>
        </p:spPr>
        <p:txBody>
          <a:bodyPr vert="horz" lIns="91440" tIns="45720" rIns="91440" bIns="45720" rtlCol="0">
            <a:normAutofit/>
          </a:bodyPr>
          <a:lstStyle/>
          <a:p>
            <a:pPr indent="-228600"/>
            <a:r>
              <a:rPr lang="en-US" dirty="0">
                <a:solidFill>
                  <a:schemeClr val="tx1"/>
                </a:solidFill>
                <a:latin typeface="+mn-lt"/>
                <a:cs typeface="+mn-cs"/>
              </a:rPr>
              <a:t>Lot owner’s responsibilities</a:t>
            </a:r>
          </a:p>
          <a:p>
            <a:pPr lvl="1" indent="-228600"/>
            <a:r>
              <a:rPr lang="en-AU" dirty="0">
                <a:solidFill>
                  <a:schemeClr val="tx1"/>
                </a:solidFill>
                <a:latin typeface="+mn-lt"/>
                <a:cs typeface="+mn-cs"/>
              </a:rPr>
              <a:t>Fixtures or fittings located entirely within their own lot’s boundaries</a:t>
            </a:r>
          </a:p>
          <a:p>
            <a:pPr lvl="1" indent="-228600"/>
            <a:r>
              <a:rPr lang="en-AU" dirty="0">
                <a:solidFill>
                  <a:schemeClr val="tx1"/>
                </a:solidFill>
                <a:latin typeface="+mn-lt"/>
                <a:cs typeface="+mn-cs"/>
              </a:rPr>
              <a:t>Fixtures or fittings on common property which are installed by the owner or occupier of a lot for the lot owner or occupier’s own benefit (Section 187 of the Regulation)</a:t>
            </a:r>
          </a:p>
          <a:p>
            <a:pPr lvl="1" indent="-228600"/>
            <a:r>
              <a:rPr lang="en-AU" dirty="0">
                <a:solidFill>
                  <a:schemeClr val="tx1"/>
                </a:solidFill>
                <a:latin typeface="+mn-lt"/>
                <a:cs typeface="+mn-cs"/>
              </a:rPr>
              <a:t>Utility infrastructure, including within the common property if the utility infrastructure relates only to supplying utility services to the owner’s lot and is a device providing a utility service to the lot</a:t>
            </a:r>
          </a:p>
          <a:p>
            <a:pPr lvl="1" indent="-228600"/>
            <a:r>
              <a:rPr lang="en-AU" dirty="0">
                <a:solidFill>
                  <a:schemeClr val="tx1"/>
                </a:solidFill>
                <a:latin typeface="+mn-lt"/>
                <a:cs typeface="+mn-cs"/>
              </a:rPr>
              <a:t>Damage caused to other lots or common property by something for which the lot owner is responsible</a:t>
            </a:r>
          </a:p>
          <a:p>
            <a:pPr lvl="1" indent="-228600"/>
            <a:endParaRPr lang="en-US" dirty="0">
              <a:solidFill>
                <a:schemeClr val="tx1"/>
              </a:solidFill>
              <a:latin typeface="+mn-lt"/>
              <a:cs typeface="+mn-cs"/>
            </a:endParaRPr>
          </a:p>
          <a:p>
            <a:pPr indent="-228600"/>
            <a:r>
              <a:rPr lang="en-US" dirty="0">
                <a:solidFill>
                  <a:schemeClr val="tx1"/>
                </a:solidFill>
                <a:latin typeface="+mn-lt"/>
                <a:cs typeface="+mn-cs"/>
              </a:rPr>
              <a:t>Exclusive use areas</a:t>
            </a:r>
          </a:p>
          <a:p>
            <a:pPr lvl="1" indent="-228600"/>
            <a:r>
              <a:rPr lang="en-US" dirty="0">
                <a:solidFill>
                  <a:schemeClr val="tx1"/>
                </a:solidFill>
                <a:latin typeface="+mn-lt"/>
                <a:cs typeface="+mn-cs"/>
              </a:rPr>
              <a:t>Initially consider the conditions contained within the exclusive use by-law</a:t>
            </a:r>
          </a:p>
          <a:p>
            <a:pPr lvl="1" indent="-228600"/>
            <a:r>
              <a:rPr lang="en-US" dirty="0">
                <a:solidFill>
                  <a:schemeClr val="tx1"/>
                </a:solidFill>
                <a:latin typeface="+mn-lt"/>
                <a:cs typeface="+mn-cs"/>
              </a:rPr>
              <a:t>If no such conditions apply, Section </a:t>
            </a:r>
            <a:r>
              <a:rPr lang="en-AU" dirty="0">
                <a:solidFill>
                  <a:schemeClr val="tx1"/>
                </a:solidFill>
                <a:latin typeface="+mn-lt"/>
                <a:cs typeface="+mn-cs"/>
              </a:rPr>
              <a:t>173 of the Act and 192(2) of the Regulation makes the lot owner to whom the exclusive use is granted responsible for the maintenance and operating costs</a:t>
            </a:r>
            <a:endParaRPr lang="en-US" dirty="0">
              <a:solidFill>
                <a:schemeClr val="tx1"/>
              </a:solidFill>
              <a:latin typeface="+mn-lt"/>
              <a:cs typeface="+mn-cs"/>
            </a:endParaRPr>
          </a:p>
          <a:p>
            <a:pPr lvl="1" indent="-228600"/>
            <a:r>
              <a:rPr lang="en-US" dirty="0">
                <a:solidFill>
                  <a:schemeClr val="tx1"/>
                </a:solidFill>
                <a:latin typeface="+mn-lt"/>
                <a:cs typeface="+mn-cs"/>
              </a:rPr>
              <a:t>Exceptions can include utility infrastructure, roofing membranes, foundation structures, essential supporting framework</a:t>
            </a:r>
          </a:p>
          <a:p>
            <a:pPr lvl="1" indent="-228600"/>
            <a:endParaRPr lang="en-US" sz="1400" dirty="0">
              <a:solidFill>
                <a:schemeClr val="tx1"/>
              </a:solidFill>
              <a:latin typeface="+mn-lt"/>
              <a:cs typeface="+mn-cs"/>
            </a:endParaRPr>
          </a:p>
          <a:p>
            <a:pPr lvl="1" indent="-228600">
              <a:buFont typeface="Arial" panose="020B0604020202020204" pitchFamily="34" charset="0"/>
              <a:buChar char="•"/>
            </a:pPr>
            <a:endParaRPr lang="en-US" sz="1400" dirty="0">
              <a:solidFill>
                <a:schemeClr val="tx1"/>
              </a:solidFill>
              <a:latin typeface="+mn-lt"/>
              <a:cs typeface="+mn-cs"/>
            </a:endParaRPr>
          </a:p>
          <a:p>
            <a:pPr lvl="1" indent="-228600">
              <a:buFont typeface="Arial" panose="020B0604020202020204" pitchFamily="34" charset="0"/>
              <a:buChar char="•"/>
            </a:pPr>
            <a:endParaRPr lang="en-US" sz="1500" dirty="0">
              <a:solidFill>
                <a:schemeClr val="tx1"/>
              </a:solidFill>
              <a:latin typeface="+mn-lt"/>
              <a:cs typeface="+mn-cs"/>
            </a:endParaRPr>
          </a:p>
          <a:p>
            <a:pPr lvl="1" indent="-228600">
              <a:buFont typeface="Arial" panose="020B0604020202020204" pitchFamily="34" charset="0"/>
              <a:buChar char="•"/>
            </a:pPr>
            <a:endParaRPr lang="en-US" sz="1500" dirty="0">
              <a:solidFill>
                <a:schemeClr val="tx1"/>
              </a:solidFill>
              <a:latin typeface="+mn-lt"/>
              <a:cs typeface="+mn-cs"/>
            </a:endParaRPr>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51122"/>
            <a:ext cx="760545" cy="1513185"/>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0"/>
            <a:ext cx="729532" cy="1451482"/>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9BBC8465-4CAB-42A5-ACE9-EC7CF7850667}"/>
              </a:ext>
            </a:extLst>
          </p:cNvPr>
          <p:cNvSpPr txBox="1"/>
          <p:nvPr/>
        </p:nvSpPr>
        <p:spPr>
          <a:xfrm>
            <a:off x="4207233" y="4494406"/>
            <a:ext cx="4572000" cy="215444"/>
          </a:xfrm>
          <a:prstGeom prst="rect">
            <a:avLst/>
          </a:prstGeom>
          <a:noFill/>
        </p:spPr>
        <p:txBody>
          <a:bodyPr wrap="square">
            <a:spAutoFit/>
          </a:bodyPr>
          <a:lstStyle/>
          <a:p>
            <a:r>
              <a:rPr lang="en-AU" sz="800" dirty="0"/>
              <a:t>Source: Google Images</a:t>
            </a:r>
          </a:p>
        </p:txBody>
      </p:sp>
    </p:spTree>
    <p:extLst>
      <p:ext uri="{BB962C8B-B14F-4D97-AF65-F5344CB8AC3E}">
        <p14:creationId xmlns:p14="http://schemas.microsoft.com/office/powerpoint/2010/main" val="357715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Proving who is responsible for rectifying the damage</a:t>
            </a:r>
          </a:p>
        </p:txBody>
      </p:sp>
      <p:sp>
        <p:nvSpPr>
          <p:cNvPr id="5" name="Content Placeholder 4"/>
          <p:cNvSpPr>
            <a:spLocks noGrp="1"/>
          </p:cNvSpPr>
          <p:nvPr>
            <p:ph sz="quarter" idx="12"/>
          </p:nvPr>
        </p:nvSpPr>
        <p:spPr/>
        <p:txBody>
          <a:bodyPr/>
          <a:lstStyle/>
          <a:p>
            <a:r>
              <a:rPr lang="en-AU" sz="1800" dirty="0">
                <a:ea typeface="Calibri" panose="020F0502020204030204" pitchFamily="34" charset="0"/>
              </a:rPr>
              <a:t>Evidence of the location of the cause of the damage</a:t>
            </a:r>
          </a:p>
          <a:p>
            <a:pPr lvl="1"/>
            <a:r>
              <a:rPr lang="en-AU" sz="1800" dirty="0">
                <a:ea typeface="Calibri" panose="020F0502020204030204" pitchFamily="34" charset="0"/>
              </a:rPr>
              <a:t>the reported decisions with regard to water damage require the issue of the location of its cause to be determined before the Adjudicator can determine who is responsible for rectifying the damage</a:t>
            </a:r>
          </a:p>
          <a:p>
            <a:pPr lvl="1"/>
            <a:r>
              <a:rPr lang="en-AU" sz="1800" dirty="0">
                <a:ea typeface="Calibri" panose="020F0502020204030204" pitchFamily="34" charset="0"/>
              </a:rPr>
              <a:t>Such evidence might include:</a:t>
            </a:r>
          </a:p>
          <a:p>
            <a:pPr lvl="2"/>
            <a:r>
              <a:rPr lang="en-AU" sz="1800" dirty="0">
                <a:effectLst/>
                <a:latin typeface="Arial" panose="020B0604020202020204" pitchFamily="34" charset="0"/>
                <a:ea typeface="Calibri" panose="020F0502020204030204" pitchFamily="34" charset="0"/>
              </a:rPr>
              <a:t>expert reports</a:t>
            </a:r>
          </a:p>
          <a:p>
            <a:pPr lvl="2"/>
            <a:r>
              <a:rPr lang="en-AU" sz="1800" dirty="0">
                <a:ea typeface="Calibri" panose="020F0502020204030204" pitchFamily="34" charset="0"/>
              </a:rPr>
              <a:t>photographs</a:t>
            </a:r>
          </a:p>
          <a:p>
            <a:pPr lvl="2"/>
            <a:r>
              <a:rPr lang="en-AU" sz="1800" dirty="0">
                <a:effectLst/>
                <a:latin typeface="Arial" panose="020B0604020202020204" pitchFamily="34" charset="0"/>
                <a:ea typeface="Calibri" panose="020F0502020204030204" pitchFamily="34" charset="0"/>
              </a:rPr>
              <a:t>plans</a:t>
            </a:r>
          </a:p>
          <a:p>
            <a:endParaRPr lang="en-AU" dirty="0"/>
          </a:p>
          <a:p>
            <a:pPr lvl="1"/>
            <a:endParaRPr lang="en-AU" dirty="0"/>
          </a:p>
        </p:txBody>
      </p:sp>
    </p:spTree>
    <p:extLst>
      <p:ext uri="{BB962C8B-B14F-4D97-AF65-F5344CB8AC3E}">
        <p14:creationId xmlns:p14="http://schemas.microsoft.com/office/powerpoint/2010/main" val="3710361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Body corporate’s right of entry and inspection</a:t>
            </a:r>
          </a:p>
        </p:txBody>
      </p:sp>
      <p:sp>
        <p:nvSpPr>
          <p:cNvPr id="5" name="Content Placeholder 4"/>
          <p:cNvSpPr>
            <a:spLocks noGrp="1"/>
          </p:cNvSpPr>
          <p:nvPr>
            <p:ph sz="quarter" idx="12"/>
          </p:nvPr>
        </p:nvSpPr>
        <p:spPr>
          <a:xfrm>
            <a:off x="628650" y="1257119"/>
            <a:ext cx="7886700" cy="2903538"/>
          </a:xfrm>
        </p:spPr>
        <p:txBody>
          <a:bodyPr/>
          <a:lstStyle/>
          <a:p>
            <a:endParaRPr lang="en-AU" dirty="0"/>
          </a:p>
          <a:p>
            <a:r>
              <a:rPr lang="en-AU" dirty="0"/>
              <a:t>Section 163 of the Act provides that a person authorised by the body corporate may enter a lot (or common property) and remain on the lot (or common property) while it is reasonably necessary to:</a:t>
            </a:r>
          </a:p>
          <a:p>
            <a:pPr lvl="1"/>
            <a:r>
              <a:rPr lang="en-AU" dirty="0"/>
              <a:t>inspect the lot (or common property) and find out whether work the body corporate is authorised or required to carry out is necessary;</a:t>
            </a:r>
          </a:p>
          <a:p>
            <a:pPr lvl="1"/>
            <a:r>
              <a:rPr lang="en-AU" dirty="0"/>
              <a:t>to carry out work the body corporate is authorised and required to carry out.</a:t>
            </a:r>
          </a:p>
          <a:p>
            <a:r>
              <a:rPr lang="en-AU" b="1" dirty="0"/>
              <a:t>P</a:t>
            </a:r>
            <a:r>
              <a:rPr lang="en-AU" dirty="0"/>
              <a:t>ower of entry can be exercised at any time with or without notice in a case of an emergency or otherwise, after at least seven days’ written notice.</a:t>
            </a:r>
          </a:p>
          <a:p>
            <a:endParaRPr lang="en-AU" dirty="0"/>
          </a:p>
          <a:p>
            <a:pPr lvl="1"/>
            <a:endParaRPr lang="en-AU" dirty="0"/>
          </a:p>
        </p:txBody>
      </p:sp>
    </p:spTree>
    <p:extLst>
      <p:ext uri="{BB962C8B-B14F-4D97-AF65-F5344CB8AC3E}">
        <p14:creationId xmlns:p14="http://schemas.microsoft.com/office/powerpoint/2010/main" val="831026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CUSTOM DESIGN" val="nhMawmmc"/>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Custom 1">
      <a:dk1>
        <a:srgbClr val="252525"/>
      </a:dk1>
      <a:lt1>
        <a:srgbClr val="FFFFFF"/>
      </a:lt1>
      <a:dk2>
        <a:srgbClr val="252525"/>
      </a:dk2>
      <a:lt2>
        <a:srgbClr val="FFFFFF"/>
      </a:lt2>
      <a:accent1>
        <a:srgbClr val="C8B3A9"/>
      </a:accent1>
      <a:accent2>
        <a:srgbClr val="D9C4BA"/>
      </a:accent2>
      <a:accent3>
        <a:srgbClr val="F3EBE7"/>
      </a:accent3>
      <a:accent4>
        <a:srgbClr val="808080"/>
      </a:accent4>
      <a:accent5>
        <a:srgbClr val="C69C6D"/>
      </a:accent5>
      <a:accent6>
        <a:srgbClr val="F26522"/>
      </a:accent6>
      <a:hlink>
        <a:srgbClr val="F26522"/>
      </a:hlink>
      <a:folHlink>
        <a:srgbClr val="954F72"/>
      </a:folHlink>
    </a:clrScheme>
    <a:fontScheme name="HG">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3" ma:contentTypeDescription="Create a new document." ma:contentTypeScope="" ma:versionID="d120111b3cca3c8ad5743be198834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9463e6653dc1f816734196ac6a4f8d9"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C2547B-772A-4CA9-AF06-AB7079594E78}"/>
</file>

<file path=customXml/itemProps2.xml><?xml version="1.0" encoding="utf-8"?>
<ds:datastoreItem xmlns:ds="http://schemas.openxmlformats.org/officeDocument/2006/customXml" ds:itemID="{DA87EC7E-A9C0-4086-8871-F9FB325DA6EE}"/>
</file>

<file path=customXml/itemProps3.xml><?xml version="1.0" encoding="utf-8"?>
<ds:datastoreItem xmlns:ds="http://schemas.openxmlformats.org/officeDocument/2006/customXml" ds:itemID="{290F9587-3FDB-4D72-819A-C80BF9A89566}"/>
</file>

<file path=docProps/app.xml><?xml version="1.0" encoding="utf-8"?>
<Properties xmlns="http://schemas.openxmlformats.org/officeDocument/2006/extended-properties" xmlns:vt="http://schemas.openxmlformats.org/officeDocument/2006/docPropsVTypes">
  <Template>blank</Template>
  <TotalTime>1877</TotalTime>
  <Words>2556</Words>
  <Application>Microsoft Office PowerPoint</Application>
  <PresentationFormat>On-screen Show (16:9)</PresentationFormat>
  <Paragraphs>193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Georgia</vt:lpstr>
      <vt:lpstr>blank</vt:lpstr>
      <vt:lpstr>PowerPoint Presentation</vt:lpstr>
      <vt:lpstr>PowerPoint Presentation</vt:lpstr>
      <vt:lpstr>Insurance obligations</vt:lpstr>
      <vt:lpstr>Building Format Plan / Standard Format Plan</vt:lpstr>
      <vt:lpstr>Responsibility for flood or storm damage if not covered by insurance</vt:lpstr>
      <vt:lpstr>Scope of body corporate’s obligation</vt:lpstr>
      <vt:lpstr>Responsibility for flood or storm damage if not covered by insurance</vt:lpstr>
      <vt:lpstr>Proving who is responsible for rectifying the damage</vt:lpstr>
      <vt:lpstr>Body corporate’s right of entry and inspection</vt:lpstr>
      <vt:lpstr>How long should a body corporate take to rectify damage?</vt:lpstr>
      <vt:lpstr>How long should a body corporate take to rectify damage? (cont’d)</vt:lpstr>
      <vt:lpstr>What steps can be taken if a body corporate is not rectifying damage, is not acting as speedily as you believe is appropriate or you are suffering loss as a result</vt:lpstr>
      <vt:lpstr>Jurisdiction for dispute resolution</vt:lpstr>
      <vt:lpstr>Jurisdiction for dispute resolution (cont’d)</vt:lpstr>
      <vt:lpstr>Jurisdiction for dispute resolution (cont’d)</vt:lpstr>
      <vt:lpstr>Jurisdiction for dispute resolution (cont’d)</vt:lpstr>
      <vt:lpstr>Jurisdiction for dispute resolution (cont’d)</vt:lpstr>
      <vt:lpstr>Steps for dispute resolution</vt:lpstr>
      <vt:lpstr>Steps for dispute resolution (cont’d)</vt:lpstr>
      <vt:lpstr>Resources</vt:lpstr>
      <vt:lpstr>Summary</vt:lpstr>
      <vt:lpstr>PowerPoint Presentation</vt:lpstr>
      <vt:lpstr>PowerPoint Presentation</vt:lpstr>
    </vt:vector>
  </TitlesOfParts>
  <Company>HopgoodGanim Lawyers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HopgoodGanim Lawyers</dc:creator>
  <cp:lastModifiedBy>HopgoodGanim Lawyers</cp:lastModifiedBy>
  <cp:revision>129</cp:revision>
  <cp:lastPrinted>2018-12-04T03:29:43Z</cp:lastPrinted>
  <dcterms:created xsi:type="dcterms:W3CDTF">2022-03-22T02:53:00Z</dcterms:created>
  <dcterms:modified xsi:type="dcterms:W3CDTF">2022-04-29T21:18:09Z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23AE53ED-EAE4-4BEB-A054-579EB9DEE22C</vt:lpwstr>
  </property>
  <property fmtid="{D5CDD505-2E9C-101B-9397-08002B2CF9AE}" pid="3" name="ArticulatePath">
    <vt:lpwstr>HG_Powerpoint_16.9_Template (1)</vt:lpwstr>
  </property>
  <property fmtid="{D5CDD505-2E9C-101B-9397-08002B2CF9AE}" pid="4" name="ContentTypeId">
    <vt:lpwstr>0x01010004213BCDAAC44346A0C2307F1A368ADB</vt:lpwstr>
  </property>
</Properties>
</file>