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2" r:id="rId5"/>
  </p:sldMasterIdLst>
  <p:notesMasterIdLst>
    <p:notesMasterId r:id="rId45"/>
  </p:notesMasterIdLst>
  <p:sldIdLst>
    <p:sldId id="269" r:id="rId6"/>
    <p:sldId id="270" r:id="rId7"/>
    <p:sldId id="320" r:id="rId8"/>
    <p:sldId id="322" r:id="rId9"/>
    <p:sldId id="323" r:id="rId10"/>
    <p:sldId id="326" r:id="rId11"/>
    <p:sldId id="351" r:id="rId12"/>
    <p:sldId id="354" r:id="rId13"/>
    <p:sldId id="352" r:id="rId14"/>
    <p:sldId id="356" r:id="rId15"/>
    <p:sldId id="357" r:id="rId16"/>
    <p:sldId id="358" r:id="rId17"/>
    <p:sldId id="359" r:id="rId18"/>
    <p:sldId id="360" r:id="rId19"/>
    <p:sldId id="339" r:id="rId20"/>
    <p:sldId id="389" r:id="rId21"/>
    <p:sldId id="349" r:id="rId22"/>
    <p:sldId id="344" r:id="rId23"/>
    <p:sldId id="345" r:id="rId24"/>
    <p:sldId id="337" r:id="rId25"/>
    <p:sldId id="369" r:id="rId26"/>
    <p:sldId id="388" r:id="rId27"/>
    <p:sldId id="375" r:id="rId28"/>
    <p:sldId id="379" r:id="rId29"/>
    <p:sldId id="380" r:id="rId30"/>
    <p:sldId id="376" r:id="rId31"/>
    <p:sldId id="381" r:id="rId32"/>
    <p:sldId id="301" r:id="rId33"/>
    <p:sldId id="373" r:id="rId34"/>
    <p:sldId id="342" r:id="rId35"/>
    <p:sldId id="386" r:id="rId36"/>
    <p:sldId id="382" r:id="rId37"/>
    <p:sldId id="377" r:id="rId38"/>
    <p:sldId id="385" r:id="rId39"/>
    <p:sldId id="340" r:id="rId40"/>
    <p:sldId id="336" r:id="rId41"/>
    <p:sldId id="383" r:id="rId42"/>
    <p:sldId id="384" r:id="rId43"/>
    <p:sldId id="321" r:id="rId44"/>
  </p:sldIdLst>
  <p:sldSz cx="10680700" cy="75565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1pPr>
    <a:lvl2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2pPr>
    <a:lvl3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3pPr>
    <a:lvl4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4pPr>
    <a:lvl5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5pPr>
    <a:lvl6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6pPr>
    <a:lvl7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7pPr>
    <a:lvl8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8pPr>
    <a:lvl9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146"/>
    <a:srgbClr val="FFFFFF"/>
    <a:srgbClr val="ED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ADB23-9AA9-4941-B271-9C2863223186}" v="4" dt="2022-06-02T01:40:56.9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D2D7D8"/>
          </a:solidFill>
        </a:fill>
      </a:tcStyle>
    </a:wholeTbl>
    <a:band2H>
      <a:tcTxStyle/>
      <a:tcStyle>
        <a:tcBdr/>
        <a:fill>
          <a:solidFill>
            <a:srgbClr val="EAECEC"/>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1"/>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1"/>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1"/>
          </a:solidFill>
        </a:fill>
      </a:tcStyle>
    </a:firstRow>
  </a:tblStyle>
  <a:tblStyle styleId="{C7B018BB-80A7-4F77-B60F-C8B233D01FF8}"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EDECE8"/>
          </a:solidFill>
        </a:fill>
      </a:tcStyle>
    </a:wholeTbl>
    <a:band2H>
      <a:tcTxStyle/>
      <a:tcStyle>
        <a:tcBdr/>
        <a:fill>
          <a:solidFill>
            <a:srgbClr val="F6F6F4"/>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3"/>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3"/>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3"/>
          </a:solidFill>
        </a:fill>
      </a:tcStyle>
    </a:firstRow>
  </a:tblStyle>
  <a:tblStyle styleId="{EEE7283C-3CF3-47DC-8721-378D4A62B228}"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FBFDF3"/>
          </a:solidFill>
        </a:fill>
      </a:tcStyle>
    </a:wholeTbl>
    <a:band2H>
      <a:tcTxStyle/>
      <a:tcStyle>
        <a:tcBdr/>
        <a:fill>
          <a:solidFill>
            <a:srgbClr val="FDFEF9"/>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6"/>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6"/>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6"/>
          </a:solidFill>
        </a:fill>
      </a:tcStyle>
    </a:firstRow>
  </a:tblStyle>
  <a:tblStyle styleId="{CF821DB8-F4EB-4A41-A1BA-3FCAFE7338EE}" styleName="">
    <a:tblBg/>
    <a:wholeTbl>
      <a:tcTxStyle b="off" i="off">
        <a:fontRef idx="minor">
          <a:srgbClr val="474146"/>
        </a:fontRef>
        <a:srgbClr val="4741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064711"/>
          </a:solidFill>
        </a:fill>
      </a:tcStyle>
    </a:band2H>
    <a:firstCol>
      <a:tcTxStyle b="on" i="off">
        <a:fontRef idx="minor">
          <a:srgbClr val="064711"/>
        </a:fontRef>
        <a:srgbClr val="06471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74146"/>
        </a:fontRef>
        <a:srgbClr val="474146"/>
      </a:tcTxStyle>
      <a:tcStyle>
        <a:tcBdr>
          <a:left>
            <a:ln w="12700" cap="flat">
              <a:noFill/>
              <a:miter lim="400000"/>
            </a:ln>
          </a:left>
          <a:right>
            <a:ln w="12700" cap="flat">
              <a:noFill/>
              <a:miter lim="400000"/>
            </a:ln>
          </a:right>
          <a:top>
            <a:ln w="50800" cap="flat">
              <a:solidFill>
                <a:srgbClr val="474146"/>
              </a:solidFill>
              <a:prstDash val="solid"/>
              <a:round/>
            </a:ln>
          </a:top>
          <a:bottom>
            <a:ln w="25400" cap="flat">
              <a:solidFill>
                <a:srgbClr val="474146"/>
              </a:solidFill>
              <a:prstDash val="solid"/>
              <a:round/>
            </a:ln>
          </a:bottom>
          <a:insideH>
            <a:ln w="12700" cap="flat">
              <a:noFill/>
              <a:miter lim="400000"/>
            </a:ln>
          </a:insideH>
          <a:insideV>
            <a:ln w="12700" cap="flat">
              <a:noFill/>
              <a:miter lim="400000"/>
            </a:ln>
          </a:insideV>
        </a:tcBdr>
        <a:fill>
          <a:solidFill>
            <a:srgbClr val="064711"/>
          </a:solidFill>
        </a:fill>
      </a:tcStyle>
    </a:lastRow>
    <a:firstRow>
      <a:tcTxStyle b="on" i="off">
        <a:fontRef idx="minor">
          <a:srgbClr val="064711"/>
        </a:fontRef>
        <a:srgbClr val="064711"/>
      </a:tcTxStyle>
      <a:tcStyle>
        <a:tcBdr>
          <a:left>
            <a:ln w="12700" cap="flat">
              <a:noFill/>
              <a:miter lim="400000"/>
            </a:ln>
          </a:left>
          <a:right>
            <a:ln w="12700" cap="flat">
              <a:noFill/>
              <a:miter lim="400000"/>
            </a:ln>
          </a:right>
          <a:top>
            <a:ln w="25400" cap="flat">
              <a:solidFill>
                <a:srgbClr val="474146"/>
              </a:solidFill>
              <a:prstDash val="solid"/>
              <a:round/>
            </a:ln>
          </a:top>
          <a:bottom>
            <a:ln w="25400" cap="flat">
              <a:solidFill>
                <a:srgbClr val="4741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CECDCE"/>
          </a:solidFill>
        </a:fill>
      </a:tcStyle>
    </a:wholeTbl>
    <a:band2H>
      <a:tcTxStyle/>
      <a:tcStyle>
        <a:tcBdr/>
        <a:fill>
          <a:solidFill>
            <a:srgbClr val="E8E8E8"/>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474146"/>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474146"/>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474146"/>
          </a:solidFill>
        </a:fill>
      </a:tcStyle>
    </a:firstRow>
  </a:tblStyle>
  <a:tblStyle styleId="{2708684C-4D16-4618-839F-0558EEFCDFE6}" styleName="">
    <a:tblBg/>
    <a:wholeTbl>
      <a:tcTxStyle b="off"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12700" cap="flat">
              <a:solidFill>
                <a:srgbClr val="474146"/>
              </a:solidFill>
              <a:prstDash val="solid"/>
              <a:round/>
            </a:ln>
          </a:top>
          <a:bottom>
            <a:ln w="127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solidFill>
            <a:srgbClr val="474146">
              <a:alpha val="20000"/>
            </a:srgbClr>
          </a:solidFill>
        </a:fill>
      </a:tcStyle>
    </a:wholeTbl>
    <a:band2H>
      <a:tcTxStyle/>
      <a:tcStyle>
        <a:tcBdr/>
        <a:fill>
          <a:solidFill>
            <a:srgbClr val="FFFFFF"/>
          </a:solidFill>
        </a:fill>
      </a:tcStyle>
    </a:band2H>
    <a:firstCol>
      <a:tcTxStyle b="on"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12700" cap="flat">
              <a:solidFill>
                <a:srgbClr val="474146"/>
              </a:solidFill>
              <a:prstDash val="solid"/>
              <a:round/>
            </a:ln>
          </a:top>
          <a:bottom>
            <a:ln w="127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solidFill>
            <a:srgbClr val="474146">
              <a:alpha val="20000"/>
            </a:srgbClr>
          </a:solidFill>
        </a:fill>
      </a:tcStyle>
    </a:firstCol>
    <a:lastRow>
      <a:tcTxStyle b="on"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50800" cap="flat">
              <a:solidFill>
                <a:srgbClr val="474146"/>
              </a:solidFill>
              <a:prstDash val="solid"/>
              <a:round/>
            </a:ln>
          </a:top>
          <a:bottom>
            <a:ln w="127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noFill/>
        </a:fill>
      </a:tcStyle>
    </a:lastRow>
    <a:firstRow>
      <a:tcTxStyle b="on"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12700" cap="flat">
              <a:solidFill>
                <a:srgbClr val="474146"/>
              </a:solidFill>
              <a:prstDash val="solid"/>
              <a:round/>
            </a:ln>
          </a:top>
          <a:bottom>
            <a:ln w="254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0"/>
  </p:normalViewPr>
  <p:slideViewPr>
    <p:cSldViewPr snapToGrid="0">
      <p:cViewPr varScale="1">
        <p:scale>
          <a:sx n="95" d="100"/>
          <a:sy n="95" d="100"/>
        </p:scale>
        <p:origin x="17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BAACB-2BC0-4E20-8AB7-59B31EA08F40}"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1000184-2940-49A6-BC74-9ED7E853AB57}">
      <dgm:prSet custT="1"/>
      <dgm:spPr/>
      <dgm:t>
        <a:bodyPr/>
        <a:lstStyle/>
        <a:p>
          <a:r>
            <a:rPr lang="en-US" sz="2800" b="1" dirty="0"/>
            <a:t>Be</a:t>
          </a:r>
        </a:p>
      </dgm:t>
    </dgm:pt>
    <dgm:pt modelId="{F85F28EE-2A1F-4306-85D4-676AB224E4CB}" type="parTrans" cxnId="{258B6E10-D21E-425A-8C25-744D31F07225}">
      <dgm:prSet/>
      <dgm:spPr/>
      <dgm:t>
        <a:bodyPr/>
        <a:lstStyle/>
        <a:p>
          <a:endParaRPr lang="en-US" sz="1800"/>
        </a:p>
      </dgm:t>
    </dgm:pt>
    <dgm:pt modelId="{394FA098-6BC8-45A6-9CE5-786FBA882755}" type="sibTrans" cxnId="{258B6E10-D21E-425A-8C25-744D31F07225}">
      <dgm:prSet/>
      <dgm:spPr/>
      <dgm:t>
        <a:bodyPr/>
        <a:lstStyle/>
        <a:p>
          <a:endParaRPr lang="en-US" sz="1800"/>
        </a:p>
      </dgm:t>
    </dgm:pt>
    <dgm:pt modelId="{EB832A0C-F68C-41D8-89DE-4EC212959A53}">
      <dgm:prSet custT="1"/>
      <dgm:spPr/>
      <dgm:t>
        <a:bodyPr/>
        <a:lstStyle/>
        <a:p>
          <a:r>
            <a:rPr lang="en-US" sz="1800" dirty="0"/>
            <a:t>aware that context and culture may be different – don’t assume or stereotype.</a:t>
          </a:r>
        </a:p>
      </dgm:t>
    </dgm:pt>
    <dgm:pt modelId="{090CB165-86FF-4959-9423-B33CA8DEE597}" type="parTrans" cxnId="{2BB45443-232F-4BBB-8B53-F74DDED1AACE}">
      <dgm:prSet/>
      <dgm:spPr/>
      <dgm:t>
        <a:bodyPr/>
        <a:lstStyle/>
        <a:p>
          <a:endParaRPr lang="en-US" sz="1800"/>
        </a:p>
      </dgm:t>
    </dgm:pt>
    <dgm:pt modelId="{DE365D65-7B4F-42EC-91F1-2AAF4BA0085F}" type="sibTrans" cxnId="{2BB45443-232F-4BBB-8B53-F74DDED1AACE}">
      <dgm:prSet/>
      <dgm:spPr/>
      <dgm:t>
        <a:bodyPr/>
        <a:lstStyle/>
        <a:p>
          <a:endParaRPr lang="en-US" sz="1800"/>
        </a:p>
      </dgm:t>
    </dgm:pt>
    <dgm:pt modelId="{5D7DD05B-535C-4382-8A34-311D480B7846}">
      <dgm:prSet custT="1"/>
      <dgm:spPr/>
      <dgm:t>
        <a:bodyPr/>
        <a:lstStyle/>
        <a:p>
          <a:r>
            <a:rPr lang="en-US" sz="2800" b="1" dirty="0"/>
            <a:t>Work</a:t>
          </a:r>
        </a:p>
      </dgm:t>
    </dgm:pt>
    <dgm:pt modelId="{A1B2B3C3-7272-4843-A48A-9EA86AF14E0E}" type="parTrans" cxnId="{7F0FBA7E-E1E9-4DA9-B591-499EF2946302}">
      <dgm:prSet/>
      <dgm:spPr/>
      <dgm:t>
        <a:bodyPr/>
        <a:lstStyle/>
        <a:p>
          <a:endParaRPr lang="en-US" sz="1800"/>
        </a:p>
      </dgm:t>
    </dgm:pt>
    <dgm:pt modelId="{940845D8-003D-493A-A9BF-612318E9E592}" type="sibTrans" cxnId="{7F0FBA7E-E1E9-4DA9-B591-499EF2946302}">
      <dgm:prSet/>
      <dgm:spPr/>
      <dgm:t>
        <a:bodyPr/>
        <a:lstStyle/>
        <a:p>
          <a:endParaRPr lang="en-US" sz="1800"/>
        </a:p>
      </dgm:t>
    </dgm:pt>
    <dgm:pt modelId="{4842E403-895D-496E-8B58-C591212D77D4}">
      <dgm:prSet custT="1"/>
      <dgm:spPr/>
      <dgm:t>
        <a:bodyPr/>
        <a:lstStyle/>
        <a:p>
          <a:r>
            <a:rPr lang="en-US" sz="1800" dirty="0"/>
            <a:t> with cultural community groups. Contact community organizations.</a:t>
          </a:r>
        </a:p>
      </dgm:t>
    </dgm:pt>
    <dgm:pt modelId="{6BE673AF-3EC2-48A2-87EE-F2DBBBB51519}" type="parTrans" cxnId="{475CE4BB-E152-4E60-B0AD-E4B76E15ADD1}">
      <dgm:prSet/>
      <dgm:spPr/>
      <dgm:t>
        <a:bodyPr/>
        <a:lstStyle/>
        <a:p>
          <a:endParaRPr lang="en-US" sz="1800"/>
        </a:p>
      </dgm:t>
    </dgm:pt>
    <dgm:pt modelId="{81E0221E-FA09-413E-BCCC-A61CE584B40C}" type="sibTrans" cxnId="{475CE4BB-E152-4E60-B0AD-E4B76E15ADD1}">
      <dgm:prSet/>
      <dgm:spPr/>
      <dgm:t>
        <a:bodyPr/>
        <a:lstStyle/>
        <a:p>
          <a:endParaRPr lang="en-US" sz="1800"/>
        </a:p>
      </dgm:t>
    </dgm:pt>
    <dgm:pt modelId="{297A19F0-7143-47AF-8E7A-D3EA42CF74A1}">
      <dgm:prSet custT="1"/>
      <dgm:spPr/>
      <dgm:t>
        <a:bodyPr/>
        <a:lstStyle/>
        <a:p>
          <a:r>
            <a:rPr lang="en-US" sz="2800" b="1" dirty="0"/>
            <a:t>Find</a:t>
          </a:r>
        </a:p>
      </dgm:t>
    </dgm:pt>
    <dgm:pt modelId="{39EFAABD-5FEA-41FC-8BBD-A5A177B1DDDF}" type="parTrans" cxnId="{8E2C7237-A760-48E8-9B53-39B7B463BE32}">
      <dgm:prSet/>
      <dgm:spPr/>
      <dgm:t>
        <a:bodyPr/>
        <a:lstStyle/>
        <a:p>
          <a:endParaRPr lang="en-US" sz="1800"/>
        </a:p>
      </dgm:t>
    </dgm:pt>
    <dgm:pt modelId="{16B1B2A8-A2BC-4D94-BCA9-70F9DAD4BACA}" type="sibTrans" cxnId="{8E2C7237-A760-48E8-9B53-39B7B463BE32}">
      <dgm:prSet/>
      <dgm:spPr/>
      <dgm:t>
        <a:bodyPr/>
        <a:lstStyle/>
        <a:p>
          <a:endParaRPr lang="en-US" sz="1800"/>
        </a:p>
      </dgm:t>
    </dgm:pt>
    <dgm:pt modelId="{A3178BFE-070F-4AE4-9D51-C280D028A67C}">
      <dgm:prSet custT="1"/>
      <dgm:spPr/>
      <dgm:t>
        <a:bodyPr/>
        <a:lstStyle/>
        <a:p>
          <a:r>
            <a:rPr lang="en-US" sz="1800" dirty="0"/>
            <a:t> legal information in relevant languages. </a:t>
          </a:r>
        </a:p>
      </dgm:t>
    </dgm:pt>
    <dgm:pt modelId="{0A8BE248-95E0-4448-93C4-E11E8558EDA1}" type="parTrans" cxnId="{4C6986CB-910E-4DCC-9C3B-46964171D528}">
      <dgm:prSet/>
      <dgm:spPr/>
      <dgm:t>
        <a:bodyPr/>
        <a:lstStyle/>
        <a:p>
          <a:endParaRPr lang="en-US" sz="1800"/>
        </a:p>
      </dgm:t>
    </dgm:pt>
    <dgm:pt modelId="{028256F5-4AF1-419E-A22B-BAEA17F99C44}" type="sibTrans" cxnId="{4C6986CB-910E-4DCC-9C3B-46964171D528}">
      <dgm:prSet/>
      <dgm:spPr/>
      <dgm:t>
        <a:bodyPr/>
        <a:lstStyle/>
        <a:p>
          <a:endParaRPr lang="en-US" sz="1800"/>
        </a:p>
      </dgm:t>
    </dgm:pt>
    <dgm:pt modelId="{25BCBE79-9124-4D73-B470-DFDE7081AF0E}">
      <dgm:prSet custT="1"/>
      <dgm:spPr/>
      <dgm:t>
        <a:bodyPr/>
        <a:lstStyle/>
        <a:p>
          <a:r>
            <a:rPr lang="en-US" sz="2800" b="1" dirty="0"/>
            <a:t>Use</a:t>
          </a:r>
        </a:p>
      </dgm:t>
    </dgm:pt>
    <dgm:pt modelId="{A23F129F-D4CA-442C-B5B0-08E640B5962E}" type="parTrans" cxnId="{DB6F8C79-46CD-4641-8B6D-17B7B6A03EA0}">
      <dgm:prSet/>
      <dgm:spPr/>
      <dgm:t>
        <a:bodyPr/>
        <a:lstStyle/>
        <a:p>
          <a:endParaRPr lang="en-US" sz="1800"/>
        </a:p>
      </dgm:t>
    </dgm:pt>
    <dgm:pt modelId="{DFAE61C2-0475-4FA1-A44F-08FE81C752F2}" type="sibTrans" cxnId="{DB6F8C79-46CD-4641-8B6D-17B7B6A03EA0}">
      <dgm:prSet/>
      <dgm:spPr/>
      <dgm:t>
        <a:bodyPr/>
        <a:lstStyle/>
        <a:p>
          <a:endParaRPr lang="en-US" sz="1800"/>
        </a:p>
      </dgm:t>
    </dgm:pt>
    <dgm:pt modelId="{CFE938C3-7403-46AF-A856-823E9A0114C2}">
      <dgm:prSet custT="1"/>
      <dgm:spPr/>
      <dgm:t>
        <a:bodyPr/>
        <a:lstStyle/>
        <a:p>
          <a:r>
            <a:rPr lang="en-US" sz="1800" dirty="0"/>
            <a:t> interpreters when needed.</a:t>
          </a:r>
        </a:p>
      </dgm:t>
    </dgm:pt>
    <dgm:pt modelId="{5D3470E3-A1FB-4CAA-A7C7-4D986851A80E}" type="parTrans" cxnId="{AB6AB771-9B37-44B9-A8CC-565203A04720}">
      <dgm:prSet/>
      <dgm:spPr/>
      <dgm:t>
        <a:bodyPr/>
        <a:lstStyle/>
        <a:p>
          <a:endParaRPr lang="en-US" sz="1800"/>
        </a:p>
      </dgm:t>
    </dgm:pt>
    <dgm:pt modelId="{86F635F2-E711-4225-BAAB-4BFFF4213DFC}" type="sibTrans" cxnId="{AB6AB771-9B37-44B9-A8CC-565203A04720}">
      <dgm:prSet/>
      <dgm:spPr/>
      <dgm:t>
        <a:bodyPr/>
        <a:lstStyle/>
        <a:p>
          <a:endParaRPr lang="en-US" sz="1800"/>
        </a:p>
      </dgm:t>
    </dgm:pt>
    <dgm:pt modelId="{A907A16C-77AD-4B5B-8495-075F7BF57781}">
      <dgm:prSet custT="1"/>
      <dgm:spPr/>
      <dgm:t>
        <a:bodyPr/>
        <a:lstStyle/>
        <a:p>
          <a:r>
            <a:rPr lang="en-US" sz="2800" b="1" dirty="0"/>
            <a:t>Use</a:t>
          </a:r>
        </a:p>
      </dgm:t>
    </dgm:pt>
    <dgm:pt modelId="{D6D68669-FF96-4EF4-AFF3-3C580C398624}" type="parTrans" cxnId="{CCF5C8AD-AEF4-4808-8A8A-B11151DFBEBC}">
      <dgm:prSet/>
      <dgm:spPr/>
      <dgm:t>
        <a:bodyPr/>
        <a:lstStyle/>
        <a:p>
          <a:endParaRPr lang="en-US" sz="1800"/>
        </a:p>
      </dgm:t>
    </dgm:pt>
    <dgm:pt modelId="{A95686CF-4802-41ED-B1C4-4A7F483C6AF1}" type="sibTrans" cxnId="{CCF5C8AD-AEF4-4808-8A8A-B11151DFBEBC}">
      <dgm:prSet/>
      <dgm:spPr/>
      <dgm:t>
        <a:bodyPr/>
        <a:lstStyle/>
        <a:p>
          <a:endParaRPr lang="en-US" sz="1800"/>
        </a:p>
      </dgm:t>
    </dgm:pt>
    <dgm:pt modelId="{E72F031B-8CE7-4209-8B9E-72FCF4DDCD57}">
      <dgm:prSet custT="1"/>
      <dgm:spPr/>
      <dgm:t>
        <a:bodyPr/>
        <a:lstStyle/>
        <a:p>
          <a:r>
            <a:rPr lang="en-US" sz="1800" dirty="0"/>
            <a:t> Plain English.</a:t>
          </a:r>
        </a:p>
      </dgm:t>
    </dgm:pt>
    <dgm:pt modelId="{2CC96079-99EA-48F2-ACC5-775566E20DA2}" type="parTrans" cxnId="{4B55C3EE-8FC6-425C-8BC7-BD6350774084}">
      <dgm:prSet/>
      <dgm:spPr/>
      <dgm:t>
        <a:bodyPr/>
        <a:lstStyle/>
        <a:p>
          <a:endParaRPr lang="en-US" sz="1800"/>
        </a:p>
      </dgm:t>
    </dgm:pt>
    <dgm:pt modelId="{FA3DFCF0-BAD3-4BE4-A431-F61C34998428}" type="sibTrans" cxnId="{4B55C3EE-8FC6-425C-8BC7-BD6350774084}">
      <dgm:prSet/>
      <dgm:spPr/>
      <dgm:t>
        <a:bodyPr/>
        <a:lstStyle/>
        <a:p>
          <a:endParaRPr lang="en-US" sz="1800"/>
        </a:p>
      </dgm:t>
    </dgm:pt>
    <dgm:pt modelId="{528A28CB-1D6A-4C28-82EB-41462D8051DC}" type="pres">
      <dgm:prSet presAssocID="{CCABAACB-2BC0-4E20-8AB7-59B31EA08F40}" presName="Name0" presStyleCnt="0">
        <dgm:presLayoutVars>
          <dgm:dir/>
          <dgm:animLvl val="lvl"/>
          <dgm:resizeHandles val="exact"/>
        </dgm:presLayoutVars>
      </dgm:prSet>
      <dgm:spPr/>
    </dgm:pt>
    <dgm:pt modelId="{84CB11ED-5F4C-4D3D-86E0-3265AA5146F2}" type="pres">
      <dgm:prSet presAssocID="{41000184-2940-49A6-BC74-9ED7E853AB57}" presName="linNode" presStyleCnt="0"/>
      <dgm:spPr/>
    </dgm:pt>
    <dgm:pt modelId="{8FBFB2D6-E357-4830-AB4E-A1BE6BC33B27}" type="pres">
      <dgm:prSet presAssocID="{41000184-2940-49A6-BC74-9ED7E853AB57}" presName="parentText" presStyleLbl="alignNode1" presStyleIdx="0" presStyleCnt="5">
        <dgm:presLayoutVars>
          <dgm:chMax val="1"/>
          <dgm:bulletEnabled/>
        </dgm:presLayoutVars>
      </dgm:prSet>
      <dgm:spPr/>
    </dgm:pt>
    <dgm:pt modelId="{63F97B94-6FF8-4422-8D51-FAC40F015F74}" type="pres">
      <dgm:prSet presAssocID="{41000184-2940-49A6-BC74-9ED7E853AB57}" presName="descendantText" presStyleLbl="alignAccFollowNode1" presStyleIdx="0" presStyleCnt="5">
        <dgm:presLayoutVars>
          <dgm:bulletEnabled/>
        </dgm:presLayoutVars>
      </dgm:prSet>
      <dgm:spPr/>
    </dgm:pt>
    <dgm:pt modelId="{C6B36AD1-4115-4B96-96A2-7A58182879AE}" type="pres">
      <dgm:prSet presAssocID="{394FA098-6BC8-45A6-9CE5-786FBA882755}" presName="sp" presStyleCnt="0"/>
      <dgm:spPr/>
    </dgm:pt>
    <dgm:pt modelId="{B637110F-64BC-4215-95A0-169066FB5DDD}" type="pres">
      <dgm:prSet presAssocID="{5D7DD05B-535C-4382-8A34-311D480B7846}" presName="linNode" presStyleCnt="0"/>
      <dgm:spPr/>
    </dgm:pt>
    <dgm:pt modelId="{F8B25110-6E73-49ED-98CE-96E436488FFD}" type="pres">
      <dgm:prSet presAssocID="{5D7DD05B-535C-4382-8A34-311D480B7846}" presName="parentText" presStyleLbl="alignNode1" presStyleIdx="1" presStyleCnt="5">
        <dgm:presLayoutVars>
          <dgm:chMax val="1"/>
          <dgm:bulletEnabled/>
        </dgm:presLayoutVars>
      </dgm:prSet>
      <dgm:spPr/>
    </dgm:pt>
    <dgm:pt modelId="{500F3B80-BDE6-45E4-BB57-4BD1DFF7618F}" type="pres">
      <dgm:prSet presAssocID="{5D7DD05B-535C-4382-8A34-311D480B7846}" presName="descendantText" presStyleLbl="alignAccFollowNode1" presStyleIdx="1" presStyleCnt="5">
        <dgm:presLayoutVars>
          <dgm:bulletEnabled/>
        </dgm:presLayoutVars>
      </dgm:prSet>
      <dgm:spPr/>
    </dgm:pt>
    <dgm:pt modelId="{3BDE999D-8828-47B9-B975-12BBE6DE1197}" type="pres">
      <dgm:prSet presAssocID="{940845D8-003D-493A-A9BF-612318E9E592}" presName="sp" presStyleCnt="0"/>
      <dgm:spPr/>
    </dgm:pt>
    <dgm:pt modelId="{55C6B2AE-149D-427D-B643-86457E3476FC}" type="pres">
      <dgm:prSet presAssocID="{297A19F0-7143-47AF-8E7A-D3EA42CF74A1}" presName="linNode" presStyleCnt="0"/>
      <dgm:spPr/>
    </dgm:pt>
    <dgm:pt modelId="{4D16C7BD-6D8D-44AB-B2F3-B9872DA7B19C}" type="pres">
      <dgm:prSet presAssocID="{297A19F0-7143-47AF-8E7A-D3EA42CF74A1}" presName="parentText" presStyleLbl="alignNode1" presStyleIdx="2" presStyleCnt="5">
        <dgm:presLayoutVars>
          <dgm:chMax val="1"/>
          <dgm:bulletEnabled/>
        </dgm:presLayoutVars>
      </dgm:prSet>
      <dgm:spPr/>
    </dgm:pt>
    <dgm:pt modelId="{04EBC26C-9EA3-407B-80E4-76BD594E1CCC}" type="pres">
      <dgm:prSet presAssocID="{297A19F0-7143-47AF-8E7A-D3EA42CF74A1}" presName="descendantText" presStyleLbl="alignAccFollowNode1" presStyleIdx="2" presStyleCnt="5">
        <dgm:presLayoutVars>
          <dgm:bulletEnabled/>
        </dgm:presLayoutVars>
      </dgm:prSet>
      <dgm:spPr/>
    </dgm:pt>
    <dgm:pt modelId="{B5F0A3A4-ADCA-419E-A032-15AFC54CD0F6}" type="pres">
      <dgm:prSet presAssocID="{16B1B2A8-A2BC-4D94-BCA9-70F9DAD4BACA}" presName="sp" presStyleCnt="0"/>
      <dgm:spPr/>
    </dgm:pt>
    <dgm:pt modelId="{E0268415-3F8B-415E-B12A-03C0DC0C22B7}" type="pres">
      <dgm:prSet presAssocID="{25BCBE79-9124-4D73-B470-DFDE7081AF0E}" presName="linNode" presStyleCnt="0"/>
      <dgm:spPr/>
    </dgm:pt>
    <dgm:pt modelId="{9DF8C1C3-9A7E-42E4-86B6-3C42869EC565}" type="pres">
      <dgm:prSet presAssocID="{25BCBE79-9124-4D73-B470-DFDE7081AF0E}" presName="parentText" presStyleLbl="alignNode1" presStyleIdx="3" presStyleCnt="5">
        <dgm:presLayoutVars>
          <dgm:chMax val="1"/>
          <dgm:bulletEnabled/>
        </dgm:presLayoutVars>
      </dgm:prSet>
      <dgm:spPr/>
    </dgm:pt>
    <dgm:pt modelId="{EF616C41-A0FD-4F6A-B49F-5A035BA6180C}" type="pres">
      <dgm:prSet presAssocID="{25BCBE79-9124-4D73-B470-DFDE7081AF0E}" presName="descendantText" presStyleLbl="alignAccFollowNode1" presStyleIdx="3" presStyleCnt="5">
        <dgm:presLayoutVars>
          <dgm:bulletEnabled/>
        </dgm:presLayoutVars>
      </dgm:prSet>
      <dgm:spPr/>
    </dgm:pt>
    <dgm:pt modelId="{B04C40C2-3F71-4A8C-8875-C1C0E7985C6D}" type="pres">
      <dgm:prSet presAssocID="{DFAE61C2-0475-4FA1-A44F-08FE81C752F2}" presName="sp" presStyleCnt="0"/>
      <dgm:spPr/>
    </dgm:pt>
    <dgm:pt modelId="{7D180E66-1401-47E9-A17F-8E0F1022B72C}" type="pres">
      <dgm:prSet presAssocID="{A907A16C-77AD-4B5B-8495-075F7BF57781}" presName="linNode" presStyleCnt="0"/>
      <dgm:spPr/>
    </dgm:pt>
    <dgm:pt modelId="{50F76ADD-A490-426B-99BF-B22E68544C2A}" type="pres">
      <dgm:prSet presAssocID="{A907A16C-77AD-4B5B-8495-075F7BF57781}" presName="parentText" presStyleLbl="alignNode1" presStyleIdx="4" presStyleCnt="5">
        <dgm:presLayoutVars>
          <dgm:chMax val="1"/>
          <dgm:bulletEnabled/>
        </dgm:presLayoutVars>
      </dgm:prSet>
      <dgm:spPr/>
    </dgm:pt>
    <dgm:pt modelId="{0BB6C0B4-64C6-4CCD-A341-C4628BDE5FC9}" type="pres">
      <dgm:prSet presAssocID="{A907A16C-77AD-4B5B-8495-075F7BF57781}" presName="descendantText" presStyleLbl="alignAccFollowNode1" presStyleIdx="4" presStyleCnt="5">
        <dgm:presLayoutVars>
          <dgm:bulletEnabled/>
        </dgm:presLayoutVars>
      </dgm:prSet>
      <dgm:spPr/>
    </dgm:pt>
  </dgm:ptLst>
  <dgm:cxnLst>
    <dgm:cxn modelId="{258B6E10-D21E-425A-8C25-744D31F07225}" srcId="{CCABAACB-2BC0-4E20-8AB7-59B31EA08F40}" destId="{41000184-2940-49A6-BC74-9ED7E853AB57}" srcOrd="0" destOrd="0" parTransId="{F85F28EE-2A1F-4306-85D4-676AB224E4CB}" sibTransId="{394FA098-6BC8-45A6-9CE5-786FBA882755}"/>
    <dgm:cxn modelId="{BF685F1B-B9E4-4402-850D-7C0CA77A14B7}" type="presOf" srcId="{41000184-2940-49A6-BC74-9ED7E853AB57}" destId="{8FBFB2D6-E357-4830-AB4E-A1BE6BC33B27}" srcOrd="0" destOrd="0" presId="urn:microsoft.com/office/officeart/2016/7/layout/VerticalSolidActionList"/>
    <dgm:cxn modelId="{27157724-CD8F-4AB9-BC9A-00185E497A14}" type="presOf" srcId="{25BCBE79-9124-4D73-B470-DFDE7081AF0E}" destId="{9DF8C1C3-9A7E-42E4-86B6-3C42869EC565}" srcOrd="0" destOrd="0" presId="urn:microsoft.com/office/officeart/2016/7/layout/VerticalSolidActionList"/>
    <dgm:cxn modelId="{8E2C7237-A760-48E8-9B53-39B7B463BE32}" srcId="{CCABAACB-2BC0-4E20-8AB7-59B31EA08F40}" destId="{297A19F0-7143-47AF-8E7A-D3EA42CF74A1}" srcOrd="2" destOrd="0" parTransId="{39EFAABD-5FEA-41FC-8BBD-A5A177B1DDDF}" sibTransId="{16B1B2A8-A2BC-4D94-BCA9-70F9DAD4BACA}"/>
    <dgm:cxn modelId="{952D0961-28B2-4D8D-9544-3FC2CB35CF10}" type="presOf" srcId="{CFE938C3-7403-46AF-A856-823E9A0114C2}" destId="{EF616C41-A0FD-4F6A-B49F-5A035BA6180C}" srcOrd="0" destOrd="0" presId="urn:microsoft.com/office/officeart/2016/7/layout/VerticalSolidActionList"/>
    <dgm:cxn modelId="{2BB45443-232F-4BBB-8B53-F74DDED1AACE}" srcId="{41000184-2940-49A6-BC74-9ED7E853AB57}" destId="{EB832A0C-F68C-41D8-89DE-4EC212959A53}" srcOrd="0" destOrd="0" parTransId="{090CB165-86FF-4959-9423-B33CA8DEE597}" sibTransId="{DE365D65-7B4F-42EC-91F1-2AAF4BA0085F}"/>
    <dgm:cxn modelId="{73A2F970-40FC-4AAB-BACD-D264BF3C8587}" type="presOf" srcId="{CCABAACB-2BC0-4E20-8AB7-59B31EA08F40}" destId="{528A28CB-1D6A-4C28-82EB-41462D8051DC}" srcOrd="0" destOrd="0" presId="urn:microsoft.com/office/officeart/2016/7/layout/VerticalSolidActionList"/>
    <dgm:cxn modelId="{AB6AB771-9B37-44B9-A8CC-565203A04720}" srcId="{25BCBE79-9124-4D73-B470-DFDE7081AF0E}" destId="{CFE938C3-7403-46AF-A856-823E9A0114C2}" srcOrd="0" destOrd="0" parTransId="{5D3470E3-A1FB-4CAA-A7C7-4D986851A80E}" sibTransId="{86F635F2-E711-4225-BAAB-4BFFF4213DFC}"/>
    <dgm:cxn modelId="{DB6F8C79-46CD-4641-8B6D-17B7B6A03EA0}" srcId="{CCABAACB-2BC0-4E20-8AB7-59B31EA08F40}" destId="{25BCBE79-9124-4D73-B470-DFDE7081AF0E}" srcOrd="3" destOrd="0" parTransId="{A23F129F-D4CA-442C-B5B0-08E640B5962E}" sibTransId="{DFAE61C2-0475-4FA1-A44F-08FE81C752F2}"/>
    <dgm:cxn modelId="{83BA107A-8B59-4CBE-BB81-A216D9B7656B}" type="presOf" srcId="{4842E403-895D-496E-8B58-C591212D77D4}" destId="{500F3B80-BDE6-45E4-BB57-4BD1DFF7618F}" srcOrd="0" destOrd="0" presId="urn:microsoft.com/office/officeart/2016/7/layout/VerticalSolidActionList"/>
    <dgm:cxn modelId="{7F0FBA7E-E1E9-4DA9-B591-499EF2946302}" srcId="{CCABAACB-2BC0-4E20-8AB7-59B31EA08F40}" destId="{5D7DD05B-535C-4382-8A34-311D480B7846}" srcOrd="1" destOrd="0" parTransId="{A1B2B3C3-7272-4843-A48A-9EA86AF14E0E}" sibTransId="{940845D8-003D-493A-A9BF-612318E9E592}"/>
    <dgm:cxn modelId="{57C9FF88-C469-4738-9E4F-F6814DDBF131}" type="presOf" srcId="{EB832A0C-F68C-41D8-89DE-4EC212959A53}" destId="{63F97B94-6FF8-4422-8D51-FAC40F015F74}" srcOrd="0" destOrd="0" presId="urn:microsoft.com/office/officeart/2016/7/layout/VerticalSolidActionList"/>
    <dgm:cxn modelId="{CCF5C8AD-AEF4-4808-8A8A-B11151DFBEBC}" srcId="{CCABAACB-2BC0-4E20-8AB7-59B31EA08F40}" destId="{A907A16C-77AD-4B5B-8495-075F7BF57781}" srcOrd="4" destOrd="0" parTransId="{D6D68669-FF96-4EF4-AFF3-3C580C398624}" sibTransId="{A95686CF-4802-41ED-B1C4-4A7F483C6AF1}"/>
    <dgm:cxn modelId="{80E2B2AE-252E-44BA-BF54-075692093802}" type="presOf" srcId="{A907A16C-77AD-4B5B-8495-075F7BF57781}" destId="{50F76ADD-A490-426B-99BF-B22E68544C2A}" srcOrd="0" destOrd="0" presId="urn:microsoft.com/office/officeart/2016/7/layout/VerticalSolidActionList"/>
    <dgm:cxn modelId="{475CE4BB-E152-4E60-B0AD-E4B76E15ADD1}" srcId="{5D7DD05B-535C-4382-8A34-311D480B7846}" destId="{4842E403-895D-496E-8B58-C591212D77D4}" srcOrd="0" destOrd="0" parTransId="{6BE673AF-3EC2-48A2-87EE-F2DBBBB51519}" sibTransId="{81E0221E-FA09-413E-BCCC-A61CE584B40C}"/>
    <dgm:cxn modelId="{4C6986CB-910E-4DCC-9C3B-46964171D528}" srcId="{297A19F0-7143-47AF-8E7A-D3EA42CF74A1}" destId="{A3178BFE-070F-4AE4-9D51-C280D028A67C}" srcOrd="0" destOrd="0" parTransId="{0A8BE248-95E0-4448-93C4-E11E8558EDA1}" sibTransId="{028256F5-4AF1-419E-A22B-BAEA17F99C44}"/>
    <dgm:cxn modelId="{7D41C7D6-2A05-4031-BFE4-FB460C3C8DF8}" type="presOf" srcId="{297A19F0-7143-47AF-8E7A-D3EA42CF74A1}" destId="{4D16C7BD-6D8D-44AB-B2F3-B9872DA7B19C}" srcOrd="0" destOrd="0" presId="urn:microsoft.com/office/officeart/2016/7/layout/VerticalSolidActionList"/>
    <dgm:cxn modelId="{5EBC9BDB-C29F-4E81-86B3-9E9D84B51103}" type="presOf" srcId="{5D7DD05B-535C-4382-8A34-311D480B7846}" destId="{F8B25110-6E73-49ED-98CE-96E436488FFD}" srcOrd="0" destOrd="0" presId="urn:microsoft.com/office/officeart/2016/7/layout/VerticalSolidActionList"/>
    <dgm:cxn modelId="{66B685DF-881C-441F-B78B-82F711101227}" type="presOf" srcId="{A3178BFE-070F-4AE4-9D51-C280D028A67C}" destId="{04EBC26C-9EA3-407B-80E4-76BD594E1CCC}" srcOrd="0" destOrd="0" presId="urn:microsoft.com/office/officeart/2016/7/layout/VerticalSolidActionList"/>
    <dgm:cxn modelId="{4B55C3EE-8FC6-425C-8BC7-BD6350774084}" srcId="{A907A16C-77AD-4B5B-8495-075F7BF57781}" destId="{E72F031B-8CE7-4209-8B9E-72FCF4DDCD57}" srcOrd="0" destOrd="0" parTransId="{2CC96079-99EA-48F2-ACC5-775566E20DA2}" sibTransId="{FA3DFCF0-BAD3-4BE4-A431-F61C34998428}"/>
    <dgm:cxn modelId="{18E370F9-BDC4-4746-8488-1F9DA147D82B}" type="presOf" srcId="{E72F031B-8CE7-4209-8B9E-72FCF4DDCD57}" destId="{0BB6C0B4-64C6-4CCD-A341-C4628BDE5FC9}" srcOrd="0" destOrd="0" presId="urn:microsoft.com/office/officeart/2016/7/layout/VerticalSolidActionList"/>
    <dgm:cxn modelId="{E5BEF727-D30B-487F-920F-585F902393F1}" type="presParOf" srcId="{528A28CB-1D6A-4C28-82EB-41462D8051DC}" destId="{84CB11ED-5F4C-4D3D-86E0-3265AA5146F2}" srcOrd="0" destOrd="0" presId="urn:microsoft.com/office/officeart/2016/7/layout/VerticalSolidActionList"/>
    <dgm:cxn modelId="{30390B6D-9898-4176-8CA3-F70977D2145D}" type="presParOf" srcId="{84CB11ED-5F4C-4D3D-86E0-3265AA5146F2}" destId="{8FBFB2D6-E357-4830-AB4E-A1BE6BC33B27}" srcOrd="0" destOrd="0" presId="urn:microsoft.com/office/officeart/2016/7/layout/VerticalSolidActionList"/>
    <dgm:cxn modelId="{66C0A400-8692-465E-A356-F73EFAA387F9}" type="presParOf" srcId="{84CB11ED-5F4C-4D3D-86E0-3265AA5146F2}" destId="{63F97B94-6FF8-4422-8D51-FAC40F015F74}" srcOrd="1" destOrd="0" presId="urn:microsoft.com/office/officeart/2016/7/layout/VerticalSolidActionList"/>
    <dgm:cxn modelId="{FFD1D8B3-FA77-4EAB-B589-B7CC02A404C9}" type="presParOf" srcId="{528A28CB-1D6A-4C28-82EB-41462D8051DC}" destId="{C6B36AD1-4115-4B96-96A2-7A58182879AE}" srcOrd="1" destOrd="0" presId="urn:microsoft.com/office/officeart/2016/7/layout/VerticalSolidActionList"/>
    <dgm:cxn modelId="{F19E3E30-F55E-4F47-9D46-8EB94A03C8F7}" type="presParOf" srcId="{528A28CB-1D6A-4C28-82EB-41462D8051DC}" destId="{B637110F-64BC-4215-95A0-169066FB5DDD}" srcOrd="2" destOrd="0" presId="urn:microsoft.com/office/officeart/2016/7/layout/VerticalSolidActionList"/>
    <dgm:cxn modelId="{081E388D-E9A5-4239-BF0B-B0149360E655}" type="presParOf" srcId="{B637110F-64BC-4215-95A0-169066FB5DDD}" destId="{F8B25110-6E73-49ED-98CE-96E436488FFD}" srcOrd="0" destOrd="0" presId="urn:microsoft.com/office/officeart/2016/7/layout/VerticalSolidActionList"/>
    <dgm:cxn modelId="{2F9EDC29-481F-4DF7-A538-4DFB67794079}" type="presParOf" srcId="{B637110F-64BC-4215-95A0-169066FB5DDD}" destId="{500F3B80-BDE6-45E4-BB57-4BD1DFF7618F}" srcOrd="1" destOrd="0" presId="urn:microsoft.com/office/officeart/2016/7/layout/VerticalSolidActionList"/>
    <dgm:cxn modelId="{F6BCB45B-205D-4AFB-B617-C6BFAD495203}" type="presParOf" srcId="{528A28CB-1D6A-4C28-82EB-41462D8051DC}" destId="{3BDE999D-8828-47B9-B975-12BBE6DE1197}" srcOrd="3" destOrd="0" presId="urn:microsoft.com/office/officeart/2016/7/layout/VerticalSolidActionList"/>
    <dgm:cxn modelId="{60144CAA-3023-43BA-B57A-991DDB388CFD}" type="presParOf" srcId="{528A28CB-1D6A-4C28-82EB-41462D8051DC}" destId="{55C6B2AE-149D-427D-B643-86457E3476FC}" srcOrd="4" destOrd="0" presId="urn:microsoft.com/office/officeart/2016/7/layout/VerticalSolidActionList"/>
    <dgm:cxn modelId="{798C5160-921E-4B08-9263-0AC0F63C9DFD}" type="presParOf" srcId="{55C6B2AE-149D-427D-B643-86457E3476FC}" destId="{4D16C7BD-6D8D-44AB-B2F3-B9872DA7B19C}" srcOrd="0" destOrd="0" presId="urn:microsoft.com/office/officeart/2016/7/layout/VerticalSolidActionList"/>
    <dgm:cxn modelId="{EAEBF006-27B8-499F-ADDB-25AC53A7864B}" type="presParOf" srcId="{55C6B2AE-149D-427D-B643-86457E3476FC}" destId="{04EBC26C-9EA3-407B-80E4-76BD594E1CCC}" srcOrd="1" destOrd="0" presId="urn:microsoft.com/office/officeart/2016/7/layout/VerticalSolidActionList"/>
    <dgm:cxn modelId="{1A903316-9826-4799-A9A1-C1AE105D80D1}" type="presParOf" srcId="{528A28CB-1D6A-4C28-82EB-41462D8051DC}" destId="{B5F0A3A4-ADCA-419E-A032-15AFC54CD0F6}" srcOrd="5" destOrd="0" presId="urn:microsoft.com/office/officeart/2016/7/layout/VerticalSolidActionList"/>
    <dgm:cxn modelId="{076F7B0F-30DD-4F96-B19F-FE90E0BCE930}" type="presParOf" srcId="{528A28CB-1D6A-4C28-82EB-41462D8051DC}" destId="{E0268415-3F8B-415E-B12A-03C0DC0C22B7}" srcOrd="6" destOrd="0" presId="urn:microsoft.com/office/officeart/2016/7/layout/VerticalSolidActionList"/>
    <dgm:cxn modelId="{D5C5BCC1-17C6-4AC8-80CD-8ACADC0B3520}" type="presParOf" srcId="{E0268415-3F8B-415E-B12A-03C0DC0C22B7}" destId="{9DF8C1C3-9A7E-42E4-86B6-3C42869EC565}" srcOrd="0" destOrd="0" presId="urn:microsoft.com/office/officeart/2016/7/layout/VerticalSolidActionList"/>
    <dgm:cxn modelId="{6D695FE8-4F68-40C9-B4E2-CA9AED974E6B}" type="presParOf" srcId="{E0268415-3F8B-415E-B12A-03C0DC0C22B7}" destId="{EF616C41-A0FD-4F6A-B49F-5A035BA6180C}" srcOrd="1" destOrd="0" presId="urn:microsoft.com/office/officeart/2016/7/layout/VerticalSolidActionList"/>
    <dgm:cxn modelId="{3661669B-7426-4D8B-AC5F-D61492D1BEDB}" type="presParOf" srcId="{528A28CB-1D6A-4C28-82EB-41462D8051DC}" destId="{B04C40C2-3F71-4A8C-8875-C1C0E7985C6D}" srcOrd="7" destOrd="0" presId="urn:microsoft.com/office/officeart/2016/7/layout/VerticalSolidActionList"/>
    <dgm:cxn modelId="{A7D4A6C8-8804-43AF-A6E0-9C3BF37CD503}" type="presParOf" srcId="{528A28CB-1D6A-4C28-82EB-41462D8051DC}" destId="{7D180E66-1401-47E9-A17F-8E0F1022B72C}" srcOrd="8" destOrd="0" presId="urn:microsoft.com/office/officeart/2016/7/layout/VerticalSolidActionList"/>
    <dgm:cxn modelId="{9F15FBB5-F193-4106-A863-5123BAD1386C}" type="presParOf" srcId="{7D180E66-1401-47E9-A17F-8E0F1022B72C}" destId="{50F76ADD-A490-426B-99BF-B22E68544C2A}" srcOrd="0" destOrd="0" presId="urn:microsoft.com/office/officeart/2016/7/layout/VerticalSolidActionList"/>
    <dgm:cxn modelId="{748132A9-9C7F-46BA-B119-E60D01E2C923}" type="presParOf" srcId="{7D180E66-1401-47E9-A17F-8E0F1022B72C}" destId="{0BB6C0B4-64C6-4CCD-A341-C4628BDE5FC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7B94-6FF8-4422-8D51-FAC40F015F74}">
      <dsp:nvSpPr>
        <dsp:cNvPr id="0" name=""/>
        <dsp:cNvSpPr/>
      </dsp:nvSpPr>
      <dsp:spPr>
        <a:xfrm>
          <a:off x="1842420" y="1656"/>
          <a:ext cx="7369683" cy="7268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aware that context and culture may be different – don’t assume or stereotype.</a:t>
          </a:r>
        </a:p>
      </dsp:txBody>
      <dsp:txXfrm>
        <a:off x="1842420" y="1656"/>
        <a:ext cx="7369683" cy="726839"/>
      </dsp:txXfrm>
    </dsp:sp>
    <dsp:sp modelId="{8FBFB2D6-E357-4830-AB4E-A1BE6BC33B27}">
      <dsp:nvSpPr>
        <dsp:cNvPr id="0" name=""/>
        <dsp:cNvSpPr/>
      </dsp:nvSpPr>
      <dsp:spPr>
        <a:xfrm>
          <a:off x="0" y="1656"/>
          <a:ext cx="1842420" cy="72683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Be</a:t>
          </a:r>
        </a:p>
      </dsp:txBody>
      <dsp:txXfrm>
        <a:off x="0" y="1656"/>
        <a:ext cx="1842420" cy="726839"/>
      </dsp:txXfrm>
    </dsp:sp>
    <dsp:sp modelId="{500F3B80-BDE6-45E4-BB57-4BD1DFF7618F}">
      <dsp:nvSpPr>
        <dsp:cNvPr id="0" name=""/>
        <dsp:cNvSpPr/>
      </dsp:nvSpPr>
      <dsp:spPr>
        <a:xfrm>
          <a:off x="1842420" y="772106"/>
          <a:ext cx="7369683" cy="7268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with cultural community groups. Contact community organizations.</a:t>
          </a:r>
        </a:p>
      </dsp:txBody>
      <dsp:txXfrm>
        <a:off x="1842420" y="772106"/>
        <a:ext cx="7369683" cy="726839"/>
      </dsp:txXfrm>
    </dsp:sp>
    <dsp:sp modelId="{F8B25110-6E73-49ED-98CE-96E436488FFD}">
      <dsp:nvSpPr>
        <dsp:cNvPr id="0" name=""/>
        <dsp:cNvSpPr/>
      </dsp:nvSpPr>
      <dsp:spPr>
        <a:xfrm>
          <a:off x="0" y="772106"/>
          <a:ext cx="1842420" cy="72683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Work</a:t>
          </a:r>
        </a:p>
      </dsp:txBody>
      <dsp:txXfrm>
        <a:off x="0" y="772106"/>
        <a:ext cx="1842420" cy="726839"/>
      </dsp:txXfrm>
    </dsp:sp>
    <dsp:sp modelId="{04EBC26C-9EA3-407B-80E4-76BD594E1CCC}">
      <dsp:nvSpPr>
        <dsp:cNvPr id="0" name=""/>
        <dsp:cNvSpPr/>
      </dsp:nvSpPr>
      <dsp:spPr>
        <a:xfrm>
          <a:off x="1842420" y="1542556"/>
          <a:ext cx="7369683" cy="7268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legal information in relevant languages. </a:t>
          </a:r>
        </a:p>
      </dsp:txBody>
      <dsp:txXfrm>
        <a:off x="1842420" y="1542556"/>
        <a:ext cx="7369683" cy="726839"/>
      </dsp:txXfrm>
    </dsp:sp>
    <dsp:sp modelId="{4D16C7BD-6D8D-44AB-B2F3-B9872DA7B19C}">
      <dsp:nvSpPr>
        <dsp:cNvPr id="0" name=""/>
        <dsp:cNvSpPr/>
      </dsp:nvSpPr>
      <dsp:spPr>
        <a:xfrm>
          <a:off x="0" y="1542556"/>
          <a:ext cx="1842420" cy="72683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Find</a:t>
          </a:r>
        </a:p>
      </dsp:txBody>
      <dsp:txXfrm>
        <a:off x="0" y="1542556"/>
        <a:ext cx="1842420" cy="726839"/>
      </dsp:txXfrm>
    </dsp:sp>
    <dsp:sp modelId="{EF616C41-A0FD-4F6A-B49F-5A035BA6180C}">
      <dsp:nvSpPr>
        <dsp:cNvPr id="0" name=""/>
        <dsp:cNvSpPr/>
      </dsp:nvSpPr>
      <dsp:spPr>
        <a:xfrm>
          <a:off x="1842420" y="2313006"/>
          <a:ext cx="7369683" cy="72683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interpreters when needed.</a:t>
          </a:r>
        </a:p>
      </dsp:txBody>
      <dsp:txXfrm>
        <a:off x="1842420" y="2313006"/>
        <a:ext cx="7369683" cy="726839"/>
      </dsp:txXfrm>
    </dsp:sp>
    <dsp:sp modelId="{9DF8C1C3-9A7E-42E4-86B6-3C42869EC565}">
      <dsp:nvSpPr>
        <dsp:cNvPr id="0" name=""/>
        <dsp:cNvSpPr/>
      </dsp:nvSpPr>
      <dsp:spPr>
        <a:xfrm>
          <a:off x="0" y="2313006"/>
          <a:ext cx="1842420" cy="72683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Use</a:t>
          </a:r>
        </a:p>
      </dsp:txBody>
      <dsp:txXfrm>
        <a:off x="0" y="2313006"/>
        <a:ext cx="1842420" cy="726839"/>
      </dsp:txXfrm>
    </dsp:sp>
    <dsp:sp modelId="{0BB6C0B4-64C6-4CCD-A341-C4628BDE5FC9}">
      <dsp:nvSpPr>
        <dsp:cNvPr id="0" name=""/>
        <dsp:cNvSpPr/>
      </dsp:nvSpPr>
      <dsp:spPr>
        <a:xfrm>
          <a:off x="1842420" y="3083456"/>
          <a:ext cx="7369683" cy="726839"/>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Plain English.</a:t>
          </a:r>
        </a:p>
      </dsp:txBody>
      <dsp:txXfrm>
        <a:off x="1842420" y="3083456"/>
        <a:ext cx="7369683" cy="726839"/>
      </dsp:txXfrm>
    </dsp:sp>
    <dsp:sp modelId="{50F76ADD-A490-426B-99BF-B22E68544C2A}">
      <dsp:nvSpPr>
        <dsp:cNvPr id="0" name=""/>
        <dsp:cNvSpPr/>
      </dsp:nvSpPr>
      <dsp:spPr>
        <a:xfrm>
          <a:off x="0" y="3083456"/>
          <a:ext cx="1842420" cy="726839"/>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Use</a:t>
          </a:r>
        </a:p>
      </dsp:txBody>
      <dsp:txXfrm>
        <a:off x="0" y="3083456"/>
        <a:ext cx="1842420" cy="72683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768350" y="744538"/>
            <a:ext cx="5260975" cy="3722687"/>
          </a:xfrm>
          <a:prstGeom prst="rect">
            <a:avLst/>
          </a:prstGeom>
        </p:spPr>
        <p:txBody>
          <a:bodyPr/>
          <a:lstStyle/>
          <a:p>
            <a:endParaRPr/>
          </a:p>
        </p:txBody>
      </p:sp>
      <p:sp>
        <p:nvSpPr>
          <p:cNvPr id="39" name="Shape 3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53481418"/>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Lato Regular"/>
      </a:defRPr>
    </a:lvl1pPr>
    <a:lvl2pPr indent="228600" defTabSz="457200" latinLnBrk="0">
      <a:defRPr sz="1200">
        <a:latin typeface="+mj-lt"/>
        <a:ea typeface="+mj-ea"/>
        <a:cs typeface="+mj-cs"/>
        <a:sym typeface="Lato Regular"/>
      </a:defRPr>
    </a:lvl2pPr>
    <a:lvl3pPr indent="457200" defTabSz="457200" latinLnBrk="0">
      <a:defRPr sz="1200">
        <a:latin typeface="+mj-lt"/>
        <a:ea typeface="+mj-ea"/>
        <a:cs typeface="+mj-cs"/>
        <a:sym typeface="Lato Regular"/>
      </a:defRPr>
    </a:lvl3pPr>
    <a:lvl4pPr indent="685800" defTabSz="457200" latinLnBrk="0">
      <a:defRPr sz="1200">
        <a:latin typeface="+mj-lt"/>
        <a:ea typeface="+mj-ea"/>
        <a:cs typeface="+mj-cs"/>
        <a:sym typeface="Lato Regular"/>
      </a:defRPr>
    </a:lvl4pPr>
    <a:lvl5pPr indent="914400" defTabSz="457200" latinLnBrk="0">
      <a:defRPr sz="1200">
        <a:latin typeface="+mj-lt"/>
        <a:ea typeface="+mj-ea"/>
        <a:cs typeface="+mj-cs"/>
        <a:sym typeface="Lato Regular"/>
      </a:defRPr>
    </a:lvl5pPr>
    <a:lvl6pPr indent="1143000" defTabSz="457200" latinLnBrk="0">
      <a:defRPr sz="1200">
        <a:latin typeface="+mj-lt"/>
        <a:ea typeface="+mj-ea"/>
        <a:cs typeface="+mj-cs"/>
        <a:sym typeface="Lato Regular"/>
      </a:defRPr>
    </a:lvl6pPr>
    <a:lvl7pPr indent="1371600" defTabSz="457200" latinLnBrk="0">
      <a:defRPr sz="1200">
        <a:latin typeface="+mj-lt"/>
        <a:ea typeface="+mj-ea"/>
        <a:cs typeface="+mj-cs"/>
        <a:sym typeface="Lato Regular"/>
      </a:defRPr>
    </a:lvl7pPr>
    <a:lvl8pPr indent="1600200" defTabSz="457200" latinLnBrk="0">
      <a:defRPr sz="1200">
        <a:latin typeface="+mj-lt"/>
        <a:ea typeface="+mj-ea"/>
        <a:cs typeface="+mj-cs"/>
        <a:sym typeface="Lato Regular"/>
      </a:defRPr>
    </a:lvl8pPr>
    <a:lvl9pPr indent="1828800" defTabSz="457200" latinLnBrk="0">
      <a:defRPr sz="1200">
        <a:latin typeface="+mj-lt"/>
        <a:ea typeface="+mj-ea"/>
        <a:cs typeface="+mj-cs"/>
        <a:sym typeface="Lato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9643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13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AU" sz="1200" i="0">
                <a:effectLst/>
                <a:latin typeface="+mj-lt"/>
                <a:ea typeface="+mj-ea"/>
                <a:cs typeface="+mj-cs"/>
                <a:sym typeface="Lato Regular"/>
              </a:rPr>
              <a:t>I would like to </a:t>
            </a:r>
            <a:r>
              <a:rPr lang="en-US"/>
              <a:t>respectfully acknowledging our Aboriginal elders – past present and emerging, for their role as the original custodians of the land and waters in the Brisbane region, the </a:t>
            </a:r>
            <a:r>
              <a:rPr lang="en-US" err="1"/>
              <a:t>Jagera</a:t>
            </a:r>
            <a:r>
              <a:rPr lang="en-US"/>
              <a:t> people of Brisbane South, the </a:t>
            </a:r>
            <a:r>
              <a:rPr lang="en-US" err="1"/>
              <a:t>Turrbal</a:t>
            </a:r>
            <a:r>
              <a:rPr lang="en-US"/>
              <a:t> people of Brisbane North and the people of </a:t>
            </a:r>
            <a:r>
              <a:rPr lang="en-US" err="1"/>
              <a:t>Quandamooka</a:t>
            </a:r>
            <a:r>
              <a:rPr lang="en-US"/>
              <a:t> on Moreton Bay and the bay islands.</a:t>
            </a:r>
          </a:p>
          <a:p>
            <a:endParaRPr lang="en-US" baseline="0"/>
          </a:p>
        </p:txBody>
      </p:sp>
    </p:spTree>
    <p:extLst>
      <p:ext uri="{BB962C8B-B14F-4D97-AF65-F5344CB8AC3E}">
        <p14:creationId xmlns:p14="http://schemas.microsoft.com/office/powerpoint/2010/main" val="46067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2323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0245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1482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4235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819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768350" y="744538"/>
            <a:ext cx="5260975" cy="3722687"/>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rPr dirty="0"/>
              <a:t>Abusive partners often use a threat of deportation or threat of take custody of </a:t>
            </a:r>
            <a:r>
              <a:rPr dirty="0" err="1"/>
              <a:t>dependant</a:t>
            </a:r>
            <a:r>
              <a:rPr dirty="0"/>
              <a:t> (Australian citizen) children as a control tool. </a:t>
            </a:r>
            <a:endParaRPr b="1" dirty="0"/>
          </a:p>
          <a:p>
            <a:r>
              <a:rPr dirty="0"/>
              <a:t>Client needs to be reminded that a sponsoring partner is never the decision-maker–  The Dept makes the decision if you fit the criteria for a visa.</a:t>
            </a:r>
            <a:endParaRPr b="1" dirty="0"/>
          </a:p>
          <a:p>
            <a:r>
              <a:rPr dirty="0"/>
              <a:t>Applicant’s remain vulnerable until permanent residency is approved as there’s limited access to financial and housing support</a:t>
            </a:r>
          </a:p>
        </p:txBody>
      </p:sp>
    </p:spTree>
    <p:extLst>
      <p:ext uri="{BB962C8B-B14F-4D97-AF65-F5344CB8AC3E}">
        <p14:creationId xmlns:p14="http://schemas.microsoft.com/office/powerpoint/2010/main" val="211684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67034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4846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DAA4DB51-6C79-F84F-AC50-DCBDC3A5C07D}" type="slidenum">
              <a:rPr lang="en-AU" smtClean="0"/>
              <a:pPr/>
              <a:t>‹#›</a:t>
            </a:fld>
            <a:endParaRPr lang="en-AU"/>
          </a:p>
        </p:txBody>
      </p:sp>
      <p:sp>
        <p:nvSpPr>
          <p:cNvPr id="5" name="Text Placeholder 4"/>
          <p:cNvSpPr>
            <a:spLocks noGrp="1"/>
          </p:cNvSpPr>
          <p:nvPr>
            <p:ph type="body" sz="quarter" idx="10" hasCustomPrompt="1"/>
          </p:nvPr>
        </p:nvSpPr>
        <p:spPr>
          <a:xfrm>
            <a:off x="844329" y="2760101"/>
            <a:ext cx="8966422" cy="914400"/>
          </a:xfrm>
          <a:prstGeom prst="rect">
            <a:avLst/>
          </a:prstGeom>
        </p:spPr>
        <p:txBody>
          <a:bodyPr/>
          <a:lstStyle>
            <a:lvl1pPr algn="ctr">
              <a:defRPr sz="4200" baseline="0">
                <a:latin typeface="Lato Bold"/>
              </a:defRPr>
            </a:lvl1pPr>
          </a:lstStyle>
          <a:p>
            <a:pPr lvl="0"/>
            <a:r>
              <a:rPr lang="en-US"/>
              <a:t>Double-click to edit</a:t>
            </a:r>
            <a:endParaRPr lang="en-AU"/>
          </a:p>
        </p:txBody>
      </p:sp>
      <p:sp>
        <p:nvSpPr>
          <p:cNvPr id="7" name="Text Placeholder 4"/>
          <p:cNvSpPr>
            <a:spLocks noGrp="1"/>
          </p:cNvSpPr>
          <p:nvPr>
            <p:ph type="body" sz="quarter" idx="11" hasCustomPrompt="1"/>
          </p:nvPr>
        </p:nvSpPr>
        <p:spPr>
          <a:xfrm>
            <a:off x="844329" y="3694832"/>
            <a:ext cx="8966422" cy="2010643"/>
          </a:xfrm>
          <a:prstGeom prst="rect">
            <a:avLst/>
          </a:prstGeom>
        </p:spPr>
        <p:txBody>
          <a:bodyPr/>
          <a:lstStyle>
            <a:lvl1pPr algn="ctr">
              <a:defRPr sz="2700" baseline="0">
                <a:latin typeface="+mj-lt"/>
              </a:defRPr>
            </a:lvl1pPr>
          </a:lstStyle>
          <a:p>
            <a:pPr lvl="0"/>
            <a:r>
              <a:rPr lang="en-US"/>
              <a:t>Double-click to edit</a:t>
            </a:r>
            <a:endParaRPr lang="en-AU"/>
          </a:p>
        </p:txBody>
      </p:sp>
    </p:spTree>
    <p:extLst>
      <p:ext uri="{BB962C8B-B14F-4D97-AF65-F5344CB8AC3E}">
        <p14:creationId xmlns:p14="http://schemas.microsoft.com/office/powerpoint/2010/main" val="2829641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7344011" y="6843382"/>
            <a:ext cx="310491" cy="3207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7318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216" y="2816433"/>
            <a:ext cx="6867788" cy="1136645"/>
          </a:xfrm>
        </p:spPr>
        <p:txBody>
          <a:bodyPr>
            <a:noAutofit/>
          </a:bodyPr>
          <a:lstStyle>
            <a:lvl1pPr algn="r">
              <a:defRPr sz="3497" b="1" i="0">
                <a:solidFill>
                  <a:schemeClr val="tx1"/>
                </a:solidFill>
                <a:latin typeface="Verdana"/>
                <a:cs typeface="Verdana"/>
              </a:defRPr>
            </a:lvl1pPr>
          </a:lstStyle>
          <a:p>
            <a:r>
              <a:rPr lang="en-AU"/>
              <a:t>Click to edit Master title style</a:t>
            </a:r>
            <a:endParaRPr lang="en-US"/>
          </a:p>
        </p:txBody>
      </p:sp>
      <p:sp>
        <p:nvSpPr>
          <p:cNvPr id="3" name="Subtitle 2"/>
          <p:cNvSpPr>
            <a:spLocks noGrp="1"/>
          </p:cNvSpPr>
          <p:nvPr>
            <p:ph type="subTitle" idx="1"/>
          </p:nvPr>
        </p:nvSpPr>
        <p:spPr>
          <a:xfrm>
            <a:off x="3352216" y="4298064"/>
            <a:ext cx="6867788" cy="689971"/>
          </a:xfrm>
        </p:spPr>
        <p:txBody>
          <a:bodyPr>
            <a:normAutofit/>
          </a:bodyPr>
          <a:lstStyle>
            <a:lvl1pPr marL="0" indent="0" algn="r">
              <a:buNone/>
              <a:defRPr sz="2198">
                <a:solidFill>
                  <a:srgbClr val="00777D"/>
                </a:solidFill>
                <a:latin typeface="Verdana"/>
                <a:cs typeface="Verdana"/>
              </a:defRPr>
            </a:lvl1pPr>
            <a:lvl2pPr marL="521020" indent="0" algn="ctr">
              <a:buNone/>
              <a:defRPr>
                <a:solidFill>
                  <a:schemeClr val="tx1">
                    <a:tint val="75000"/>
                  </a:schemeClr>
                </a:solidFill>
              </a:defRPr>
            </a:lvl2pPr>
            <a:lvl3pPr marL="1042039" indent="0" algn="ctr">
              <a:buNone/>
              <a:defRPr>
                <a:solidFill>
                  <a:schemeClr val="tx1">
                    <a:tint val="75000"/>
                  </a:schemeClr>
                </a:solidFill>
              </a:defRPr>
            </a:lvl3pPr>
            <a:lvl4pPr marL="1563059" indent="0" algn="ctr">
              <a:buNone/>
              <a:defRPr>
                <a:solidFill>
                  <a:schemeClr val="tx1">
                    <a:tint val="75000"/>
                  </a:schemeClr>
                </a:solidFill>
              </a:defRPr>
            </a:lvl4pPr>
            <a:lvl5pPr marL="2084077" indent="0" algn="ctr">
              <a:buNone/>
              <a:defRPr>
                <a:solidFill>
                  <a:schemeClr val="tx1">
                    <a:tint val="75000"/>
                  </a:schemeClr>
                </a:solidFill>
              </a:defRPr>
            </a:lvl5pPr>
            <a:lvl6pPr marL="2605097" indent="0" algn="ctr">
              <a:buNone/>
              <a:defRPr>
                <a:solidFill>
                  <a:schemeClr val="tx1">
                    <a:tint val="75000"/>
                  </a:schemeClr>
                </a:solidFill>
              </a:defRPr>
            </a:lvl6pPr>
            <a:lvl7pPr marL="3126117" indent="0" algn="ctr">
              <a:buNone/>
              <a:defRPr>
                <a:solidFill>
                  <a:schemeClr val="tx1">
                    <a:tint val="75000"/>
                  </a:schemeClr>
                </a:solidFill>
              </a:defRPr>
            </a:lvl7pPr>
            <a:lvl8pPr marL="3647136" indent="0" algn="ctr">
              <a:buNone/>
              <a:defRPr>
                <a:solidFill>
                  <a:schemeClr val="tx1">
                    <a:tint val="75000"/>
                  </a:schemeClr>
                </a:solidFill>
              </a:defRPr>
            </a:lvl8pPr>
            <a:lvl9pPr marL="4168156" indent="0" algn="ctr">
              <a:buNone/>
              <a:defRPr>
                <a:solidFill>
                  <a:schemeClr val="tx1">
                    <a:tint val="75000"/>
                  </a:schemeClr>
                </a:solidFill>
              </a:defRPr>
            </a:lvl9pPr>
          </a:lstStyle>
          <a:p>
            <a:r>
              <a:rPr lang="en-AU"/>
              <a:t>Click to edit Master subtitle style</a:t>
            </a:r>
            <a:endParaRPr lang="en-US"/>
          </a:p>
        </p:txBody>
      </p:sp>
    </p:spTree>
    <p:extLst>
      <p:ext uri="{BB962C8B-B14F-4D97-AF65-F5344CB8AC3E}">
        <p14:creationId xmlns:p14="http://schemas.microsoft.com/office/powerpoint/2010/main" val="253239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DAA4DB51-6C79-F84F-AC50-DCBDC3A5C07D}" type="slidenum">
              <a:rPr lang="en-AU" smtClean="0"/>
              <a:pPr/>
              <a:t>‹#›</a:t>
            </a:fld>
            <a:endParaRPr lang="en-AU"/>
          </a:p>
        </p:txBody>
      </p:sp>
      <p:sp>
        <p:nvSpPr>
          <p:cNvPr id="6" name="Text Placeholder 5"/>
          <p:cNvSpPr>
            <a:spLocks noGrp="1"/>
          </p:cNvSpPr>
          <p:nvPr>
            <p:ph type="body" sz="quarter" idx="10" hasCustomPrompt="1"/>
          </p:nvPr>
        </p:nvSpPr>
        <p:spPr>
          <a:xfrm>
            <a:off x="773454" y="1133476"/>
            <a:ext cx="8994775" cy="716675"/>
          </a:xfrm>
          <a:prstGeom prst="rect">
            <a:avLst/>
          </a:prstGeom>
        </p:spPr>
        <p:txBody>
          <a:bodyPr/>
          <a:lstStyle>
            <a:lvl1pPr algn="l">
              <a:defRPr sz="3900" baseline="0">
                <a:solidFill>
                  <a:srgbClr val="1E5069"/>
                </a:solidFill>
                <a:latin typeface="Lato Bold"/>
              </a:defRPr>
            </a:lvl1pPr>
          </a:lstStyle>
          <a:p>
            <a:pPr lvl="0"/>
            <a:r>
              <a:rPr lang="en-US"/>
              <a:t>Double-click to edit</a:t>
            </a:r>
            <a:endParaRPr lang="en-AU"/>
          </a:p>
        </p:txBody>
      </p:sp>
      <p:sp>
        <p:nvSpPr>
          <p:cNvPr id="8" name="Text Placeholder 7"/>
          <p:cNvSpPr>
            <a:spLocks noGrp="1"/>
          </p:cNvSpPr>
          <p:nvPr>
            <p:ph type="body" sz="quarter" idx="11" hasCustomPrompt="1"/>
          </p:nvPr>
        </p:nvSpPr>
        <p:spPr>
          <a:xfrm>
            <a:off x="773114" y="2038350"/>
            <a:ext cx="8995116" cy="3743325"/>
          </a:xfrm>
          <a:prstGeom prst="rect">
            <a:avLst/>
          </a:prstGeom>
        </p:spPr>
        <p:txBody>
          <a:bodyPr/>
          <a:lstStyle>
            <a:lvl1pPr algn="l">
              <a:defRPr baseline="0"/>
            </a:lvl1pPr>
          </a:lstStyle>
          <a:p>
            <a:pPr lvl="0"/>
            <a:r>
              <a:rPr lang="en-US"/>
              <a:t>Double-click to edit</a:t>
            </a:r>
          </a:p>
        </p:txBody>
      </p:sp>
      <p:sp>
        <p:nvSpPr>
          <p:cNvPr id="10" name="Text Placeholder 9"/>
          <p:cNvSpPr>
            <a:spLocks noGrp="1"/>
          </p:cNvSpPr>
          <p:nvPr>
            <p:ph type="body" sz="quarter" idx="12" hasCustomPrompt="1"/>
          </p:nvPr>
        </p:nvSpPr>
        <p:spPr>
          <a:xfrm>
            <a:off x="5800725" y="59452"/>
            <a:ext cx="4238625" cy="435849"/>
          </a:xfrm>
          <a:prstGeom prst="rect">
            <a:avLst/>
          </a:prstGeom>
        </p:spPr>
        <p:txBody>
          <a:bodyPr/>
          <a:lstStyle>
            <a:lvl1pPr algn="ctr">
              <a:defRPr sz="1899" b="1">
                <a:solidFill>
                  <a:srgbClr val="FFFFFF"/>
                </a:solidFill>
                <a:latin typeface="Calibri" panose="020F0502020204030204" pitchFamily="34" charset="0"/>
              </a:defRPr>
            </a:lvl1pPr>
          </a:lstStyle>
          <a:p>
            <a:pPr lvl="0"/>
            <a:r>
              <a:rPr lang="en-US"/>
              <a:t>Double-click to edit</a:t>
            </a:r>
            <a:endParaRPr lang="en-AU"/>
          </a:p>
        </p:txBody>
      </p:sp>
    </p:spTree>
    <p:extLst>
      <p:ext uri="{BB962C8B-B14F-4D97-AF65-F5344CB8AC3E}">
        <p14:creationId xmlns:p14="http://schemas.microsoft.com/office/powerpoint/2010/main" val="9709445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DAA4DB51-6C79-F84F-AC50-DCBDC3A5C07D}" type="slidenum">
              <a:rPr lang="en-AU" smtClean="0"/>
              <a:pPr/>
              <a:t>‹#›</a:t>
            </a:fld>
            <a:endParaRPr lang="en-AU"/>
          </a:p>
        </p:txBody>
      </p:sp>
      <p:sp>
        <p:nvSpPr>
          <p:cNvPr id="5" name="Text Placeholder 4"/>
          <p:cNvSpPr>
            <a:spLocks noGrp="1"/>
          </p:cNvSpPr>
          <p:nvPr>
            <p:ph type="body" sz="quarter" idx="10" hasCustomPrompt="1"/>
          </p:nvPr>
        </p:nvSpPr>
        <p:spPr>
          <a:xfrm>
            <a:off x="844329" y="2760101"/>
            <a:ext cx="8966422" cy="914400"/>
          </a:xfrm>
          <a:prstGeom prst="rect">
            <a:avLst/>
          </a:prstGeom>
        </p:spPr>
        <p:txBody>
          <a:bodyPr/>
          <a:lstStyle>
            <a:lvl1pPr algn="ctr">
              <a:defRPr sz="4200" baseline="0">
                <a:latin typeface="Lato Bold"/>
              </a:defRPr>
            </a:lvl1pPr>
          </a:lstStyle>
          <a:p>
            <a:pPr lvl="0"/>
            <a:r>
              <a:rPr lang="en-US"/>
              <a:t>Double-click to edit</a:t>
            </a:r>
            <a:endParaRPr lang="en-AU"/>
          </a:p>
        </p:txBody>
      </p:sp>
      <p:sp>
        <p:nvSpPr>
          <p:cNvPr id="7" name="Text Placeholder 4"/>
          <p:cNvSpPr>
            <a:spLocks noGrp="1"/>
          </p:cNvSpPr>
          <p:nvPr>
            <p:ph type="body" sz="quarter" idx="11" hasCustomPrompt="1"/>
          </p:nvPr>
        </p:nvSpPr>
        <p:spPr>
          <a:xfrm>
            <a:off x="844329" y="3694832"/>
            <a:ext cx="8966422" cy="2010643"/>
          </a:xfrm>
          <a:prstGeom prst="rect">
            <a:avLst/>
          </a:prstGeom>
        </p:spPr>
        <p:txBody>
          <a:bodyPr/>
          <a:lstStyle>
            <a:lvl1pPr algn="ctr">
              <a:defRPr sz="2700" baseline="0">
                <a:latin typeface="+mj-lt"/>
              </a:defRPr>
            </a:lvl1pPr>
          </a:lstStyle>
          <a:p>
            <a:pPr lvl="0"/>
            <a:r>
              <a:rPr lang="en-US"/>
              <a:t>Double-click to edit</a:t>
            </a:r>
            <a:endParaRPr lang="en-AU"/>
          </a:p>
        </p:txBody>
      </p:sp>
    </p:spTree>
    <p:extLst>
      <p:ext uri="{BB962C8B-B14F-4D97-AF65-F5344CB8AC3E}">
        <p14:creationId xmlns:p14="http://schemas.microsoft.com/office/powerpoint/2010/main" val="323273118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3879"/>
            <a:ext cx="9212103" cy="3143294"/>
          </a:xfrm>
          <a:prstGeom prst="rect">
            <a:avLst/>
          </a:prstGeom>
        </p:spPr>
        <p:txBody>
          <a:bodyPr anchor="b"/>
          <a:lstStyle>
            <a:lvl1pPr>
              <a:defRPr sz="5256"/>
            </a:lvl1pPr>
          </a:lstStyle>
          <a:p>
            <a:r>
              <a:rPr lang="en-US"/>
              <a:t>Click to edit Master title style</a:t>
            </a:r>
            <a:endParaRPr lang="en-AU"/>
          </a:p>
        </p:txBody>
      </p:sp>
      <p:sp>
        <p:nvSpPr>
          <p:cNvPr id="3" name="Text Placeholder 2"/>
          <p:cNvSpPr>
            <a:spLocks noGrp="1"/>
          </p:cNvSpPr>
          <p:nvPr>
            <p:ph type="body" idx="1"/>
          </p:nvPr>
        </p:nvSpPr>
        <p:spPr>
          <a:xfrm>
            <a:off x="728736" y="5056909"/>
            <a:ext cx="9212103" cy="1652984"/>
          </a:xfrm>
          <a:prstGeom prst="rect">
            <a:avLst/>
          </a:prstGeom>
        </p:spPr>
        <p:txBody>
          <a:bodyPr/>
          <a:lstStyle>
            <a:lvl1pPr marL="0" indent="0">
              <a:buNone/>
              <a:defRPr sz="2102">
                <a:solidFill>
                  <a:schemeClr val="tx1">
                    <a:tint val="75000"/>
                  </a:schemeClr>
                </a:solidFill>
              </a:defRPr>
            </a:lvl1pPr>
            <a:lvl2pPr marL="400506" indent="0">
              <a:buNone/>
              <a:defRPr sz="1752">
                <a:solidFill>
                  <a:schemeClr val="tx1">
                    <a:tint val="75000"/>
                  </a:schemeClr>
                </a:solidFill>
              </a:defRPr>
            </a:lvl2pPr>
            <a:lvl3pPr marL="801013" indent="0">
              <a:buNone/>
              <a:defRPr sz="1577">
                <a:solidFill>
                  <a:schemeClr val="tx1">
                    <a:tint val="75000"/>
                  </a:schemeClr>
                </a:solidFill>
              </a:defRPr>
            </a:lvl3pPr>
            <a:lvl4pPr marL="1201520" indent="0">
              <a:buNone/>
              <a:defRPr sz="1402">
                <a:solidFill>
                  <a:schemeClr val="tx1">
                    <a:tint val="75000"/>
                  </a:schemeClr>
                </a:solidFill>
              </a:defRPr>
            </a:lvl4pPr>
            <a:lvl5pPr marL="1602026" indent="0">
              <a:buNone/>
              <a:defRPr sz="1402">
                <a:solidFill>
                  <a:schemeClr val="tx1">
                    <a:tint val="75000"/>
                  </a:schemeClr>
                </a:solidFill>
              </a:defRPr>
            </a:lvl5pPr>
            <a:lvl6pPr marL="2002533" indent="0">
              <a:buNone/>
              <a:defRPr sz="1402">
                <a:solidFill>
                  <a:schemeClr val="tx1">
                    <a:tint val="75000"/>
                  </a:schemeClr>
                </a:solidFill>
              </a:defRPr>
            </a:lvl6pPr>
            <a:lvl7pPr marL="2403039" indent="0">
              <a:buNone/>
              <a:defRPr sz="1402">
                <a:solidFill>
                  <a:schemeClr val="tx1">
                    <a:tint val="75000"/>
                  </a:schemeClr>
                </a:solidFill>
              </a:defRPr>
            </a:lvl7pPr>
            <a:lvl8pPr marL="2803546" indent="0">
              <a:buNone/>
              <a:defRPr sz="1402">
                <a:solidFill>
                  <a:schemeClr val="tx1">
                    <a:tint val="75000"/>
                  </a:schemeClr>
                </a:solidFill>
              </a:defRPr>
            </a:lvl8pPr>
            <a:lvl9pPr marL="3204053" indent="0">
              <a:buNone/>
              <a:defRPr sz="140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4298" y="7003756"/>
            <a:ext cx="2403158" cy="402314"/>
          </a:xfrm>
          <a:prstGeom prst="rect">
            <a:avLst/>
          </a:prstGeom>
        </p:spPr>
        <p:txBody>
          <a:bodyPr/>
          <a:lstStyle/>
          <a:p>
            <a:fld id="{C413CA39-8693-485D-95E8-807C821E1048}" type="datetimeFigureOut">
              <a:rPr lang="en-AU" smtClean="0"/>
              <a:pPr/>
              <a:t>2/06/2022</a:t>
            </a:fld>
            <a:endParaRPr lang="en-AU"/>
          </a:p>
        </p:txBody>
      </p:sp>
      <p:sp>
        <p:nvSpPr>
          <p:cNvPr id="5" name="Footer Placeholder 4"/>
          <p:cNvSpPr>
            <a:spLocks noGrp="1"/>
          </p:cNvSpPr>
          <p:nvPr>
            <p:ph type="ftr" sz="quarter" idx="11"/>
          </p:nvPr>
        </p:nvSpPr>
        <p:spPr>
          <a:xfrm>
            <a:off x="3537983" y="7003756"/>
            <a:ext cx="3604736" cy="402314"/>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pPr defTabSz="520760"/>
            <a:fld id="{DAA4DB51-6C79-F84F-AC50-DCBDC3A5C07D}" type="slidenum">
              <a:rPr lang="en-AU" smtClean="0">
                <a:solidFill>
                  <a:srgbClr val="474146">
                    <a:tint val="75000"/>
                  </a:srgbClr>
                </a:solidFill>
              </a:rPr>
              <a:pPr defTabSz="520760"/>
              <a:t>‹#›</a:t>
            </a:fld>
            <a:endParaRPr lang="en-AU">
              <a:solidFill>
                <a:srgbClr val="474146">
                  <a:tint val="75000"/>
                </a:srgbClr>
              </a:solidFill>
            </a:endParaRPr>
          </a:p>
        </p:txBody>
      </p:sp>
    </p:spTree>
    <p:extLst>
      <p:ext uri="{BB962C8B-B14F-4D97-AF65-F5344CB8AC3E}">
        <p14:creationId xmlns:p14="http://schemas.microsoft.com/office/powerpoint/2010/main" val="214667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5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pPr defTabSz="520760"/>
            <a:fld id="{DAA4DB51-6C79-F84F-AC50-DCBDC3A5C07D}" type="slidenum">
              <a:rPr lang="en-AU" smtClean="0">
                <a:solidFill>
                  <a:srgbClr val="474146">
                    <a:tint val="75000"/>
                  </a:srgbClr>
                </a:solidFill>
              </a:rPr>
              <a:pPr defTabSz="520760"/>
              <a:t>‹#›</a:t>
            </a:fld>
            <a:endParaRPr lang="en-AU">
              <a:solidFill>
                <a:srgbClr val="474146">
                  <a:tint val="75000"/>
                </a:srgbClr>
              </a:solidFill>
            </a:endParaRPr>
          </a:p>
        </p:txBody>
      </p:sp>
      <p:sp>
        <p:nvSpPr>
          <p:cNvPr id="6" name="Text Placeholder 5"/>
          <p:cNvSpPr>
            <a:spLocks noGrp="1"/>
          </p:cNvSpPr>
          <p:nvPr>
            <p:ph type="body" sz="quarter" idx="10" hasCustomPrompt="1"/>
          </p:nvPr>
        </p:nvSpPr>
        <p:spPr>
          <a:xfrm>
            <a:off x="773454" y="1133476"/>
            <a:ext cx="8994775" cy="716675"/>
          </a:xfrm>
          <a:prstGeom prst="rect">
            <a:avLst/>
          </a:prstGeom>
        </p:spPr>
        <p:txBody>
          <a:bodyPr/>
          <a:lstStyle>
            <a:lvl1pPr algn="l">
              <a:defRPr sz="3900" baseline="0">
                <a:solidFill>
                  <a:srgbClr val="1E5069"/>
                </a:solidFill>
                <a:latin typeface="Lato Bold"/>
              </a:defRPr>
            </a:lvl1pPr>
          </a:lstStyle>
          <a:p>
            <a:pPr lvl="0"/>
            <a:r>
              <a:rPr lang="en-US"/>
              <a:t>Double-click to edit</a:t>
            </a:r>
            <a:endParaRPr lang="en-AU"/>
          </a:p>
        </p:txBody>
      </p:sp>
      <p:sp>
        <p:nvSpPr>
          <p:cNvPr id="8" name="Text Placeholder 7"/>
          <p:cNvSpPr>
            <a:spLocks noGrp="1"/>
          </p:cNvSpPr>
          <p:nvPr>
            <p:ph type="body" sz="quarter" idx="11" hasCustomPrompt="1"/>
          </p:nvPr>
        </p:nvSpPr>
        <p:spPr>
          <a:xfrm>
            <a:off x="773114" y="2038350"/>
            <a:ext cx="8995116" cy="3743325"/>
          </a:xfrm>
          <a:prstGeom prst="rect">
            <a:avLst/>
          </a:prstGeom>
        </p:spPr>
        <p:txBody>
          <a:bodyPr/>
          <a:lstStyle>
            <a:lvl1pPr algn="l">
              <a:defRPr baseline="0"/>
            </a:lvl1pPr>
          </a:lstStyle>
          <a:p>
            <a:pPr lvl="0"/>
            <a:r>
              <a:rPr lang="en-US"/>
              <a:t>Double-click to edit</a:t>
            </a:r>
          </a:p>
        </p:txBody>
      </p:sp>
      <p:sp>
        <p:nvSpPr>
          <p:cNvPr id="10" name="Text Placeholder 9"/>
          <p:cNvSpPr>
            <a:spLocks noGrp="1"/>
          </p:cNvSpPr>
          <p:nvPr>
            <p:ph type="body" sz="quarter" idx="12" hasCustomPrompt="1"/>
          </p:nvPr>
        </p:nvSpPr>
        <p:spPr>
          <a:xfrm>
            <a:off x="5800725" y="59452"/>
            <a:ext cx="4238625" cy="435849"/>
          </a:xfrm>
          <a:prstGeom prst="rect">
            <a:avLst/>
          </a:prstGeom>
        </p:spPr>
        <p:txBody>
          <a:bodyPr/>
          <a:lstStyle>
            <a:lvl1pPr algn="ctr">
              <a:defRPr sz="1899" b="1">
                <a:solidFill>
                  <a:srgbClr val="FFFFFF"/>
                </a:solidFill>
                <a:latin typeface="Calibri" panose="020F0502020204030204" pitchFamily="34" charset="0"/>
              </a:defRPr>
            </a:lvl1pPr>
          </a:lstStyle>
          <a:p>
            <a:pPr lvl="0"/>
            <a:r>
              <a:rPr lang="en-US"/>
              <a:t>Double-click to edit</a:t>
            </a:r>
            <a:endParaRPr lang="en-AU"/>
          </a:p>
        </p:txBody>
      </p:sp>
    </p:spTree>
    <p:extLst>
      <p:ext uri="{BB962C8B-B14F-4D97-AF65-F5344CB8AC3E}">
        <p14:creationId xmlns:p14="http://schemas.microsoft.com/office/powerpoint/2010/main" val="82002182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00250" y="1511300"/>
            <a:ext cx="8544561" cy="843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rmAutofit/>
          </a:bodyPr>
          <a:lstStyle/>
          <a:p>
            <a:r>
              <a:t>Title Text</a:t>
            </a:r>
          </a:p>
        </p:txBody>
      </p:sp>
      <p:sp>
        <p:nvSpPr>
          <p:cNvPr id="3" name="Body Level One…"/>
          <p:cNvSpPr txBox="1">
            <a:spLocks noGrp="1"/>
          </p:cNvSpPr>
          <p:nvPr>
            <p:ph type="body" idx="1"/>
          </p:nvPr>
        </p:nvSpPr>
        <p:spPr>
          <a:xfrm>
            <a:off x="5961536" y="2355284"/>
            <a:ext cx="4183275" cy="4697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331265" y="6843662"/>
            <a:ext cx="323237" cy="320189"/>
          </a:xfrm>
          <a:prstGeom prst="rect">
            <a:avLst/>
          </a:prstGeom>
          <a:ln w="12700">
            <a:miter lim="400000"/>
          </a:ln>
        </p:spPr>
        <p:txBody>
          <a:bodyPr wrap="none" lIns="52144" tIns="52144" rIns="52144" bIns="52144" anchor="ctr">
            <a:spAutoFit/>
          </a:bodyPr>
          <a:lstStyle>
            <a:lvl1pPr algn="r">
              <a:defRPr sz="1400">
                <a:solidFill>
                  <a:srgbClr val="929192"/>
                </a:solidFill>
                <a:latin typeface="+mj-lt"/>
                <a:ea typeface="+mj-ea"/>
                <a:cs typeface="+mj-cs"/>
                <a:sym typeface="Lato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88" r:id="rId4"/>
  </p:sldLayoutIdLst>
  <p:transition spd="med"/>
  <p:txStyles>
    <p:titleStyle>
      <a:lvl1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1pPr>
      <a:lvl2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2pPr>
      <a:lvl3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3pPr>
      <a:lvl4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4pPr>
      <a:lvl5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5pPr>
      <a:lvl6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6pPr>
      <a:lvl7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7pPr>
      <a:lvl8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8pPr>
      <a:lvl9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9pPr>
    </p:titleStyle>
    <p:body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p:bodyStyle>
    <p:otherStyle>
      <a:lvl1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1pPr>
      <a:lvl2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2pPr>
      <a:lvl3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3pPr>
      <a:lvl4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4pPr>
      <a:lvl5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5pPr>
      <a:lvl6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6pPr>
      <a:lvl7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7pPr>
      <a:lvl8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8pPr>
      <a:lvl9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00250" y="1511300"/>
            <a:ext cx="8544561" cy="8439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2144" tIns="52144" rIns="52144" bIns="52144">
            <a:normAutofit/>
          </a:bodyPr>
          <a:lstStyle/>
          <a:p>
            <a:r>
              <a:t>Title Text</a:t>
            </a:r>
          </a:p>
        </p:txBody>
      </p:sp>
      <p:sp>
        <p:nvSpPr>
          <p:cNvPr id="3" name="Body Level One…"/>
          <p:cNvSpPr txBox="1">
            <a:spLocks noGrp="1"/>
          </p:cNvSpPr>
          <p:nvPr>
            <p:ph type="body" idx="1"/>
          </p:nvPr>
        </p:nvSpPr>
        <p:spPr>
          <a:xfrm>
            <a:off x="5961536" y="2355284"/>
            <a:ext cx="4183275" cy="46974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2144" tIns="52144" rIns="52144" bIns="52144" anchor="b">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331265" y="6843662"/>
            <a:ext cx="323237" cy="320189"/>
          </a:xfrm>
          <a:prstGeom prst="rect">
            <a:avLst/>
          </a:prstGeom>
          <a:ln w="12700">
            <a:miter lim="400000"/>
          </a:ln>
        </p:spPr>
        <p:txBody>
          <a:bodyPr wrap="none" lIns="52144" tIns="52144" rIns="52144" bIns="52144" anchor="ctr">
            <a:spAutoFit/>
          </a:bodyPr>
          <a:lstStyle>
            <a:lvl1pPr algn="r">
              <a:defRPr sz="1400">
                <a:solidFill>
                  <a:srgbClr val="929192"/>
                </a:solidFill>
                <a:latin typeface="+mj-lt"/>
                <a:ea typeface="+mj-ea"/>
                <a:cs typeface="+mj-cs"/>
                <a:sym typeface="Lato Regular"/>
              </a:defRPr>
            </a:lvl1pPr>
          </a:lstStyle>
          <a:p>
            <a:fld id="{86CB4B4D-7CA3-9044-876B-883B54F8677D}" type="slidenum">
              <a:rPr/>
              <a:pPr/>
              <a:t>‹#›</a:t>
            </a:fld>
            <a:endParaRPr/>
          </a:p>
        </p:txBody>
      </p:sp>
    </p:spTree>
    <p:extLst>
      <p:ext uri="{BB962C8B-B14F-4D97-AF65-F5344CB8AC3E}">
        <p14:creationId xmlns:p14="http://schemas.microsoft.com/office/powerpoint/2010/main" val="12164616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81" r:id="rId4"/>
    <p:sldLayoutId id="2147483684" r:id="rId5"/>
    <p:sldLayoutId id="2147483686" r:id="rId6"/>
  </p:sldLayoutIdLst>
  <p:transition spd="med"/>
  <p:txStyles>
    <p:titleStyle>
      <a:lvl1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1pPr>
      <a:lvl2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2pPr>
      <a:lvl3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3pPr>
      <a:lvl4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4pPr>
      <a:lvl5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5pPr>
      <a:lvl6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6pPr>
      <a:lvl7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7pPr>
      <a:lvl8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8pPr>
      <a:lvl9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9pPr>
    </p:titleStyle>
    <p:body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p:bodyStyle>
    <p:otherStyle>
      <a:lvl1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1pPr>
      <a:lvl2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2pPr>
      <a:lvl3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3pPr>
      <a:lvl4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4pPr>
      <a:lvl5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5pPr>
      <a:lvl6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6pPr>
      <a:lvl7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7pPr>
      <a:lvl8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8pPr>
      <a:lvl9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lsq.org.au/services/temporary-visa-holders-experiencing-violence-pilot-projec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tempvisa@wlsq.org.a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lsq.org.au/services/temporary-visa-holders-experiencing-violence-pilot-projec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tempvisa@wlsq.org.a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2"/>
          <p:cNvSpPr txBox="1"/>
          <p:nvPr/>
        </p:nvSpPr>
        <p:spPr>
          <a:xfrm>
            <a:off x="1054393" y="2050228"/>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marL="0" marR="0" lvl="0" indent="0"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This presentation contains information prepared by WLSQ. Whilst all due care has been taken, we do not warrant or represent that the information is free from errors, omissions or that the information is exhaustive. Additionally, information that was accurate at the time of the presentation may become inaccurate at a later time without notice.</a:t>
            </a:r>
          </a:p>
          <a:p>
            <a:pPr marL="0" marR="0" lvl="0" indent="0" defTabSz="521437" rtl="0" eaLnBrk="1" fontAlgn="auto" latinLnBrk="0" hangingPunct="0">
              <a:lnSpc>
                <a:spcPct val="100000"/>
              </a:lnSpc>
              <a:spcBef>
                <a:spcPts val="0"/>
              </a:spcBef>
              <a:spcAft>
                <a:spcPts val="0"/>
              </a:spcAft>
              <a:buClrTx/>
              <a:buSzTx/>
              <a:buFontTx/>
              <a:buNone/>
              <a:tabLst/>
              <a:defRPr/>
            </a:pPr>
            <a:endParaRPr kumimoji="0" lang="en-AU" sz="2000" b="0" i="0" u="none" strike="noStrike" kern="0" cap="none" spc="0" normalizeH="0" baseline="0" noProof="0" dirty="0">
              <a:ln>
                <a:noFill/>
              </a:ln>
              <a:solidFill>
                <a:srgbClr val="474146"/>
              </a:solidFill>
              <a:effectLst/>
              <a:uLnTx/>
              <a:uFillTx/>
              <a:latin typeface="Lato Regular"/>
              <a:sym typeface="Lato Regular"/>
            </a:endParaRPr>
          </a:p>
          <a:p>
            <a:pPr marL="0" marR="0" lvl="0" indent="0"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Viewers of this presentation are responsible for making their own assessment of the information and should verify all relevant representations, statements and information with their own professional advisers.</a:t>
            </a:r>
          </a:p>
          <a:p>
            <a:pPr marL="0" marR="0" lvl="0" indent="0" defTabSz="521437" rtl="0" eaLnBrk="1" fontAlgn="auto" latinLnBrk="0" hangingPunct="0">
              <a:lnSpc>
                <a:spcPct val="100000"/>
              </a:lnSpc>
              <a:spcBef>
                <a:spcPts val="0"/>
              </a:spcBef>
              <a:spcAft>
                <a:spcPts val="0"/>
              </a:spcAft>
              <a:buClrTx/>
              <a:buSzTx/>
              <a:buFontTx/>
              <a:buNone/>
              <a:tabLst/>
              <a:defRPr/>
            </a:pPr>
            <a:endParaRPr kumimoji="0" lang="en-AU" sz="2000" b="0" i="0" u="none" strike="noStrike" kern="0" cap="none" spc="0" normalizeH="0" baseline="0" noProof="0" dirty="0">
              <a:ln>
                <a:noFill/>
              </a:ln>
              <a:solidFill>
                <a:srgbClr val="474146"/>
              </a:solidFill>
              <a:effectLst/>
              <a:uLnTx/>
              <a:uFillTx/>
              <a:latin typeface="Lato Regular"/>
              <a:sym typeface="Lato Regular"/>
            </a:endParaRPr>
          </a:p>
          <a:p>
            <a:pPr marL="0" marR="0" lvl="0" indent="0"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The discussion/stories of domestic and family violence may be triggering for some members of the audience. Please be mindful. If you wish to seek further support, please contact 1800 RESPECT (1800 737 732) or discuss it with us further.</a:t>
            </a:r>
            <a:endParaRPr kumimoji="0" sz="2000" b="0" i="0" u="none" strike="noStrike" kern="0" cap="none" spc="0" normalizeH="0" baseline="0" noProof="0" dirty="0">
              <a:ln>
                <a:noFill/>
              </a:ln>
              <a:solidFill>
                <a:srgbClr val="474146"/>
              </a:solidFill>
              <a:effectLst/>
              <a:uLnTx/>
              <a:uFillTx/>
              <a:latin typeface="Lato Regular"/>
              <a:sym typeface="Lato Regular"/>
            </a:endParaRPr>
          </a:p>
        </p:txBody>
      </p:sp>
      <p:sp>
        <p:nvSpPr>
          <p:cNvPr id="45" name="Shape 3"/>
          <p:cNvSpPr txBox="1"/>
          <p:nvPr/>
        </p:nvSpPr>
        <p:spPr>
          <a:xfrm>
            <a:off x="797677" y="1258210"/>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CLE Disclaimer</a:t>
            </a:r>
            <a:endParaRPr kumimoji="0" sz="4200" b="0" i="0" u="none" strike="noStrike" kern="0" cap="none" spc="0" normalizeH="0" baseline="0" noProof="0" dirty="0">
              <a:ln>
                <a:noFill/>
              </a:ln>
              <a:solidFill>
                <a:srgbClr val="474146"/>
              </a:solidFill>
              <a:effectLst/>
              <a:uLnTx/>
              <a:uFillTx/>
              <a:latin typeface="Lato Bold"/>
              <a:sym typeface="Lato Bold"/>
            </a:endParaRPr>
          </a:p>
        </p:txBody>
      </p:sp>
    </p:spTree>
    <p:extLst>
      <p:ext uri="{BB962C8B-B14F-4D97-AF65-F5344CB8AC3E}">
        <p14:creationId xmlns:p14="http://schemas.microsoft.com/office/powerpoint/2010/main" val="23971196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Temp Visa categories</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51137" y="1229463"/>
            <a:ext cx="9085345" cy="54960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l"/>
            <a:endParaRPr lang="en-AU" dirty="0"/>
          </a:p>
          <a:p>
            <a:pPr marL="457200" indent="-457200" algn="l">
              <a:buFontTx/>
              <a:buChar char="-"/>
            </a:pPr>
            <a:r>
              <a:rPr lang="en-AU" sz="2400" dirty="0">
                <a:effectLst/>
              </a:rPr>
              <a:t>Family violence provisions exclude all the following temp visa holders /</a:t>
            </a:r>
            <a:r>
              <a:rPr lang="en-AU" sz="2400" dirty="0"/>
              <a:t>their</a:t>
            </a:r>
            <a:r>
              <a:rPr lang="en-AU" sz="2400" dirty="0">
                <a:effectLst/>
              </a:rPr>
              <a:t> children</a:t>
            </a:r>
          </a:p>
          <a:p>
            <a:pPr marL="457200" indent="-457200" algn="l">
              <a:buFontTx/>
              <a:buChar char="-"/>
            </a:pPr>
            <a:r>
              <a:rPr lang="en-AU" sz="2400" dirty="0"/>
              <a:t>The pilot program includes advice and support as much as possible to the following visa:</a:t>
            </a:r>
            <a:endParaRPr lang="en-AU" sz="2400" dirty="0">
              <a:effectLst/>
            </a:endParaRPr>
          </a:p>
          <a:p>
            <a:pPr marL="457200" indent="-457200" algn="l">
              <a:buFontTx/>
              <a:buChar char="-"/>
            </a:pPr>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51E4E2AF-96E2-4A2F-BA08-904680E88D2F}"/>
              </a:ext>
            </a:extLst>
          </p:cNvPr>
          <p:cNvSpPr txBox="1"/>
          <p:nvPr/>
        </p:nvSpPr>
        <p:spPr>
          <a:xfrm>
            <a:off x="944218" y="2821781"/>
            <a:ext cx="5341620" cy="4339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buFont typeface="Symbol" panose="05050102010706020507" pitchFamily="18" charset="2"/>
              <a:buChar char=""/>
            </a:pPr>
            <a:endParaRPr lang="en-AU" sz="18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ETA SC601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err="1">
                <a:effectLst/>
                <a:latin typeface="+mj-lt"/>
                <a:ea typeface="Times New Roman" panose="02020603050405020304" pitchFamily="18" charset="0"/>
              </a:rPr>
              <a:t>eVisitor</a:t>
            </a:r>
            <a:r>
              <a:rPr lang="en-AU" sz="1800" dirty="0">
                <a:effectLst/>
                <a:latin typeface="+mj-lt"/>
                <a:ea typeface="Times New Roman" panose="02020603050405020304" pitchFamily="18" charset="0"/>
              </a:rPr>
              <a:t> SC651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Transit visa SC600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Prospective Marriage SC300</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Parent (Temp) SC173</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NZ Citizen Family SC461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Partner SC408</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Sponsored Parent SC870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Contributory Aged Parent (Temp) SC884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Employer Sponsored Regional SC494</a:t>
            </a:r>
          </a:p>
          <a:p>
            <a:pPr marL="342900" lvl="0" indent="-342900">
              <a:buFont typeface="Symbol" panose="05050102010706020507" pitchFamily="18" charset="2"/>
              <a:buChar char=""/>
            </a:pPr>
            <a:r>
              <a:rPr lang="en-AU" sz="1800" dirty="0" err="1">
                <a:effectLst/>
                <a:latin typeface="+mj-lt"/>
                <a:ea typeface="Times New Roman" panose="02020603050405020304" pitchFamily="18" charset="0"/>
              </a:rPr>
              <a:t>Work&amp;Holiday</a:t>
            </a:r>
            <a:r>
              <a:rPr lang="en-AU" sz="1800" dirty="0">
                <a:effectLst/>
                <a:latin typeface="+mj-lt"/>
                <a:ea typeface="Times New Roman" panose="02020603050405020304" pitchFamily="18" charset="0"/>
              </a:rPr>
              <a:t> SC462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Working Holiday SC417 </a:t>
            </a:r>
            <a:endParaRPr lang="en-AU" sz="1800" dirty="0">
              <a:latin typeface="+mj-lt"/>
            </a:endParaRPr>
          </a:p>
          <a:p>
            <a:pPr marL="342900" lvl="0" indent="-342900">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AU" sz="2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DA72C0DB-F577-4817-9282-761CC4C2FB50}"/>
              </a:ext>
            </a:extLst>
          </p:cNvPr>
          <p:cNvSpPr txBox="1"/>
          <p:nvPr/>
        </p:nvSpPr>
        <p:spPr>
          <a:xfrm>
            <a:off x="5449462" y="3070618"/>
            <a:ext cx="534162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buFont typeface="Symbol" panose="05050102010706020507" pitchFamily="18" charset="2"/>
              <a:buChar char=""/>
            </a:pPr>
            <a:endParaRPr lang="en-AU" sz="18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Skilled Recognised Graduate SC476</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Skilled Regional SC489</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Skilled Work Regional SC491</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Student Visa SC500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Student Guard SC590</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Activity SC408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Graduate SC485</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Work (Int. Relations) SC403</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Work (Short Stay Specialist) SC400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Skill Shortage SC482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Visitor SC600</a:t>
            </a:r>
            <a:endParaRPr lang="en-AU" sz="1800" dirty="0">
              <a:effectLst/>
              <a:latin typeface="+mj-lt"/>
              <a:ea typeface="Calibri" panose="020F0502020204030204" pitchFamily="34" charset="0"/>
            </a:endParaRPr>
          </a:p>
        </p:txBody>
      </p:sp>
    </p:spTree>
    <p:extLst>
      <p:ext uri="{BB962C8B-B14F-4D97-AF65-F5344CB8AC3E}">
        <p14:creationId xmlns:p14="http://schemas.microsoft.com/office/powerpoint/2010/main" val="3062590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5"/>
            <a:ext cx="9085345" cy="1207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fontScale="92500" lnSpcReduction="20000"/>
          </a:bodyPr>
          <a:lstStyle>
            <a:lvl1pPr algn="ctr">
              <a:defRPr sz="4200">
                <a:latin typeface="Lato Bold"/>
                <a:ea typeface="Lato Bold"/>
                <a:cs typeface="Lato Bold"/>
                <a:sym typeface="Lato Bold"/>
              </a:defRPr>
            </a:lvl1pPr>
          </a:lstStyle>
          <a:p>
            <a:r>
              <a:rPr lang="en-GB" sz="4500" dirty="0"/>
              <a:t>Other temp visa holders </a:t>
            </a:r>
          </a:p>
          <a:p>
            <a:r>
              <a:rPr lang="en-GB" sz="4500" dirty="0"/>
              <a:t>are being left out</a:t>
            </a:r>
            <a:endParaRPr lang="en-AU" sz="4500" dirty="0"/>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282404" y="1687292"/>
            <a:ext cx="8474088"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l"/>
            <a:endParaRPr lang="en-US" dirty="0"/>
          </a:p>
          <a:p>
            <a:pPr algn="l"/>
            <a:endParaRPr lang="en-AU" dirty="0"/>
          </a:p>
          <a:p>
            <a:pPr algn="l"/>
            <a:r>
              <a:rPr lang="en-GB" sz="2800" dirty="0"/>
              <a:t>The number of domestic violence victims on temporary visas </a:t>
            </a:r>
            <a:r>
              <a:rPr lang="en-AU" sz="2800" dirty="0">
                <a:effectLst/>
                <a:latin typeface="Arial" panose="020B0604020202020204" pitchFamily="34" charset="0"/>
                <a:ea typeface="Times New Roman" panose="02020603050405020304" pitchFamily="18" charset="0"/>
              </a:rPr>
              <a:t>accessing the Red Cross scheme </a:t>
            </a:r>
            <a:r>
              <a:rPr lang="en-GB" sz="2800" dirty="0"/>
              <a:t>is increasing. Red Cross data shows:</a:t>
            </a:r>
          </a:p>
          <a:p>
            <a:pPr marL="342900" indent="-342900" algn="l">
              <a:buFont typeface="Arial" panose="020B0604020202020204" pitchFamily="34" charset="0"/>
              <a:buChar char="•"/>
            </a:pPr>
            <a:r>
              <a:rPr lang="en-GB" sz="2800" dirty="0"/>
              <a:t>2% March 2020 </a:t>
            </a:r>
          </a:p>
          <a:p>
            <a:pPr marL="342900" indent="-342900" algn="l">
              <a:buFont typeface="Arial" panose="020B0604020202020204" pitchFamily="34" charset="0"/>
              <a:buChar char="•"/>
            </a:pPr>
            <a:r>
              <a:rPr lang="en-GB" sz="2800" dirty="0"/>
              <a:t>8.8% June 2020 </a:t>
            </a:r>
          </a:p>
          <a:p>
            <a:pPr marL="342900" indent="-342900" algn="l">
              <a:buFont typeface="Arial" panose="020B0604020202020204" pitchFamily="34" charset="0"/>
              <a:buChar char="•"/>
            </a:pPr>
            <a:r>
              <a:rPr lang="en-GB" sz="2800" dirty="0"/>
              <a:t>10.4% September 2020</a:t>
            </a:r>
            <a:endParaRPr lang="en-AU" sz="28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9762525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10C6B-804F-4B9D-83E0-4F3E0513A02F}"/>
              </a:ext>
            </a:extLst>
          </p:cNvPr>
          <p:cNvSpPr>
            <a:spLocks noGrp="1"/>
          </p:cNvSpPr>
          <p:nvPr>
            <p:ph type="body" sz="quarter" idx="10"/>
          </p:nvPr>
        </p:nvSpPr>
        <p:spPr>
          <a:xfrm>
            <a:off x="1465684" y="912592"/>
            <a:ext cx="7749332" cy="914400"/>
          </a:xfrm>
        </p:spPr>
        <p:txBody>
          <a:bodyPr>
            <a:noAutofit/>
          </a:bodyPr>
          <a:lstStyle/>
          <a:p>
            <a:r>
              <a:rPr lang="en-GB" sz="3200" dirty="0"/>
              <a:t>Evidence based research presented by Red Cross</a:t>
            </a:r>
            <a:endParaRPr lang="en-AU" sz="3200" dirty="0"/>
          </a:p>
        </p:txBody>
      </p:sp>
      <p:pic>
        <p:nvPicPr>
          <p:cNvPr id="5" name="Picture 4">
            <a:extLst>
              <a:ext uri="{FF2B5EF4-FFF2-40B4-BE49-F238E27FC236}">
                <a16:creationId xmlns:a16="http://schemas.microsoft.com/office/drawing/2014/main" id="{F520C231-2446-410E-AFE6-3CCAFEF45C7D}"/>
              </a:ext>
            </a:extLst>
          </p:cNvPr>
          <p:cNvPicPr>
            <a:picLocks noChangeAspect="1"/>
          </p:cNvPicPr>
          <p:nvPr/>
        </p:nvPicPr>
        <p:blipFill rotWithShape="1">
          <a:blip r:embed="rId2"/>
          <a:srcRect l="2296" t="2897" r="1262" b="2461"/>
          <a:stretch/>
        </p:blipFill>
        <p:spPr>
          <a:xfrm>
            <a:off x="993913" y="1757418"/>
            <a:ext cx="9273210" cy="4563869"/>
          </a:xfrm>
          <a:prstGeom prst="rect">
            <a:avLst/>
          </a:prstGeom>
        </p:spPr>
      </p:pic>
      <p:pic>
        <p:nvPicPr>
          <p:cNvPr id="7" name="Picture 6" descr="Logo&#10;&#10;Description automatically generated">
            <a:extLst>
              <a:ext uri="{FF2B5EF4-FFF2-40B4-BE49-F238E27FC236}">
                <a16:creationId xmlns:a16="http://schemas.microsoft.com/office/drawing/2014/main" id="{556AFB3D-5BC3-49DB-8C7F-3164E1B450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14096490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AF699C-FD38-4ED5-9DEA-4675F583EAC9}"/>
              </a:ext>
            </a:extLst>
          </p:cNvPr>
          <p:cNvSpPr>
            <a:spLocks noGrp="1"/>
          </p:cNvSpPr>
          <p:nvPr>
            <p:ph type="body" sz="quarter" idx="10"/>
          </p:nvPr>
        </p:nvSpPr>
        <p:spPr>
          <a:xfrm>
            <a:off x="773112" y="744586"/>
            <a:ext cx="8966422" cy="914400"/>
          </a:xfrm>
        </p:spPr>
        <p:txBody>
          <a:bodyPr/>
          <a:lstStyle/>
          <a:p>
            <a:r>
              <a:rPr lang="en-GB" dirty="0"/>
              <a:t>Funding</a:t>
            </a:r>
            <a:endParaRPr lang="en-AU" dirty="0"/>
          </a:p>
        </p:txBody>
      </p:sp>
      <p:sp>
        <p:nvSpPr>
          <p:cNvPr id="3" name="Text Placeholder 2">
            <a:extLst>
              <a:ext uri="{FF2B5EF4-FFF2-40B4-BE49-F238E27FC236}">
                <a16:creationId xmlns:a16="http://schemas.microsoft.com/office/drawing/2014/main" id="{58176AA8-3346-4834-8F44-571A28019CEA}"/>
              </a:ext>
            </a:extLst>
          </p:cNvPr>
          <p:cNvSpPr>
            <a:spLocks noGrp="1"/>
          </p:cNvSpPr>
          <p:nvPr>
            <p:ph type="body" sz="quarter" idx="11"/>
          </p:nvPr>
        </p:nvSpPr>
        <p:spPr>
          <a:xfrm>
            <a:off x="773112" y="2487349"/>
            <a:ext cx="9286351" cy="4046220"/>
          </a:xfrm>
        </p:spPr>
        <p:txBody>
          <a:bodyPr>
            <a:normAutofit fontScale="77500" lnSpcReduction="20000"/>
          </a:bodyPr>
          <a:lstStyle/>
          <a:p>
            <a:pPr algn="just"/>
            <a:r>
              <a:rPr lang="en-GB" sz="3200" dirty="0"/>
              <a:t>Federal government announced </a:t>
            </a:r>
            <a:r>
              <a:rPr lang="en-GB" sz="3200" b="1" u="sng" dirty="0"/>
              <a:t>10m boost </a:t>
            </a:r>
            <a:r>
              <a:rPr lang="en-GB" sz="3200" dirty="0"/>
              <a:t>for support for temp migrants experiencing DVF</a:t>
            </a:r>
          </a:p>
          <a:p>
            <a:pPr algn="just"/>
            <a:endParaRPr lang="en-GB" sz="3200" dirty="0"/>
          </a:p>
          <a:p>
            <a:pPr algn="just"/>
            <a:r>
              <a:rPr lang="en-GB" sz="3200" dirty="0"/>
              <a:t>Funding provided via DSS to: </a:t>
            </a:r>
          </a:p>
          <a:p>
            <a:pPr algn="just"/>
            <a:endParaRPr lang="en-GB" sz="3200" dirty="0"/>
          </a:p>
          <a:p>
            <a:pPr algn="just"/>
            <a:r>
              <a:rPr lang="en-AU" sz="3200" b="1" u="sng" dirty="0">
                <a:effectLst/>
                <a:ea typeface="Calibri" panose="020F0502020204030204" pitchFamily="34" charset="0"/>
                <a:cs typeface="Times New Roman" panose="02020603050405020304" pitchFamily="18" charset="0"/>
              </a:rPr>
              <a:t>6.5 million</a:t>
            </a:r>
            <a:r>
              <a:rPr lang="en-AU" sz="3200" b="1" dirty="0">
                <a:effectLst/>
                <a:ea typeface="Calibri" panose="020F0502020204030204" pitchFamily="34" charset="0"/>
                <a:cs typeface="Times New Roman" panose="02020603050405020304" pitchFamily="18" charset="0"/>
              </a:rPr>
              <a:t> - </a:t>
            </a:r>
            <a:r>
              <a:rPr lang="en-AU" sz="3200" dirty="0">
                <a:effectLst/>
                <a:ea typeface="Calibri" panose="020F0502020204030204" pitchFamily="34" charset="0"/>
                <a:cs typeface="Times New Roman" panose="02020603050405020304" pitchFamily="18" charset="0"/>
              </a:rPr>
              <a:t>provided to</a:t>
            </a:r>
            <a:r>
              <a:rPr lang="en-AU" sz="3200" b="1" u="sng" dirty="0">
                <a:effectLst/>
                <a:ea typeface="Calibri" panose="020F0502020204030204" pitchFamily="34" charset="0"/>
                <a:cs typeface="Times New Roman" panose="02020603050405020304" pitchFamily="18" charset="0"/>
              </a:rPr>
              <a:t> </a:t>
            </a:r>
            <a:r>
              <a:rPr lang="en-AU" sz="3200" dirty="0">
                <a:effectLst/>
                <a:ea typeface="Calibri" panose="020F0502020204030204" pitchFamily="34" charset="0"/>
                <a:cs typeface="Times New Roman" panose="02020603050405020304" pitchFamily="18" charset="0"/>
              </a:rPr>
              <a:t>Australian Red Cross (Red Cross) </a:t>
            </a:r>
          </a:p>
          <a:p>
            <a:pPr algn="just"/>
            <a:r>
              <a:rPr lang="en-AU" sz="3200" dirty="0">
                <a:effectLst/>
                <a:ea typeface="Calibri" panose="020F0502020204030204" pitchFamily="34" charset="0"/>
                <a:cs typeface="Times New Roman" panose="02020603050405020304" pitchFamily="18" charset="0"/>
              </a:rPr>
              <a:t>To support people on temporary visas who are experiencing family and domestic violence</a:t>
            </a:r>
          </a:p>
          <a:p>
            <a:pPr algn="just"/>
            <a:endParaRPr lang="en-AU" sz="3200" b="1" u="sng" dirty="0">
              <a:ea typeface="Calibri" panose="020F0502020204030204" pitchFamily="34" charset="0"/>
              <a:cs typeface="Times New Roman" panose="02020603050405020304" pitchFamily="18" charset="0"/>
            </a:endParaRPr>
          </a:p>
          <a:p>
            <a:pPr algn="just"/>
            <a:r>
              <a:rPr lang="en-AU" sz="3200" b="1" u="sng" dirty="0">
                <a:effectLst/>
                <a:ea typeface="Calibri" panose="020F0502020204030204" pitchFamily="34" charset="0"/>
                <a:cs typeface="Times New Roman" panose="02020603050405020304" pitchFamily="18" charset="0"/>
              </a:rPr>
              <a:t>3.5 million</a:t>
            </a:r>
            <a:r>
              <a:rPr lang="en-AU" sz="3200" b="1" dirty="0">
                <a:effectLst/>
                <a:ea typeface="Calibri" panose="020F0502020204030204" pitchFamily="34" charset="0"/>
                <a:cs typeface="Times New Roman" panose="02020603050405020304" pitchFamily="18" charset="0"/>
              </a:rPr>
              <a:t> - </a:t>
            </a:r>
            <a:r>
              <a:rPr lang="en-AU" sz="3200" dirty="0">
                <a:effectLst/>
                <a:ea typeface="Calibri" panose="020F0502020204030204" pitchFamily="34" charset="0"/>
                <a:cs typeface="Times New Roman" panose="02020603050405020304" pitchFamily="18" charset="0"/>
              </a:rPr>
              <a:t>provided to nine Community and Women’s Legal Centres </a:t>
            </a:r>
            <a:endParaRPr lang="en-AU" sz="3200" dirty="0"/>
          </a:p>
          <a:p>
            <a:pPr algn="just"/>
            <a:r>
              <a:rPr lang="en-AU" sz="3200" dirty="0">
                <a:effectLst/>
                <a:ea typeface="Calibri" panose="020F0502020204030204" pitchFamily="34" charset="0"/>
                <a:cs typeface="Times New Roman" panose="02020603050405020304" pitchFamily="18" charset="0"/>
              </a:rPr>
              <a:t>- To access legal assistance and migration support</a:t>
            </a:r>
            <a:endParaRPr lang="en-AU" sz="3200" dirty="0"/>
          </a:p>
          <a:p>
            <a:endParaRPr lang="en-GB" dirty="0"/>
          </a:p>
          <a:p>
            <a:endParaRPr lang="en-AU" dirty="0"/>
          </a:p>
        </p:txBody>
      </p:sp>
      <p:pic>
        <p:nvPicPr>
          <p:cNvPr id="4" name="Picture 3" descr="Logo&#10;&#10;Description automatically generated">
            <a:extLst>
              <a:ext uri="{FF2B5EF4-FFF2-40B4-BE49-F238E27FC236}">
                <a16:creationId xmlns:a16="http://schemas.microsoft.com/office/drawing/2014/main" id="{9B80C339-C1E6-4775-BCE1-E7D73BF10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34619252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Referral </a:t>
            </a:r>
            <a:r>
              <a:rPr lang="en-AU" dirty="0"/>
              <a:t>Pathways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369453" y="1179008"/>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Shape 2">
            <a:extLst>
              <a:ext uri="{FF2B5EF4-FFF2-40B4-BE49-F238E27FC236}">
                <a16:creationId xmlns:a16="http://schemas.microsoft.com/office/drawing/2014/main" id="{99898A9E-050F-4BAC-A58C-9B46641428E6}"/>
              </a:ext>
            </a:extLst>
          </p:cNvPr>
          <p:cNvSpPr txBox="1"/>
          <p:nvPr/>
        </p:nvSpPr>
        <p:spPr>
          <a:xfrm>
            <a:off x="605482" y="2142836"/>
            <a:ext cx="9841224"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l"/>
            <a:r>
              <a:rPr lang="en-GB" sz="2400" dirty="0"/>
              <a:t>The program is available to all women:</a:t>
            </a:r>
          </a:p>
          <a:p>
            <a:pPr marL="285750" indent="-285750" algn="l">
              <a:buFont typeface="Arial" panose="020B0604020202020204" pitchFamily="34" charset="0"/>
              <a:buChar char="•"/>
            </a:pPr>
            <a:r>
              <a:rPr lang="en-GB" sz="2400" dirty="0"/>
              <a:t>On temporary visas or with uncertain visa status</a:t>
            </a:r>
          </a:p>
          <a:p>
            <a:pPr marL="285750" indent="-285750" algn="l">
              <a:buFont typeface="Arial" panose="020B0604020202020204" pitchFamily="34" charset="0"/>
              <a:buChar char="•"/>
            </a:pPr>
            <a:r>
              <a:rPr lang="en-GB" sz="2400" dirty="0"/>
              <a:t>Experiencing or at risk of FDV</a:t>
            </a:r>
          </a:p>
          <a:p>
            <a:pPr marL="285750" indent="-285750" algn="l">
              <a:buFont typeface="Arial" panose="020B0604020202020204" pitchFamily="34" charset="0"/>
              <a:buChar char="•"/>
            </a:pPr>
            <a:r>
              <a:rPr lang="en-GB" sz="2400" dirty="0"/>
              <a:t>In need of financial support</a:t>
            </a:r>
          </a:p>
          <a:p>
            <a:pPr algn="l"/>
            <a:endParaRPr kumimoji="0" lang="en-GB" sz="2400" b="0" i="0" u="none" strike="noStrike" kern="0" cap="none" spc="0" normalizeH="0" baseline="0" noProof="0" dirty="0">
              <a:ln>
                <a:noFill/>
              </a:ln>
              <a:solidFill>
                <a:srgbClr val="474146"/>
              </a:solidFill>
              <a:effectLst/>
              <a:uLnTx/>
              <a:uFillTx/>
              <a:sym typeface="Lato Regular"/>
            </a:endParaRPr>
          </a:p>
          <a:p>
            <a:pPr algn="l"/>
            <a:r>
              <a:rPr lang="en-GB" sz="2400" dirty="0"/>
              <a:t>The support Red Cross is able to offer includes the following: </a:t>
            </a:r>
          </a:p>
          <a:p>
            <a:pPr marL="285750" indent="-285750" algn="l">
              <a:buFont typeface="Arial" panose="020B0604020202020204" pitchFamily="34" charset="0"/>
              <a:buChar char="•"/>
            </a:pPr>
            <a:r>
              <a:rPr lang="en-GB" sz="2400" dirty="0"/>
              <a:t>Financial assistance</a:t>
            </a:r>
          </a:p>
          <a:p>
            <a:pPr marL="285750" indent="-285750" algn="l">
              <a:buFont typeface="Arial" panose="020B0604020202020204" pitchFamily="34" charset="0"/>
              <a:buChar char="•"/>
            </a:pPr>
            <a:r>
              <a:rPr lang="en-GB" sz="2400" dirty="0"/>
              <a:t>Financial assistance with short-term support to assist with referrals to FDV organisations</a:t>
            </a:r>
          </a:p>
          <a:p>
            <a:pPr marL="285750" indent="-285750" algn="l">
              <a:buFont typeface="Arial" panose="020B0604020202020204" pitchFamily="34" charset="0"/>
              <a:buChar char="•"/>
            </a:pPr>
            <a:r>
              <a:rPr lang="en-GB" sz="2400" dirty="0"/>
              <a:t>Financial assistance with longer-term support (up to 3 months) where the client is not already working with a family violence service provider.</a:t>
            </a:r>
            <a:endParaRPr lang="en-AU" sz="2400" dirty="0"/>
          </a:p>
          <a:p>
            <a:endParaRPr kumimoji="0" sz="2000" b="0" i="0" u="none" strike="noStrike" kern="0" cap="none" spc="0" normalizeH="0" baseline="0" noProof="0" dirty="0">
              <a:ln>
                <a:noFill/>
              </a:ln>
              <a:solidFill>
                <a:srgbClr val="474146"/>
              </a:solidFill>
              <a:effectLst/>
              <a:uLnTx/>
              <a:uFillTx/>
              <a:latin typeface="Lato Regular" panose="020F0502020204030203" pitchFamily="34" charset="0"/>
              <a:sym typeface="Lato Regular"/>
            </a:endParaRPr>
          </a:p>
        </p:txBody>
      </p:sp>
    </p:spTree>
    <p:extLst>
      <p:ext uri="{BB962C8B-B14F-4D97-AF65-F5344CB8AC3E}">
        <p14:creationId xmlns:p14="http://schemas.microsoft.com/office/powerpoint/2010/main" val="38750881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6" y="1355993"/>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fontScale="25000" lnSpcReduction="20000"/>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sz="16800" dirty="0"/>
              <a:t>Pre-implementation of TVPP</a:t>
            </a:r>
          </a:p>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16800" b="0" i="0" u="none" strike="noStrike" kern="0" cap="none" spc="0" normalizeH="0" baseline="0" noProof="0" dirty="0">
                <a:ln>
                  <a:noFill/>
                </a:ln>
                <a:solidFill>
                  <a:srgbClr val="474146"/>
                </a:solidFill>
                <a:effectLst/>
                <a:uLnTx/>
                <a:uFillTx/>
                <a:latin typeface="Lato Bold"/>
                <a:sym typeface="Lato Bold"/>
              </a:rPr>
              <a:t>By RAILS and WLS</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091816" y="2036695"/>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1252455" y="2388178"/>
            <a:ext cx="8175789"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Tx/>
              <a:buChar char="-"/>
            </a:pPr>
            <a:r>
              <a:rPr lang="en-AU" sz="2400" dirty="0">
                <a:latin typeface="Lato Regular" panose="020F0502020204030203" pitchFamily="34" charset="0"/>
              </a:rPr>
              <a:t>Before end of Financial year 2021, funding announced for Pilot Program</a:t>
            </a:r>
          </a:p>
          <a:p>
            <a:pPr marL="342900" indent="-342900">
              <a:buFontTx/>
              <a:buChar char="-"/>
            </a:pPr>
            <a:r>
              <a:rPr lang="en-AU" sz="2400" dirty="0">
                <a:latin typeface="Lato Regular" panose="020F0502020204030203" pitchFamily="34" charset="0"/>
              </a:rPr>
              <a:t>Steering committee was formed between RAILS and WLS</a:t>
            </a:r>
          </a:p>
          <a:p>
            <a:pPr marL="342900" indent="-342900">
              <a:buFontTx/>
              <a:buChar char="-"/>
            </a:pPr>
            <a:r>
              <a:rPr lang="en-AU" sz="2400" dirty="0">
                <a:latin typeface="Lato Regular" panose="020F0502020204030203" pitchFamily="34" charset="0"/>
              </a:rPr>
              <a:t>Information sharing Policy and Procedure created</a:t>
            </a:r>
          </a:p>
          <a:p>
            <a:pPr marL="342900" indent="-342900">
              <a:buFontTx/>
              <a:buChar char="-"/>
            </a:pPr>
            <a:r>
              <a:rPr lang="en-AU" sz="2400" dirty="0">
                <a:latin typeface="Lato Regular" panose="020F0502020204030203" pitchFamily="34" charset="0"/>
              </a:rPr>
              <a:t>Worked through legal risk aspects and collaborative legal work</a:t>
            </a:r>
          </a:p>
          <a:p>
            <a:pPr marL="342900" indent="-342900">
              <a:buFontTx/>
              <a:buChar char="-"/>
            </a:pPr>
            <a:r>
              <a:rPr lang="en-AU" sz="2400" dirty="0">
                <a:latin typeface="Lato Regular" panose="020F0502020204030203" pitchFamily="34" charset="0"/>
              </a:rPr>
              <a:t>Entered into partnership agreement until end of June 2023</a:t>
            </a:r>
          </a:p>
          <a:p>
            <a:pPr marL="342900" indent="-342900">
              <a:buFontTx/>
              <a:buChar char="-"/>
            </a:pPr>
            <a:r>
              <a:rPr lang="en-AU" sz="2400" dirty="0">
                <a:latin typeface="Lato Regular" panose="020F0502020204030203" pitchFamily="34" charset="0"/>
              </a:rPr>
              <a:t>Referral process formalised</a:t>
            </a:r>
          </a:p>
        </p:txBody>
      </p:sp>
    </p:spTree>
    <p:extLst>
      <p:ext uri="{BB962C8B-B14F-4D97-AF65-F5344CB8AC3E}">
        <p14:creationId xmlns:p14="http://schemas.microsoft.com/office/powerpoint/2010/main" val="35386540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Referral </a:t>
            </a:r>
            <a:r>
              <a:rPr lang="en-AU" dirty="0"/>
              <a:t>Pathways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731818"/>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Shape 2">
            <a:extLst>
              <a:ext uri="{FF2B5EF4-FFF2-40B4-BE49-F238E27FC236}">
                <a16:creationId xmlns:a16="http://schemas.microsoft.com/office/drawing/2014/main" id="{99898A9E-050F-4BAC-A58C-9B46641428E6}"/>
              </a:ext>
            </a:extLst>
          </p:cNvPr>
          <p:cNvSpPr txBox="1"/>
          <p:nvPr/>
        </p:nvSpPr>
        <p:spPr>
          <a:xfrm>
            <a:off x="864551" y="2127827"/>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just"/>
            <a:r>
              <a:rPr lang="en-AU" sz="2000" dirty="0">
                <a:latin typeface="+mj-lt"/>
              </a:rPr>
              <a:t>Client referral can be made directly into the TVPP program, instead of making referrals separately for WLS and RAILS</a:t>
            </a: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Complete referral form available on WLSQ Website:</a:t>
            </a: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 </a:t>
            </a:r>
            <a:r>
              <a:rPr kumimoji="0" lang="en-AU" sz="2000" b="0" i="0" u="none" strike="noStrike" kern="0" cap="none" spc="0" normalizeH="0" baseline="0" noProof="0" dirty="0">
                <a:ln>
                  <a:noFill/>
                </a:ln>
                <a:effectLst/>
                <a:uLnTx/>
                <a:uFillTx/>
                <a:latin typeface="Lato Regular" panose="020F0502020204030203" pitchFamily="34" charset="0"/>
                <a:sym typeface="Lato Regular"/>
                <a:hlinkClick r:id="rId3">
                  <a:extLst>
                    <a:ext uri="{A12FA001-AC4F-418D-AE19-62706E023703}">
                      <ahyp:hlinkClr xmlns:ahyp="http://schemas.microsoft.com/office/drawing/2018/hyperlinkcolor" val="tx"/>
                    </a:ext>
                  </a:extLst>
                </a:hlinkClick>
              </a:rPr>
              <a:t>https://wlsq.org.au/services/temporary-visa-holders-experiencing-violence-pilot-project/</a:t>
            </a:r>
            <a:endParaRPr kumimoji="0" lang="en-AU" sz="2000" b="0" i="0" u="none" strike="noStrike" kern="0" cap="none" spc="0" normalizeH="0" baseline="0" noProof="0" dirty="0">
              <a:ln>
                <a:noFill/>
              </a:ln>
              <a:effectLst/>
              <a:uLnTx/>
              <a:uFillTx/>
              <a:latin typeface="Lato Regular" panose="020F0502020204030203" pitchFamily="34" charset="0"/>
              <a:sym typeface="Lato Regular"/>
            </a:endParaRP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You can also call WLSQ on 07 3392 0644 or email </a:t>
            </a:r>
            <a:r>
              <a:rPr lang="en-AU" sz="2000" dirty="0">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r>
              <a:rPr lang="en-AU" sz="2000" dirty="0">
                <a:latin typeface="Lato Regular" panose="020F0502020204030203" pitchFamily="34" charset="0"/>
              </a:rPr>
              <a:t> to request a copy of our referral form. </a:t>
            </a:r>
          </a:p>
          <a:p>
            <a:pPr marL="342900" marR="0" lvl="0" indent="-342900" algn="just" defTabSz="521437" rtl="0" eaLnBrk="1" fontAlgn="auto" latinLnBrk="0" hangingPunct="0">
              <a:lnSpc>
                <a:spcPct val="100000"/>
              </a:lnSpc>
              <a:spcBef>
                <a:spcPts val="0"/>
              </a:spcBef>
              <a:spcAft>
                <a:spcPts val="0"/>
              </a:spcAft>
              <a:buClrTx/>
              <a:buSzTx/>
              <a:buFontTx/>
              <a:buChar char="-"/>
              <a:tabLst/>
              <a:defRPr/>
            </a:pPr>
            <a:endParaRPr lang="en-AU" sz="800" b="0" i="0"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Completed referral forms to be sent to </a:t>
            </a:r>
            <a:r>
              <a:rPr lang="en-AU" sz="2000" i="0" u="sng" dirty="0">
                <a:effectLst/>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endParaRPr lang="en-AU" sz="2000" i="0" u="sng"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endParaRPr lang="en-AU" sz="800" u="sng"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Please note - Clients are not able to self-refer into the program. Any community support service or legal service (in which they are not being represented) is able to refer the client into the program</a:t>
            </a:r>
            <a:endParaRPr kumimoji="0" sz="2000" b="0" i="0" u="none" strike="noStrike" kern="0" cap="none" spc="0" normalizeH="0" baseline="0" noProof="0" dirty="0">
              <a:ln>
                <a:noFill/>
              </a:ln>
              <a:effectLst/>
              <a:uLnTx/>
              <a:uFillTx/>
              <a:latin typeface="Lato Regular" panose="020F0502020204030203" pitchFamily="34" charset="0"/>
              <a:sym typeface="Lato Regular"/>
            </a:endParaRPr>
          </a:p>
        </p:txBody>
      </p:sp>
    </p:spTree>
    <p:extLst>
      <p:ext uri="{BB962C8B-B14F-4D97-AF65-F5344CB8AC3E}">
        <p14:creationId xmlns:p14="http://schemas.microsoft.com/office/powerpoint/2010/main" val="4913927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effectLst/>
              </a:rPr>
              <a:t>What work has been done?</a:t>
            </a: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31259" y="1687292"/>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just"/>
            <a:endParaRPr lang="en-AU" sz="2800" dirty="0"/>
          </a:p>
          <a:p>
            <a:pPr algn="just"/>
            <a:r>
              <a:rPr lang="en-AU" sz="2800" dirty="0"/>
              <a:t>Since launching in November 2021, we have assisted clients </a:t>
            </a:r>
            <a:r>
              <a:rPr lang="en-AU" sz="2800" dirty="0">
                <a:latin typeface="+mj-lt"/>
              </a:rPr>
              <a:t>with: </a:t>
            </a:r>
          </a:p>
          <a:p>
            <a:pPr marL="342900" indent="-342900" algn="just">
              <a:buFont typeface="Arial" panose="020B0604020202020204" pitchFamily="34" charset="0"/>
              <a:buChar char="•"/>
            </a:pPr>
            <a:r>
              <a:rPr lang="en-AU" sz="2800" dirty="0">
                <a:latin typeface="+mj-lt"/>
              </a:rPr>
              <a:t>more than 180 legal advices in Migration law and Family law/domestic violence matters.</a:t>
            </a:r>
          </a:p>
          <a:p>
            <a:pPr marL="342900" indent="-342900" algn="just">
              <a:buFont typeface="Arial" panose="020B0604020202020204" pitchFamily="34" charset="0"/>
              <a:buChar char="•"/>
            </a:pPr>
            <a:r>
              <a:rPr lang="en-AU" sz="2800" dirty="0">
                <a:latin typeface="+mj-lt"/>
              </a:rPr>
              <a:t>14 Legal tasks</a:t>
            </a:r>
          </a:p>
          <a:p>
            <a:pPr marL="342900" indent="-342900" algn="just">
              <a:buFont typeface="Arial" panose="020B0604020202020204" pitchFamily="34" charset="0"/>
              <a:buChar char="•"/>
            </a:pPr>
            <a:r>
              <a:rPr lang="en-AU" sz="2800">
                <a:latin typeface="+mj-lt"/>
              </a:rPr>
              <a:t>19 </a:t>
            </a:r>
            <a:r>
              <a:rPr lang="en-AU" sz="2800" dirty="0">
                <a:latin typeface="+mj-lt"/>
              </a:rPr>
              <a:t>casefiles being opened. </a:t>
            </a:r>
          </a:p>
          <a:p>
            <a:pPr algn="just"/>
            <a:endParaRPr lang="en-AU" dirty="0"/>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3719296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153064" y="1072637"/>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Outcomes for Clients </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11380" y="2019416"/>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graphicFrame>
        <p:nvGraphicFramePr>
          <p:cNvPr id="4" name="Table 4">
            <a:extLst>
              <a:ext uri="{FF2B5EF4-FFF2-40B4-BE49-F238E27FC236}">
                <a16:creationId xmlns:a16="http://schemas.microsoft.com/office/drawing/2014/main" id="{F0736914-A0A2-4182-98A7-145DCD2BC284}"/>
              </a:ext>
            </a:extLst>
          </p:cNvPr>
          <p:cNvGraphicFramePr>
            <a:graphicFrameLocks noGrp="1"/>
          </p:cNvGraphicFramePr>
          <p:nvPr>
            <p:extLst>
              <p:ext uri="{D42A27DB-BD31-4B8C-83A1-F6EECF244321}">
                <p14:modId xmlns:p14="http://schemas.microsoft.com/office/powerpoint/2010/main" val="695278149"/>
              </p:ext>
            </p:extLst>
          </p:nvPr>
        </p:nvGraphicFramePr>
        <p:xfrm>
          <a:off x="1239174" y="1687292"/>
          <a:ext cx="7829756" cy="5165975"/>
        </p:xfrm>
        <a:graphic>
          <a:graphicData uri="http://schemas.openxmlformats.org/drawingml/2006/table">
            <a:tbl>
              <a:tblPr firstRow="1" bandRow="1">
                <a:tableStyleId>{5940675A-B579-460E-94D1-54222C63F5DA}</a:tableStyleId>
              </a:tblPr>
              <a:tblGrid>
                <a:gridCol w="3914878">
                  <a:extLst>
                    <a:ext uri="{9D8B030D-6E8A-4147-A177-3AD203B41FA5}">
                      <a16:colId xmlns:a16="http://schemas.microsoft.com/office/drawing/2014/main" val="3675727343"/>
                    </a:ext>
                  </a:extLst>
                </a:gridCol>
                <a:gridCol w="3914878">
                  <a:extLst>
                    <a:ext uri="{9D8B030D-6E8A-4147-A177-3AD203B41FA5}">
                      <a16:colId xmlns:a16="http://schemas.microsoft.com/office/drawing/2014/main" val="303908932"/>
                    </a:ext>
                  </a:extLst>
                </a:gridCol>
              </a:tblGrid>
              <a:tr h="563495">
                <a:tc>
                  <a:txBody>
                    <a:bodyPr/>
                    <a:lstStyle/>
                    <a:p>
                      <a:pPr algn="ctr"/>
                      <a:r>
                        <a:rPr lang="en-AU" sz="2000" b="1" dirty="0">
                          <a:solidFill>
                            <a:srgbClr val="474146"/>
                          </a:solidFill>
                          <a:latin typeface="+mj-lt"/>
                        </a:rPr>
                        <a:t>DV/Family law casefiles</a:t>
                      </a:r>
                    </a:p>
                  </a:txBody>
                  <a:tcPr/>
                </a:tc>
                <a:tc>
                  <a:txBody>
                    <a:bodyPr/>
                    <a:lstStyle/>
                    <a:p>
                      <a:pPr algn="ctr"/>
                      <a:r>
                        <a:rPr lang="en-AU" sz="2000" b="1" dirty="0">
                          <a:solidFill>
                            <a:srgbClr val="474146"/>
                          </a:solidFill>
                          <a:latin typeface="+mj-lt"/>
                        </a:rPr>
                        <a:t>Migration law casefiles</a:t>
                      </a:r>
                    </a:p>
                  </a:txBody>
                  <a:tcPr/>
                </a:tc>
                <a:extLst>
                  <a:ext uri="{0D108BD9-81ED-4DB2-BD59-A6C34878D82A}">
                    <a16:rowId xmlns:a16="http://schemas.microsoft.com/office/drawing/2014/main" val="3970322236"/>
                  </a:ext>
                </a:extLst>
              </a:tr>
              <a:tr h="4055714">
                <a:tc>
                  <a:txBody>
                    <a:bodyPr/>
                    <a:lstStyle/>
                    <a:p>
                      <a:pPr marL="285750" indent="-285750" algn="l">
                        <a:buFontTx/>
                        <a:buChar char="-"/>
                      </a:pPr>
                      <a:r>
                        <a:rPr lang="en-AU" sz="1800" dirty="0">
                          <a:solidFill>
                            <a:srgbClr val="474146"/>
                          </a:solidFill>
                          <a:latin typeface="+mj-lt"/>
                        </a:rPr>
                        <a:t>Successfully assisting vulnerable clients with FCFCOA recovery order applications;</a:t>
                      </a:r>
                    </a:p>
                    <a:p>
                      <a:pPr marL="285750" indent="-285750" algn="l">
                        <a:buFontTx/>
                        <a:buChar char="-"/>
                      </a:pPr>
                      <a:r>
                        <a:rPr lang="en-AU" sz="1800" dirty="0">
                          <a:solidFill>
                            <a:srgbClr val="474146"/>
                          </a:solidFill>
                          <a:latin typeface="+mj-lt"/>
                        </a:rPr>
                        <a:t>Successfully assisting clients with getting final domestic violence Protection Orders; </a:t>
                      </a:r>
                    </a:p>
                    <a:p>
                      <a:pPr marL="285750" indent="-285750" algn="l">
                        <a:buFontTx/>
                        <a:buChar char="-"/>
                      </a:pPr>
                      <a:r>
                        <a:rPr lang="en-AU" sz="1800" dirty="0">
                          <a:solidFill>
                            <a:srgbClr val="474146"/>
                          </a:solidFill>
                          <a:latin typeface="+mj-lt"/>
                        </a:rPr>
                        <a:t>Attending mediations with clients; </a:t>
                      </a:r>
                    </a:p>
                    <a:p>
                      <a:pPr marL="285750" indent="-285750" algn="l">
                        <a:buFontTx/>
                        <a:buChar char="-"/>
                      </a:pPr>
                      <a:r>
                        <a:rPr lang="en-AU" sz="1800" dirty="0">
                          <a:solidFill>
                            <a:srgbClr val="474146"/>
                          </a:solidFill>
                          <a:latin typeface="+mj-lt"/>
                        </a:rPr>
                        <a:t>Assisting with the dismissal of a Police domestic violence protection Order against a client. </a:t>
                      </a:r>
                    </a:p>
                  </a:txBody>
                  <a:tcPr/>
                </a:tc>
                <a:tc>
                  <a:txBody>
                    <a:bodyPr/>
                    <a:lstStyle/>
                    <a:p>
                      <a:pPr marL="285750" indent="-285750" algn="l">
                        <a:buFontTx/>
                        <a:buChar char="-"/>
                      </a:pPr>
                      <a:r>
                        <a:rPr lang="en-AU" sz="1800" dirty="0">
                          <a:solidFill>
                            <a:srgbClr val="474146"/>
                          </a:solidFill>
                          <a:latin typeface="+mj-lt"/>
                        </a:rPr>
                        <a:t>If client is on a partner visa pathway; obtaining permanent residency</a:t>
                      </a:r>
                    </a:p>
                    <a:p>
                      <a:pPr marL="285750" indent="-285750" algn="l">
                        <a:buFontTx/>
                        <a:buChar char="-"/>
                      </a:pPr>
                      <a:r>
                        <a:rPr lang="en-AU" sz="1800" dirty="0">
                          <a:solidFill>
                            <a:srgbClr val="474146"/>
                          </a:solidFill>
                          <a:latin typeface="+mj-lt"/>
                        </a:rPr>
                        <a:t>Assisting client get permanent residency based on whether there are: </a:t>
                      </a:r>
                    </a:p>
                    <a:p>
                      <a:pPr marL="285750" indent="-285750" algn="l">
                        <a:buFontTx/>
                        <a:buChar char="-"/>
                      </a:pPr>
                      <a:endParaRPr lang="en-AU" sz="1800" dirty="0">
                        <a:solidFill>
                          <a:srgbClr val="474146"/>
                        </a:solidFill>
                        <a:latin typeface="+mj-lt"/>
                      </a:endParaRPr>
                    </a:p>
                    <a:p>
                      <a:pPr marL="285750" indent="-285750" algn="l">
                        <a:buFontTx/>
                        <a:buChar char="-"/>
                      </a:pPr>
                      <a:endParaRPr lang="en-AU" sz="1800" dirty="0">
                        <a:solidFill>
                          <a:srgbClr val="474146"/>
                        </a:solidFill>
                        <a:latin typeface="+mj-lt"/>
                      </a:endParaRPr>
                    </a:p>
                    <a:p>
                      <a:pPr marL="0" indent="0" algn="l">
                        <a:buFontTx/>
                        <a:buNone/>
                      </a:pPr>
                      <a:endParaRPr lang="en-AU" sz="1800" dirty="0">
                        <a:solidFill>
                          <a:srgbClr val="474146"/>
                        </a:solidFill>
                        <a:latin typeface="+mj-lt"/>
                      </a:endParaRPr>
                    </a:p>
                    <a:p>
                      <a:pPr marL="0" indent="0" algn="l">
                        <a:buFontTx/>
                        <a:buNone/>
                      </a:pPr>
                      <a:br>
                        <a:rPr lang="en-US" sz="1800" dirty="0">
                          <a:solidFill>
                            <a:srgbClr val="474146"/>
                          </a:solidFill>
                          <a:latin typeface="+mj-lt"/>
                        </a:rPr>
                      </a:br>
                      <a:endParaRPr lang="en-US" sz="1800" dirty="0">
                        <a:solidFill>
                          <a:srgbClr val="474146"/>
                        </a:solidFill>
                        <a:latin typeface="+mj-lt"/>
                      </a:endParaRPr>
                    </a:p>
                    <a:p>
                      <a:pPr marL="0" indent="0" algn="l">
                        <a:buFontTx/>
                        <a:buNone/>
                      </a:pPr>
                      <a:r>
                        <a:rPr lang="en-US" sz="800" dirty="0">
                          <a:solidFill>
                            <a:srgbClr val="474146"/>
                          </a:solidFill>
                          <a:latin typeface="+mj-lt"/>
                        </a:rPr>
                        <a:t> </a:t>
                      </a:r>
                      <a:endParaRPr lang="en-AU" sz="800" dirty="0">
                        <a:solidFill>
                          <a:srgbClr val="474146"/>
                        </a:solidFill>
                        <a:latin typeface="+mj-lt"/>
                      </a:endParaRPr>
                    </a:p>
                    <a:p>
                      <a:pPr marL="285750" indent="-285750" algn="l">
                        <a:buFontTx/>
                        <a:buChar char="-"/>
                      </a:pPr>
                      <a:r>
                        <a:rPr lang="en-AU" sz="1800" dirty="0">
                          <a:solidFill>
                            <a:srgbClr val="474146"/>
                          </a:solidFill>
                          <a:latin typeface="+mj-lt"/>
                        </a:rPr>
                        <a:t>When client is not on a partner visa pathway, but is highly vulnerable and a victim of DFV, providing client with other visa options</a:t>
                      </a:r>
                    </a:p>
                  </a:txBody>
                  <a:tcPr/>
                </a:tc>
                <a:extLst>
                  <a:ext uri="{0D108BD9-81ED-4DB2-BD59-A6C34878D82A}">
                    <a16:rowId xmlns:a16="http://schemas.microsoft.com/office/drawing/2014/main" val="531754735"/>
                  </a:ext>
                </a:extLst>
              </a:tr>
            </a:tbl>
          </a:graphicData>
        </a:graphic>
      </p:graphicFrame>
      <p:sp>
        <p:nvSpPr>
          <p:cNvPr id="5" name="TextBox 4">
            <a:extLst>
              <a:ext uri="{FF2B5EF4-FFF2-40B4-BE49-F238E27FC236}">
                <a16:creationId xmlns:a16="http://schemas.microsoft.com/office/drawing/2014/main" id="{D7863088-FB51-04A0-EF24-7FBC7EEF11EF}"/>
              </a:ext>
            </a:extLst>
          </p:cNvPr>
          <p:cNvSpPr txBox="1"/>
          <p:nvPr/>
        </p:nvSpPr>
        <p:spPr>
          <a:xfrm>
            <a:off x="5572169" y="3925960"/>
            <a:ext cx="3324696"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algn="l" defTabSz="521437" rtl="0" fontAlgn="auto" latinLnBrk="0" hangingPunct="0">
              <a:lnSpc>
                <a:spcPct val="100000"/>
              </a:lnSpc>
              <a:spcBef>
                <a:spcPts val="0"/>
              </a:spcBef>
              <a:spcAft>
                <a:spcPts val="0"/>
              </a:spcAft>
              <a:buClrTx/>
              <a:buSzTx/>
              <a:buFont typeface="Arial" panose="020B0604020202020204" pitchFamily="34" charset="0"/>
              <a:buChar char="•"/>
              <a:tabLst/>
            </a:pPr>
            <a:r>
              <a:rPr kumimoji="0" lang="en-AU" sz="1600" b="0" i="0" u="none" strike="noStrike" cap="none" spc="0" normalizeH="0" baseline="0" dirty="0">
                <a:ln>
                  <a:noFill/>
                </a:ln>
                <a:effectLst/>
                <a:uFillTx/>
                <a:latin typeface="+mj-lt"/>
                <a:ea typeface="+mn-ea"/>
                <a:cs typeface="+mn-cs"/>
                <a:sym typeface="Helvetica"/>
              </a:rPr>
              <a:t>Australian citizen children</a:t>
            </a:r>
          </a:p>
          <a:p>
            <a:pPr marL="342900" marR="0" indent="-342900" algn="l" defTabSz="521437" rtl="0" fontAlgn="auto" latinLnBrk="0" hangingPunct="0">
              <a:lnSpc>
                <a:spcPct val="100000"/>
              </a:lnSpc>
              <a:spcBef>
                <a:spcPts val="0"/>
              </a:spcBef>
              <a:spcAft>
                <a:spcPts val="0"/>
              </a:spcAft>
              <a:buClrTx/>
              <a:buSzTx/>
              <a:buFont typeface="Arial" panose="020B0604020202020204" pitchFamily="34" charset="0"/>
              <a:buChar char="•"/>
              <a:tabLst/>
            </a:pPr>
            <a:r>
              <a:rPr lang="en-AU" sz="1600" dirty="0">
                <a:latin typeface="+mj-lt"/>
              </a:rPr>
              <a:t>Judicial Evidence (e.g. DVPO)</a:t>
            </a:r>
          </a:p>
          <a:p>
            <a:pPr marL="342900" marR="0" indent="-342900" algn="l" defTabSz="521437" rtl="0" fontAlgn="auto" latinLnBrk="0" hangingPunct="0">
              <a:lnSpc>
                <a:spcPct val="100000"/>
              </a:lnSpc>
              <a:spcBef>
                <a:spcPts val="0"/>
              </a:spcBef>
              <a:spcAft>
                <a:spcPts val="0"/>
              </a:spcAft>
              <a:buClrTx/>
              <a:buSzTx/>
              <a:buFont typeface="Arial" panose="020B0604020202020204" pitchFamily="34" charset="0"/>
              <a:buChar char="•"/>
              <a:tabLst/>
            </a:pPr>
            <a:r>
              <a:rPr lang="en-AU" sz="1600" dirty="0">
                <a:latin typeface="+mj-lt"/>
              </a:rPr>
              <a:t>Non-Judicial evidence (e.g. Psychologist report, Doctors report, social workers report, hospital discharge summary etc)</a:t>
            </a:r>
          </a:p>
        </p:txBody>
      </p:sp>
    </p:spTree>
    <p:extLst>
      <p:ext uri="{BB962C8B-B14F-4D97-AF65-F5344CB8AC3E}">
        <p14:creationId xmlns:p14="http://schemas.microsoft.com/office/powerpoint/2010/main" val="33297343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Conflict of Interest</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332961" y="1462005"/>
            <a:ext cx="9310127" cy="4798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indent="-457200" algn="l">
              <a:buFontTx/>
              <a:buChar char="-"/>
            </a:pPr>
            <a:r>
              <a:rPr lang="en-AU" sz="2000" dirty="0"/>
              <a:t>When we receive a new referral, a conflict arises for WLS when the other party in the referral has been previously associated with an existing WLS client. </a:t>
            </a:r>
          </a:p>
          <a:p>
            <a:pPr marL="457200" indent="-457200" algn="l">
              <a:buFontTx/>
              <a:buChar char="-"/>
            </a:pPr>
            <a:endParaRPr lang="en-AU" sz="2000" dirty="0"/>
          </a:p>
          <a:p>
            <a:pPr marL="457200" indent="-457200" algn="l">
              <a:buFontTx/>
              <a:buChar char="-"/>
            </a:pPr>
            <a:r>
              <a:rPr lang="en-AU" sz="2000" dirty="0"/>
              <a:t>A conflict arises for RAILS when either party in the new referral has been previously associated with an existing RAILS client.</a:t>
            </a:r>
          </a:p>
          <a:p>
            <a:pPr marL="457200" indent="-457200" algn="l">
              <a:buFontTx/>
              <a:buChar char="-"/>
            </a:pPr>
            <a:endParaRPr lang="en-AU" sz="2000" dirty="0"/>
          </a:p>
          <a:p>
            <a:pPr marL="457200" indent="-457200" algn="l">
              <a:buFontTx/>
              <a:buChar char="-"/>
            </a:pPr>
            <a:r>
              <a:rPr lang="en-AU" sz="2000" dirty="0"/>
              <a:t>In either of these circumstances, we would be unable to assist the client in the new referral and would refer that client to other relevant CLCs or Private Migration Agents</a:t>
            </a:r>
          </a:p>
          <a:p>
            <a:pPr marL="457200" indent="-457200" algn="l">
              <a:buFontTx/>
              <a:buChar char="-"/>
            </a:pPr>
            <a:endParaRPr lang="en-AU" sz="2000" dirty="0"/>
          </a:p>
          <a:p>
            <a:pPr marL="457200" indent="-457200" algn="l">
              <a:buFontTx/>
              <a:buChar char="-"/>
            </a:pPr>
            <a:r>
              <a:rPr lang="en-AU" sz="2000" dirty="0"/>
              <a:t>WLS and RAILS each do a conflict check in CLASS first, and, provided there is no conflict, the Temp Visa Paralegal then contacts the client.</a:t>
            </a:r>
          </a:p>
          <a:p>
            <a:pPr marL="457200" indent="-457200" algn="l">
              <a:buFontTx/>
              <a:buChar char="-"/>
            </a:pPr>
            <a:endParaRPr lang="en-AU" sz="1000" dirty="0">
              <a:highlight>
                <a:srgbClr val="FFFF00"/>
              </a:highlight>
              <a:latin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19505845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boriginal map of Australia"/>
          <p:cNvPicPr>
            <a:picLocks noChangeAspect="1" noChangeArrowheads="1"/>
          </p:cNvPicPr>
          <p:nvPr/>
        </p:nvPicPr>
        <p:blipFill rotWithShape="1">
          <a:blip r:embed="rId3">
            <a:extLst>
              <a:ext uri="{28A0092B-C50C-407E-A947-70E740481C1C}">
                <a14:useLocalDpi xmlns:a14="http://schemas.microsoft.com/office/drawing/2010/main" val="0"/>
              </a:ext>
            </a:extLst>
          </a:blip>
          <a:srcRect t="9206" b="9619"/>
          <a:stretch/>
        </p:blipFill>
        <p:spPr bwMode="auto">
          <a:xfrm>
            <a:off x="2442037" y="1778774"/>
            <a:ext cx="5796621" cy="5418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5507" y="947781"/>
            <a:ext cx="742608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521437" rtl="0" fontAlgn="auto" latinLnBrk="0"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474146"/>
                </a:solidFill>
                <a:effectLst/>
                <a:uFillTx/>
                <a:latin typeface="Lato Bold" panose="020F0802020204030203" pitchFamily="34" charset="0"/>
                <a:sym typeface="Helvetica"/>
              </a:rPr>
              <a:t>Acknowledgement of Aboriginal and Torres Strait</a:t>
            </a:r>
            <a:r>
              <a:rPr kumimoji="0" lang="en-AU" sz="2400" b="0" i="0" u="none" strike="noStrike" cap="none" spc="0" normalizeH="0" dirty="0">
                <a:ln>
                  <a:noFill/>
                </a:ln>
                <a:solidFill>
                  <a:srgbClr val="474146"/>
                </a:solidFill>
                <a:effectLst/>
                <a:uFillTx/>
                <a:latin typeface="Lato Bold" panose="020F0802020204030203" pitchFamily="34" charset="0"/>
                <a:sym typeface="Helvetica"/>
              </a:rPr>
              <a:t> Islander People</a:t>
            </a:r>
            <a:endParaRPr kumimoji="0" lang="en-AU" sz="2400" b="0" i="0" u="none" strike="noStrike" cap="none" spc="0" normalizeH="0" baseline="0" dirty="0">
              <a:ln>
                <a:noFill/>
              </a:ln>
              <a:solidFill>
                <a:srgbClr val="474146"/>
              </a:solidFill>
              <a:effectLst/>
              <a:uFillTx/>
              <a:latin typeface="Lato Bold" panose="020F0802020204030203" pitchFamily="34" charset="0"/>
              <a:sym typeface="Helvetica"/>
            </a:endParaRPr>
          </a:p>
        </p:txBody>
      </p:sp>
      <p:pic>
        <p:nvPicPr>
          <p:cNvPr id="5" name="Picture 4" descr="Logo&#10;&#10;Description automatically generated">
            <a:extLst>
              <a:ext uri="{FF2B5EF4-FFF2-40B4-BE49-F238E27FC236}">
                <a16:creationId xmlns:a16="http://schemas.microsoft.com/office/drawing/2014/main" id="{7DB3DF34-3CB8-45D1-B43E-D820AFFB45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8191987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Information Sharing</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950913" y="2127827"/>
            <a:ext cx="8809313" cy="42934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Tx/>
              <a:buChar char="-"/>
            </a:pPr>
            <a:r>
              <a:rPr lang="en-AU" dirty="0">
                <a:latin typeface="+mj-lt"/>
              </a:rPr>
              <a:t>At the referral stage, the client is made aware that participation in the pilot program will give rise to information sharing on some occasions between WLS and RAILS. </a:t>
            </a:r>
          </a:p>
          <a:p>
            <a:pPr marL="342900" indent="-342900">
              <a:buFontTx/>
              <a:buChar char="-"/>
            </a:pPr>
            <a:endParaRPr lang="en-AU" dirty="0">
              <a:latin typeface="+mj-lt"/>
            </a:endParaRPr>
          </a:p>
          <a:p>
            <a:pPr marL="342900" indent="-342900">
              <a:buFontTx/>
              <a:buChar char="-"/>
            </a:pPr>
            <a:r>
              <a:rPr lang="en-AU" dirty="0">
                <a:latin typeface="+mj-lt"/>
              </a:rPr>
              <a:t>After the client speaks to both Jen and Bunu, Jen’s intake goes into WLS CLASS, and </a:t>
            </a:r>
            <a:r>
              <a:rPr lang="en-AU" dirty="0" err="1">
                <a:latin typeface="+mj-lt"/>
              </a:rPr>
              <a:t>Bunu’s</a:t>
            </a:r>
            <a:r>
              <a:rPr lang="en-AU" dirty="0">
                <a:latin typeface="+mj-lt"/>
              </a:rPr>
              <a:t> intake goes into RAILS CLASS. </a:t>
            </a:r>
          </a:p>
          <a:p>
            <a:pPr marL="342900" indent="-342900">
              <a:buFontTx/>
              <a:buChar char="-"/>
            </a:pPr>
            <a:endParaRPr lang="en-AU" dirty="0">
              <a:latin typeface="+mj-lt"/>
            </a:endParaRPr>
          </a:p>
          <a:p>
            <a:pPr marL="342900" indent="-342900">
              <a:buFontTx/>
              <a:buChar char="-"/>
            </a:pPr>
            <a:r>
              <a:rPr lang="en-AU" dirty="0">
                <a:latin typeface="+mj-lt"/>
              </a:rPr>
              <a:t>Chinese wall - WLS do not have copies of any of </a:t>
            </a:r>
            <a:r>
              <a:rPr lang="en-AU" dirty="0" err="1">
                <a:latin typeface="+mj-lt"/>
              </a:rPr>
              <a:t>Bunu’s</a:t>
            </a:r>
            <a:r>
              <a:rPr lang="en-AU" dirty="0">
                <a:latin typeface="+mj-lt"/>
              </a:rPr>
              <a:t> legal advices to clients and RAILS do not have access to Jen’s advice or case files. </a:t>
            </a:r>
          </a:p>
          <a:p>
            <a:pPr marL="342900" indent="-342900">
              <a:buFontTx/>
              <a:buChar char="-"/>
            </a:pPr>
            <a:endParaRPr lang="en-AU" dirty="0">
              <a:latin typeface="+mj-lt"/>
            </a:endParaRPr>
          </a:p>
          <a:p>
            <a:pPr marL="342900" indent="-342900">
              <a:buFontTx/>
              <a:buChar char="-"/>
            </a:pPr>
            <a:r>
              <a:rPr lang="en-AU" dirty="0">
                <a:latin typeface="+mj-lt"/>
              </a:rPr>
              <a:t>Team meeting once per week between Jen, Bunu and Temp Visa Paralegal to discuss advice clients and casefile clients and other outstanding referrals. </a:t>
            </a:r>
          </a:p>
        </p:txBody>
      </p:sp>
    </p:spTree>
    <p:extLst>
      <p:ext uri="{BB962C8B-B14F-4D97-AF65-F5344CB8AC3E}">
        <p14:creationId xmlns:p14="http://schemas.microsoft.com/office/powerpoint/2010/main" val="1799682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7" y="742849"/>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defTabSz="521437" rtl="0" eaLnBrk="1" fontAlgn="auto" latinLnBrk="0" hangingPunct="0">
              <a:lnSpc>
                <a:spcPct val="100000"/>
              </a:lnSpc>
              <a:spcBef>
                <a:spcPts val="0"/>
              </a:spcBef>
              <a:spcAft>
                <a:spcPts val="0"/>
              </a:spcAft>
              <a:buClrTx/>
              <a:buSzTx/>
              <a:buFontTx/>
              <a:buNone/>
              <a:tabLst/>
              <a:defRPr/>
            </a:pPr>
            <a:r>
              <a:rPr lang="en-AU" dirty="0"/>
              <a:t>Information Sharing- benefits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TextBox 8">
            <a:extLst>
              <a:ext uri="{FF2B5EF4-FFF2-40B4-BE49-F238E27FC236}">
                <a16:creationId xmlns:a16="http://schemas.microsoft.com/office/drawing/2014/main" id="{E90784E6-D492-4BD8-B85F-76E737975E40}"/>
              </a:ext>
            </a:extLst>
          </p:cNvPr>
          <p:cNvSpPr txBox="1"/>
          <p:nvPr/>
        </p:nvSpPr>
        <p:spPr>
          <a:xfrm>
            <a:off x="680719" y="1858448"/>
            <a:ext cx="9319260" cy="4955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AU" sz="2000" b="1" dirty="0">
                <a:latin typeface="+mj-lt"/>
                <a:ea typeface="Calibri" panose="020F0502020204030204" pitchFamily="34" charset="0"/>
              </a:rPr>
              <a:t>Benefits</a:t>
            </a:r>
          </a:p>
          <a:p>
            <a:pPr marL="285750" indent="-285750" algn="l">
              <a:buFont typeface="Arial" panose="020B0604020202020204" pitchFamily="34" charset="0"/>
              <a:buChar char="•"/>
            </a:pPr>
            <a:r>
              <a:rPr lang="en-AU" sz="2000" dirty="0">
                <a:latin typeface="+mj-lt"/>
                <a:ea typeface="Calibri" panose="020F0502020204030204" pitchFamily="34" charset="0"/>
              </a:rPr>
              <a:t>C</a:t>
            </a:r>
            <a:r>
              <a:rPr lang="en-AU" sz="2000" dirty="0">
                <a:effectLst/>
                <a:latin typeface="+mj-lt"/>
                <a:ea typeface="Calibri" panose="020F0502020204030204" pitchFamily="34" charset="0"/>
              </a:rPr>
              <a:t>an streamline legal support processes and allow better collaboration between support agencies</a:t>
            </a:r>
            <a:endParaRPr lang="en-AU" sz="2000" dirty="0">
              <a:latin typeface="+mj-lt"/>
              <a:ea typeface="Calibri" panose="020F0502020204030204" pitchFamily="34" charset="0"/>
            </a:endParaRPr>
          </a:p>
          <a:p>
            <a:pPr marL="285750" indent="-285750" algn="l">
              <a:buFont typeface="Arial" panose="020B0604020202020204" pitchFamily="34" charset="0"/>
              <a:buChar char="•"/>
            </a:pPr>
            <a:r>
              <a:rPr lang="en-AU" sz="2000" dirty="0">
                <a:latin typeface="+mj-lt"/>
                <a:ea typeface="Calibri" panose="020F0502020204030204" pitchFamily="34" charset="0"/>
              </a:rPr>
              <a:t>S</a:t>
            </a:r>
            <a:r>
              <a:rPr lang="en-AU" sz="2000" dirty="0">
                <a:effectLst/>
                <a:latin typeface="+mj-lt"/>
                <a:ea typeface="Calibri" panose="020F0502020204030204" pitchFamily="34" charset="0"/>
              </a:rPr>
              <a:t>haring can lead to better decision-making. </a:t>
            </a:r>
            <a:r>
              <a:rPr lang="en-AU" sz="2000" dirty="0">
                <a:latin typeface="+mj-lt"/>
                <a:ea typeface="Calibri" panose="020F0502020204030204" pitchFamily="34" charset="0"/>
              </a:rPr>
              <a:t>For example, Jen may take a certain approach to a family law/DV matter (with the instructions of the client) after consultation with Bunu as to how to progress the migration matter. </a:t>
            </a:r>
          </a:p>
          <a:p>
            <a:pPr marL="285750" indent="-285750">
              <a:buFont typeface="Arial" panose="020B0604020202020204" pitchFamily="34" charset="0"/>
              <a:buChar char="•"/>
            </a:pPr>
            <a:r>
              <a:rPr lang="en-AU" sz="2000" dirty="0">
                <a:latin typeface="+mj-lt"/>
                <a:ea typeface="Calibri" panose="020F0502020204030204" pitchFamily="34" charset="0"/>
                <a:cs typeface="Arial" panose="020B0604020202020204" pitchFamily="34" charset="0"/>
              </a:rPr>
              <a:t>Parenting matters can be best prepared when you know the prospects for the clients immigration matters. For example, we may know in advance to make an application for international relocation in the FCFCOA.</a:t>
            </a:r>
          </a:p>
          <a:p>
            <a:pPr marL="285750" indent="-285750">
              <a:buFont typeface="Arial" panose="020B0604020202020204" pitchFamily="34" charset="0"/>
              <a:buChar char="•"/>
            </a:pPr>
            <a:r>
              <a:rPr lang="en-AU" sz="2000" dirty="0">
                <a:effectLst/>
                <a:ea typeface="Calibri" panose="020F0502020204030204" pitchFamily="34" charset="0"/>
                <a:cs typeface="Arial" panose="020B0604020202020204" pitchFamily="34" charset="0"/>
              </a:rPr>
              <a:t>RAILS may be able to make an early assessment of the client’s prospects of success</a:t>
            </a:r>
          </a:p>
          <a:p>
            <a:pPr marL="285750" indent="-285750">
              <a:buFont typeface="Arial" panose="020B0604020202020204" pitchFamily="34" charset="0"/>
              <a:buChar char="•"/>
            </a:pPr>
            <a:r>
              <a:rPr lang="en-AU" sz="2000" dirty="0">
                <a:ea typeface="Calibri" panose="020F0502020204030204" pitchFamily="34" charset="0"/>
                <a:cs typeface="Arial" panose="020B0604020202020204" pitchFamily="34" charset="0"/>
              </a:rPr>
              <a:t>I</a:t>
            </a:r>
            <a:r>
              <a:rPr lang="en-AU" sz="2000" dirty="0">
                <a:effectLst/>
                <a:ea typeface="Calibri" panose="020F0502020204030204" pitchFamily="34" charset="0"/>
                <a:cs typeface="Arial" panose="020B0604020202020204" pitchFamily="34" charset="0"/>
              </a:rPr>
              <a:t>nformed decision on how to proceed from the outset</a:t>
            </a:r>
          </a:p>
          <a:p>
            <a:pPr marL="285750" indent="-285750">
              <a:buFont typeface="Arial" panose="020B0604020202020204" pitchFamily="34" charset="0"/>
              <a:buChar char="•"/>
            </a:pPr>
            <a:r>
              <a:rPr lang="en-AU" sz="2000" dirty="0">
                <a:effectLst/>
                <a:latin typeface="+mj-lt"/>
                <a:ea typeface="Calibri" panose="020F0502020204030204" pitchFamily="34" charset="0"/>
                <a:cs typeface="Arial" panose="020B0604020202020204" pitchFamily="34" charset="0"/>
              </a:rPr>
              <a:t>application </a:t>
            </a:r>
            <a:r>
              <a:rPr lang="en-AU" sz="2000" dirty="0">
                <a:latin typeface="+mj-lt"/>
                <a:ea typeface="Calibri" panose="020F0502020204030204" pitchFamily="34" charset="0"/>
                <a:cs typeface="Arial" panose="020B0604020202020204" pitchFamily="34" charset="0"/>
              </a:rPr>
              <a:t>can be made</a:t>
            </a:r>
            <a:r>
              <a:rPr lang="en-AU" sz="2000" dirty="0">
                <a:effectLst/>
                <a:latin typeface="+mj-lt"/>
                <a:ea typeface="Calibri" panose="020F0502020204030204" pitchFamily="34" charset="0"/>
                <a:cs typeface="Arial" panose="020B0604020202020204" pitchFamily="34" charset="0"/>
              </a:rPr>
              <a:t> with non-judicial evidence. The foundation of the client’s application can be built on an accurate and fulsome picture of the client’s circumstances. </a:t>
            </a:r>
            <a:endParaRPr lang="en-AU" sz="2000" dirty="0">
              <a:effectLst/>
              <a:latin typeface="+mj-lt"/>
              <a:ea typeface="Calibri" panose="020F0502020204030204" pitchFamily="34" charset="0"/>
            </a:endParaRPr>
          </a:p>
          <a:p>
            <a:pPr marL="457200" indent="-457200" algn="l">
              <a:buFont typeface="Arial" panose="020B0604020202020204" pitchFamily="34" charset="0"/>
              <a:buChar char="•"/>
            </a:pPr>
            <a:endParaRPr lang="en-AU" sz="1600" dirty="0">
              <a:latin typeface="+mj-lt"/>
            </a:endParaRPr>
          </a:p>
        </p:txBody>
      </p:sp>
    </p:spTree>
    <p:extLst>
      <p:ext uri="{BB962C8B-B14F-4D97-AF65-F5344CB8AC3E}">
        <p14:creationId xmlns:p14="http://schemas.microsoft.com/office/powerpoint/2010/main" val="32893428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EBDF9-4239-67D2-C1DC-0FCE7CFC8162}"/>
              </a:ext>
            </a:extLst>
          </p:cNvPr>
          <p:cNvSpPr>
            <a:spLocks noGrp="1"/>
          </p:cNvSpPr>
          <p:nvPr>
            <p:ph type="body" sz="quarter" idx="10"/>
          </p:nvPr>
        </p:nvSpPr>
        <p:spPr>
          <a:xfrm>
            <a:off x="857138" y="1549402"/>
            <a:ext cx="8966422" cy="1282699"/>
          </a:xfrm>
        </p:spPr>
        <p:txBody>
          <a:bodyPr/>
          <a:lstStyle/>
          <a:p>
            <a:r>
              <a:rPr lang="en-AU" dirty="0"/>
              <a:t>Information sharing - challenges</a:t>
            </a:r>
          </a:p>
          <a:p>
            <a:endParaRPr lang="en-AU" dirty="0"/>
          </a:p>
        </p:txBody>
      </p:sp>
      <p:sp>
        <p:nvSpPr>
          <p:cNvPr id="3" name="Text Placeholder 2">
            <a:extLst>
              <a:ext uri="{FF2B5EF4-FFF2-40B4-BE49-F238E27FC236}">
                <a16:creationId xmlns:a16="http://schemas.microsoft.com/office/drawing/2014/main" id="{0DE27E05-209B-5C89-951A-11DFBA6A8FF6}"/>
              </a:ext>
            </a:extLst>
          </p:cNvPr>
          <p:cNvSpPr>
            <a:spLocks noGrp="1"/>
          </p:cNvSpPr>
          <p:nvPr>
            <p:ph type="body" sz="quarter" idx="11"/>
          </p:nvPr>
        </p:nvSpPr>
        <p:spPr>
          <a:xfrm>
            <a:off x="857138" y="2484003"/>
            <a:ext cx="9221140" cy="3181301"/>
          </a:xfrm>
        </p:spPr>
        <p:txBody>
          <a:bodyPr>
            <a:normAutofit fontScale="92500" lnSpcReduction="10000"/>
          </a:bodyPr>
          <a:lstStyle/>
          <a:p>
            <a:pPr algn="l"/>
            <a:endParaRPr lang="en-AU" sz="2800" u="sng" dirty="0">
              <a:latin typeface="+mj-lt"/>
            </a:endParaRPr>
          </a:p>
          <a:p>
            <a:pPr marL="285750" indent="-285750" algn="l">
              <a:buFont typeface="Arial" panose="020B0604020202020204" pitchFamily="34" charset="0"/>
              <a:buChar char="•"/>
            </a:pPr>
            <a:r>
              <a:rPr lang="en-AU" sz="2600" dirty="0">
                <a:latin typeface="+mj-lt"/>
                <a:ea typeface="Calibri" panose="020F0502020204030204" pitchFamily="34" charset="0"/>
                <a:cs typeface="Cordia New" panose="020B0304020202020204" pitchFamily="34" charset="-34"/>
              </a:rPr>
              <a:t>Legal and professional obligations to client confidentiality.</a:t>
            </a:r>
          </a:p>
          <a:p>
            <a:pPr marL="285750" indent="-285750" algn="l">
              <a:buFont typeface="Arial" panose="020B0604020202020204" pitchFamily="34" charset="0"/>
              <a:buChar char="•"/>
            </a:pPr>
            <a:endParaRPr lang="en-AU" sz="2600" dirty="0">
              <a:latin typeface="+mj-lt"/>
              <a:ea typeface="Calibri" panose="020F0502020204030204" pitchFamily="34" charset="0"/>
              <a:cs typeface="Cordia New" panose="020B0304020202020204" pitchFamily="34" charset="-34"/>
            </a:endParaRPr>
          </a:p>
          <a:p>
            <a:pPr marL="285750" indent="-285750" algn="l">
              <a:buFont typeface="Arial" panose="020B0604020202020204" pitchFamily="34" charset="0"/>
              <a:buChar char="•"/>
            </a:pPr>
            <a:r>
              <a:rPr lang="en-AU" sz="2600" dirty="0">
                <a:latin typeface="+mj-lt"/>
                <a:ea typeface="Calibri" panose="020F0502020204030204" pitchFamily="34" charset="0"/>
                <a:cs typeface="Cordia New" panose="020B0304020202020204" pitchFamily="34" charset="-34"/>
              </a:rPr>
              <a:t>Client </a:t>
            </a:r>
            <a:r>
              <a:rPr lang="en-AU" sz="2600" dirty="0">
                <a:effectLst/>
                <a:latin typeface="+mj-lt"/>
                <a:ea typeface="Calibri" panose="020F0502020204030204" pitchFamily="34" charset="0"/>
                <a:cs typeface="Cordia New" panose="020B0304020202020204" pitchFamily="34" charset="-34"/>
              </a:rPr>
              <a:t>privacy and safeguarding against breaches.</a:t>
            </a:r>
          </a:p>
          <a:p>
            <a:pPr marL="285750" indent="-285750" algn="l">
              <a:buFont typeface="Arial" panose="020B0604020202020204" pitchFamily="34" charset="0"/>
              <a:buChar char="•"/>
            </a:pPr>
            <a:endParaRPr lang="en-AU" sz="2600" dirty="0">
              <a:effectLst/>
              <a:latin typeface="+mj-lt"/>
              <a:ea typeface="Calibri" panose="020F0502020204030204" pitchFamily="34" charset="0"/>
              <a:cs typeface="Cordia New" panose="020B0304020202020204" pitchFamily="34" charset="-34"/>
            </a:endParaRPr>
          </a:p>
          <a:p>
            <a:pPr marL="285750" indent="-285750" algn="l">
              <a:buFont typeface="Arial" panose="020B0604020202020204" pitchFamily="34" charset="0"/>
              <a:buChar char="•"/>
            </a:pPr>
            <a:r>
              <a:rPr lang="en-AU" sz="2600" dirty="0">
                <a:effectLst/>
                <a:latin typeface="+mj-lt"/>
                <a:ea typeface="Calibri" panose="020F0502020204030204" pitchFamily="34" charset="0"/>
                <a:cs typeface="Cordia New" panose="020B0304020202020204" pitchFamily="34" charset="-34"/>
              </a:rPr>
              <a:t>Client authority is needed at initial/advice stage of information sharing as well as at the representation stage. The client is made well aware that information sharing is a possibility and consent is always obtained prior. </a:t>
            </a:r>
          </a:p>
          <a:p>
            <a:endParaRPr lang="en-AU" dirty="0"/>
          </a:p>
        </p:txBody>
      </p:sp>
      <p:pic>
        <p:nvPicPr>
          <p:cNvPr id="4" name="Picture 6" descr="Picture 6">
            <a:extLst>
              <a:ext uri="{FF2B5EF4-FFF2-40B4-BE49-F238E27FC236}">
                <a16:creationId xmlns:a16="http://schemas.microsoft.com/office/drawing/2014/main" id="{C20E705E-B7C8-1029-A7E1-BB59A7E65F04}"/>
              </a:ext>
            </a:extLst>
          </p:cNvPr>
          <p:cNvPicPr>
            <a:picLocks noChangeAspect="1"/>
          </p:cNvPicPr>
          <p:nvPr/>
        </p:nvPicPr>
        <p:blipFill>
          <a:blip r:embed="rId2"/>
          <a:srcRect l="8432" t="5564" r="13154" b="9276"/>
          <a:stretch>
            <a:fillRect/>
          </a:stretch>
        </p:blipFill>
        <p:spPr>
          <a:xfrm>
            <a:off x="143800" y="0"/>
            <a:ext cx="1426677" cy="1549402"/>
          </a:xfrm>
          <a:prstGeom prst="rect">
            <a:avLst/>
          </a:prstGeom>
          <a:ln w="12700">
            <a:miter lim="400000"/>
          </a:ln>
        </p:spPr>
      </p:pic>
    </p:spTree>
    <p:extLst>
      <p:ext uri="{BB962C8B-B14F-4D97-AF65-F5344CB8AC3E}">
        <p14:creationId xmlns:p14="http://schemas.microsoft.com/office/powerpoint/2010/main" val="13854443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925257" y="792112"/>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Family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797677" y="1074714"/>
            <a:ext cx="9340504"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highlight>
                <a:srgbClr val="FFFF00"/>
              </a:highlight>
              <a:latin typeface="Arial" panose="020B0604020202020204" pitchFamily="34" charset="0"/>
              <a:ea typeface="Times New Roman" panose="02020603050405020304" pitchFamily="18" charset="0"/>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a:p>
            <a:pPr marL="457200" lvl="1" algn="just">
              <a:buSzPts val="1000"/>
              <a:tabLst>
                <a:tab pos="914400" algn="l"/>
              </a:tabLst>
            </a:pPr>
            <a:r>
              <a:rPr lang="en-AU" sz="2200" b="1" dirty="0">
                <a:latin typeface="+mj-lt"/>
                <a:ea typeface="Times New Roman" panose="02020603050405020304" pitchFamily="18" charset="0"/>
              </a:rPr>
              <a:t>Inability to get a Permanent Visa</a:t>
            </a:r>
          </a:p>
          <a:p>
            <a:pPr marL="457200" lvl="1" algn="just">
              <a:buSzPts val="1000"/>
              <a:tabLst>
                <a:tab pos="914400" algn="l"/>
              </a:tabLst>
            </a:pPr>
            <a:endParaRPr lang="en-AU" sz="800" b="1" dirty="0">
              <a:effectLst/>
              <a:latin typeface="+mj-lt"/>
              <a:ea typeface="Times New Roman" panose="02020603050405020304" pitchFamily="18" charset="0"/>
            </a:endParaRP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Hurdles in being able to get permanent when they separate from their husband/partner (and thus losing their visa sponsorship).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This creates a further challenge when the other party is an Australian citizen/permanent resident and they have a child together.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If the woman has no other visa options, they face a significant risk that they may have to relocate internationally without their child, unless they have the consent of the other party (which is extremely rare).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We anticipate representing clients for international relocation matters in the Federal Circuit and Family Court so that women can relocate with their children. These cases are complex and international relocation orders are rare.  </a:t>
            </a: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34403988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672235" y="784656"/>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Family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169177" y="1576674"/>
            <a:ext cx="8588403"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l"/>
            <a:r>
              <a:rPr lang="en-AU" sz="2200" b="1" dirty="0">
                <a:latin typeface="+mj-lt"/>
                <a:ea typeface="Times New Roman" panose="02020603050405020304" pitchFamily="18" charset="0"/>
              </a:rPr>
              <a:t>Inability to Receive Centrelink/Work right due to Visa type </a:t>
            </a:r>
            <a:endParaRPr lang="en-AU" sz="2200" b="1" dirty="0">
              <a:effectLst/>
              <a:latin typeface="+mj-lt"/>
              <a:ea typeface="Times New Roman" panose="02020603050405020304" pitchFamily="18" charset="0"/>
            </a:endParaRP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There are certain visa types where women cannot receive Centrelink benefits and/or work right. </a:t>
            </a: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This is a major hurdle for women staying in relationships with children despite experiencing domestic violence. </a:t>
            </a:r>
          </a:p>
          <a:p>
            <a:pPr marL="628650" lvl="1" indent="-171450">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If they leave, they have to find housing and financially support themselves and the child/ren. </a:t>
            </a: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We have seen a number of matters where the other party does work for cash and therefore pay minimal child support. </a:t>
            </a:r>
            <a:endParaRPr lang="en-AU" sz="2200" dirty="0">
              <a:effectLst/>
              <a:latin typeface="+mj-lt"/>
              <a:ea typeface="Times New Roman" panose="02020603050405020304" pitchFamily="18" charset="0"/>
            </a:endParaRP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When/If they do leave, the other party argues that the Mother cannot adequately financially support the child. </a:t>
            </a:r>
          </a:p>
          <a:p>
            <a:pPr marL="628650" lvl="1" indent="-171450">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Applications for permanent residency </a:t>
            </a:r>
            <a:r>
              <a:rPr lang="en-AU" sz="2200" dirty="0">
                <a:latin typeface="+mj-lt"/>
                <a:ea typeface="Times New Roman" panose="02020603050405020304" pitchFamily="18" charset="0"/>
              </a:rPr>
              <a:t>and/or citizenship are extremely expensive and our clients are unable to afford this expense. </a:t>
            </a:r>
            <a:endParaRPr lang="en-AU" sz="2200" dirty="0">
              <a:effectLst/>
              <a:latin typeface="+mj-lt"/>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8816037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008822" y="736403"/>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Family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586533" y="912592"/>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2000" dirty="0">
              <a:highlight>
                <a:srgbClr val="FFFF00"/>
              </a:highlight>
              <a:latin typeface="Arial" panose="020B0604020202020204" pitchFamily="34" charset="0"/>
              <a:ea typeface="Times New Roman" panose="02020603050405020304" pitchFamily="18" charset="0"/>
            </a:endParaRPr>
          </a:p>
          <a:p>
            <a:pPr marL="457200" lvl="1" algn="just">
              <a:buSzPts val="1000"/>
              <a:tabLst>
                <a:tab pos="914400" algn="l"/>
              </a:tabLst>
            </a:pPr>
            <a:r>
              <a:rPr lang="en-AU" sz="2200" b="1" dirty="0">
                <a:latin typeface="+mj-lt"/>
                <a:ea typeface="Times New Roman" panose="02020603050405020304" pitchFamily="18" charset="0"/>
              </a:rPr>
              <a:t>Jurisdictional Issues </a:t>
            </a:r>
            <a:endParaRPr lang="en-AU" sz="2200" b="1" u="sng" dirty="0">
              <a:effectLst/>
              <a:latin typeface="+mj-lt"/>
              <a:ea typeface="Times New Roman" panose="02020603050405020304" pitchFamily="18" charset="0"/>
            </a:endParaRPr>
          </a:p>
          <a:p>
            <a:pPr marL="628650" lvl="1" indent="-171450" algn="just">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We have advised clients where the other party has begun divorce or property proceedings in their home country.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We are unable to then advise re</a:t>
            </a:r>
            <a:r>
              <a:rPr lang="en-AU" sz="2200" dirty="0">
                <a:latin typeface="+mj-lt"/>
                <a:ea typeface="Times New Roman" panose="02020603050405020304" pitchFamily="18" charset="0"/>
              </a:rPr>
              <a:t>garding these proceedings and direct clients to receive advice from a lawyer in that country which may be at a cost.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Or, on the other hand</a:t>
            </a:r>
            <a:r>
              <a:rPr lang="en-AU" sz="2200" dirty="0">
                <a:latin typeface="+mj-lt"/>
                <a:ea typeface="Times New Roman" panose="02020603050405020304" pitchFamily="18" charset="0"/>
              </a:rPr>
              <a:t>, clients have come to us for advice regarding divorce or property proceedings that they have already commenced in another country and they are unhappy with how they are proceeding. We cannot advise in those circumstances. </a:t>
            </a:r>
          </a:p>
          <a:p>
            <a:pPr marL="457200" lvl="1" algn="just">
              <a:buSzPts val="1000"/>
              <a:tabLst>
                <a:tab pos="914400" algn="l"/>
              </a:tabLst>
            </a:pPr>
            <a:endParaRPr lang="en-AU" sz="2200" dirty="0">
              <a:latin typeface="+mj-lt"/>
              <a:ea typeface="Times New Roman" panose="02020603050405020304" pitchFamily="18" charset="0"/>
            </a:endParaRPr>
          </a:p>
          <a:p>
            <a:pPr marL="457200" lvl="1" algn="just">
              <a:buSzPts val="1000"/>
              <a:tabLst>
                <a:tab pos="914400" algn="l"/>
              </a:tabLst>
            </a:pPr>
            <a:r>
              <a:rPr lang="en-AU" sz="2200" b="1" dirty="0">
                <a:latin typeface="+mj-lt"/>
                <a:ea typeface="Times New Roman" panose="02020603050405020304" pitchFamily="18" charset="0"/>
              </a:rPr>
              <a:t>Regional assistance</a:t>
            </a:r>
            <a:endParaRPr lang="en-AU" sz="2200" b="1" u="sng" dirty="0">
              <a:latin typeface="+mj-lt"/>
              <a:ea typeface="Times New Roman" panose="02020603050405020304" pitchFamily="18" charset="0"/>
            </a:endParaRPr>
          </a:p>
          <a:p>
            <a:pPr marL="628650" lvl="1" indent="-171450" algn="just">
              <a:buSzPts val="1000"/>
              <a:buFont typeface="Arial" panose="020B0604020202020204" pitchFamily="34" charset="0"/>
              <a:buChar char="•"/>
              <a:tabLst>
                <a:tab pos="914400" algn="l"/>
              </a:tabLst>
            </a:pPr>
            <a:r>
              <a:rPr lang="en-GB" sz="2200" dirty="0">
                <a:latin typeface="+mj-lt"/>
              </a:rPr>
              <a:t>Funding did not include funding for travel to regional areas for DV or FCFCOA Court appearances. </a:t>
            </a:r>
          </a:p>
          <a:p>
            <a:pPr marL="628650" lvl="1" indent="-171450" algn="just">
              <a:buSzPts val="1000"/>
              <a:buFont typeface="Arial" panose="020B0604020202020204" pitchFamily="34" charset="0"/>
              <a:buChar char="•"/>
              <a:tabLst>
                <a:tab pos="914400" algn="l"/>
              </a:tabLst>
            </a:pPr>
            <a:endParaRPr lang="en-AU" sz="1800" dirty="0">
              <a:latin typeface="+mj-lt"/>
              <a:ea typeface="Times New Roman" panose="02020603050405020304" pitchFamily="18" charset="0"/>
            </a:endParaRPr>
          </a:p>
          <a:p>
            <a:pPr marL="628650" lvl="1" indent="-171450" algn="just">
              <a:lnSpc>
                <a:spcPct val="150000"/>
              </a:lnSpc>
              <a:buSzPts val="1000"/>
              <a:buFont typeface="Arial" panose="020B0604020202020204" pitchFamily="34" charset="0"/>
              <a:buChar char="•"/>
              <a:tabLst>
                <a:tab pos="914400" algn="l"/>
              </a:tabLst>
            </a:pPr>
            <a:endParaRPr lang="en-AU" sz="1800" dirty="0">
              <a:effectLs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7803944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8"/>
            <a:ext cx="9085345" cy="5531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980187" y="1539057"/>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sz="1800" b="1" u="sng" dirty="0">
              <a:ea typeface="Times New Roman" panose="02020603050405020304" pitchFamily="18" charset="0"/>
              <a:cs typeface="Arial" panose="020B0604020202020204" pitchFamily="34" charset="0"/>
            </a:endParaRPr>
          </a:p>
          <a:p>
            <a:pPr algn="just"/>
            <a:r>
              <a:rPr lang="en-AU" sz="2400" b="1" dirty="0">
                <a:ea typeface="Times New Roman" panose="02020603050405020304" pitchFamily="18" charset="0"/>
                <a:cs typeface="Arial" panose="020B0604020202020204" pitchFamily="34" charset="0"/>
              </a:rPr>
              <a:t>Inability to Receive Centrelink/Work due to Visa </a:t>
            </a:r>
            <a:endParaRPr lang="en-AU" sz="2400" b="1" dirty="0">
              <a:effectLst/>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en-AU" sz="2400" dirty="0">
                <a:effectLst/>
                <a:cs typeface="Arial" panose="020B0604020202020204" pitchFamily="34" charset="0"/>
              </a:rPr>
              <a:t>This is also a domestic violence law challenge – women are staying in or returning to violent relationships due to not being able to financially support themselves and/or the child/ren. </a:t>
            </a:r>
          </a:p>
          <a:p>
            <a:pPr algn="just"/>
            <a:endParaRPr lang="en-AU" sz="2400" dirty="0">
              <a:cs typeface="Arial" panose="020B0604020202020204" pitchFamily="34" charset="0"/>
            </a:endParaRPr>
          </a:p>
          <a:p>
            <a:pPr algn="just"/>
            <a:r>
              <a:rPr lang="en-AU" sz="2400" b="1" dirty="0">
                <a:effectLst/>
                <a:cs typeface="Arial" panose="020B0604020202020204" pitchFamily="34" charset="0"/>
              </a:rPr>
              <a:t>Language Barriers </a:t>
            </a:r>
            <a:endParaRPr lang="en-AU" sz="2400" b="1" dirty="0">
              <a:cs typeface="Arial" panose="020B0604020202020204" pitchFamily="34" charset="0"/>
            </a:endParaRPr>
          </a:p>
          <a:p>
            <a:pPr marL="457200" indent="-457200" algn="just">
              <a:buFont typeface="Arial" panose="020B0604020202020204" pitchFamily="34" charset="0"/>
              <a:buChar char="•"/>
            </a:pPr>
            <a:r>
              <a:rPr lang="en-AU" sz="2400" dirty="0">
                <a:cs typeface="Arial" panose="020B0604020202020204" pitchFamily="34" charset="0"/>
              </a:rPr>
              <a:t>We have seen women file domestic violence order applications that have deficiencies as they did not have support in writing them. This may mean that whilst they may deserve an urgent ex parte Order, they aren’t getting them. This is a significant safety issue if the parties are still residing together. </a:t>
            </a:r>
          </a:p>
          <a:p>
            <a:pPr algn="just"/>
            <a:endParaRPr lang="en-AU" sz="2400" dirty="0">
              <a:effectLst/>
              <a:cs typeface="Arial" panose="020B0604020202020204" pitchFamily="34" charset="0"/>
            </a:endParaRPr>
          </a:p>
          <a:p>
            <a:pPr marL="457200" indent="-457200" algn="l">
              <a:buFont typeface="Arial" panose="020B0604020202020204" pitchFamily="34" charset="0"/>
              <a:buChar char="•"/>
            </a:pPr>
            <a:endParaRPr lang="en-AU" sz="1800" dirty="0">
              <a:effectLst/>
            </a:endParaRPr>
          </a:p>
          <a:p>
            <a:pPr marL="457200" lvl="1">
              <a:buSzPts val="1000"/>
              <a:tabLst>
                <a:tab pos="914400" algn="l"/>
              </a:tabLst>
            </a:pPr>
            <a:endParaRPr lang="en-AU" sz="1000" dirty="0">
              <a:effectLst/>
              <a:highlight>
                <a:srgbClr val="FFFF00"/>
              </a:highlight>
              <a:latin typeface="+mj-lt"/>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Shape 3">
            <a:extLst>
              <a:ext uri="{FF2B5EF4-FFF2-40B4-BE49-F238E27FC236}">
                <a16:creationId xmlns:a16="http://schemas.microsoft.com/office/drawing/2014/main" id="{7B02451B-BDE8-E84D-16AD-212FD20961F5}"/>
              </a:ext>
            </a:extLst>
          </p:cNvPr>
          <p:cNvSpPr txBox="1"/>
          <p:nvPr/>
        </p:nvSpPr>
        <p:spPr>
          <a:xfrm>
            <a:off x="1116321" y="1143048"/>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Domestic Violence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Tree>
    <p:extLst>
      <p:ext uri="{BB962C8B-B14F-4D97-AF65-F5344CB8AC3E}">
        <p14:creationId xmlns:p14="http://schemas.microsoft.com/office/powerpoint/2010/main" val="36933750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8"/>
            <a:ext cx="9085345" cy="5531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31262" y="1377080"/>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l"/>
            <a:endParaRPr lang="en-AU" sz="1600" b="1" u="sng" dirty="0">
              <a:ea typeface="Times New Roman" panose="02020603050405020304" pitchFamily="18" charset="0"/>
              <a:cs typeface="Arial" panose="020B0604020202020204" pitchFamily="34" charset="0"/>
            </a:endParaRPr>
          </a:p>
          <a:p>
            <a:pPr algn="just"/>
            <a:r>
              <a:rPr lang="en-AU" sz="2200" b="1" dirty="0">
                <a:cs typeface="Arial" panose="020B0604020202020204" pitchFamily="34" charset="0"/>
              </a:rPr>
              <a:t>Cultural Differences </a:t>
            </a:r>
            <a:endParaRPr lang="en-AU" sz="2200" b="1" dirty="0">
              <a:effectLst/>
              <a:cs typeface="Arial" panose="020B0604020202020204" pitchFamily="34" charset="0"/>
            </a:endParaRPr>
          </a:p>
          <a:p>
            <a:pPr marL="457200" indent="-457200" algn="just">
              <a:buFont typeface="Arial" panose="020B0604020202020204" pitchFamily="34" charset="0"/>
              <a:buChar char="•"/>
            </a:pPr>
            <a:r>
              <a:rPr lang="en-AU" sz="2200" dirty="0">
                <a:cs typeface="Arial" panose="020B0604020202020204" pitchFamily="34" charset="0"/>
              </a:rPr>
              <a:t>We have also seen women excusing violent and controlling behaviour due to it being acceptable in their culture. </a:t>
            </a:r>
          </a:p>
          <a:p>
            <a:pPr marL="457200" indent="-457200" algn="just">
              <a:buFont typeface="Arial" panose="020B0604020202020204" pitchFamily="34" charset="0"/>
              <a:buChar char="•"/>
            </a:pPr>
            <a:r>
              <a:rPr lang="en-AU" sz="2200" dirty="0">
                <a:cs typeface="Arial" panose="020B0604020202020204" pitchFamily="34" charset="0"/>
              </a:rPr>
              <a:t>This has seen women wanting police Applications for Domestic Violence Orders withdrawn or being coerced in trying to get them withdrawn. Or the order not being followed by the respondent. </a:t>
            </a:r>
          </a:p>
          <a:p>
            <a:pPr marL="457200" indent="-457200" algn="just">
              <a:buFont typeface="Arial" panose="020B0604020202020204" pitchFamily="34" charset="0"/>
              <a:buChar char="•"/>
            </a:pPr>
            <a:r>
              <a:rPr lang="en-AU" sz="2200" dirty="0">
                <a:effectLst/>
                <a:cs typeface="Arial" panose="020B0604020202020204" pitchFamily="34" charset="0"/>
              </a:rPr>
              <a:t>In some cultures, </a:t>
            </a:r>
            <a:r>
              <a:rPr lang="en-AU" sz="2200" dirty="0">
                <a:cs typeface="Arial" panose="020B0604020202020204" pitchFamily="34" charset="0"/>
              </a:rPr>
              <a:t>our clients will be reliant on the other party’s family for support both with the children and financially and will then feel ‘guilted’ into withdrawing domestic violence order applications. Even when the families are not in Australia. </a:t>
            </a:r>
          </a:p>
          <a:p>
            <a:pPr marL="457200" indent="-457200" algn="just">
              <a:buFont typeface="Arial" panose="020B0604020202020204" pitchFamily="34" charset="0"/>
              <a:buChar char="•"/>
            </a:pPr>
            <a:r>
              <a:rPr lang="en-AU" sz="2200" dirty="0">
                <a:effectLst/>
                <a:cs typeface="Arial" panose="020B0604020202020204" pitchFamily="34" charset="0"/>
              </a:rPr>
              <a:t>We have also noticed a </a:t>
            </a:r>
            <a:r>
              <a:rPr lang="en-AU" sz="2200" dirty="0">
                <a:cs typeface="Arial" panose="020B0604020202020204" pitchFamily="34" charset="0"/>
              </a:rPr>
              <a:t>pattern of clients wanting to get rid of their final Domestic Violence Orders due to limited family support and connections in Australia. They rely on the other party for that connection. </a:t>
            </a:r>
            <a:endParaRPr lang="en-AU" sz="2200" dirty="0">
              <a:effectLst/>
              <a:cs typeface="Arial" panose="020B0604020202020204" pitchFamily="34" charset="0"/>
            </a:endParaRPr>
          </a:p>
          <a:p>
            <a:pPr algn="just"/>
            <a:endParaRPr lang="en-AU" sz="2200" dirty="0">
              <a:effectLst/>
              <a:cs typeface="Arial" panose="020B0604020202020204" pitchFamily="34" charset="0"/>
            </a:endParaRPr>
          </a:p>
          <a:p>
            <a:pPr marL="457200" indent="-457200" algn="l">
              <a:buFont typeface="Arial" panose="020B0604020202020204" pitchFamily="34" charset="0"/>
              <a:buChar char="•"/>
            </a:pPr>
            <a:endParaRPr lang="en-AU" sz="1800" dirty="0">
              <a:effectLst/>
            </a:endParaRPr>
          </a:p>
          <a:p>
            <a:pPr marL="457200" lvl="1">
              <a:buSzPts val="1000"/>
              <a:tabLst>
                <a:tab pos="914400" algn="l"/>
              </a:tabLst>
            </a:pPr>
            <a:endParaRPr lang="en-AU" sz="1000" dirty="0">
              <a:effectLst/>
              <a:highlight>
                <a:srgbClr val="FFFF00"/>
              </a:highlight>
              <a:latin typeface="+mj-lt"/>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0" y="65561"/>
            <a:ext cx="1426675" cy="1549400"/>
          </a:xfrm>
          <a:prstGeom prst="rect">
            <a:avLst/>
          </a:prstGeom>
        </p:spPr>
      </p:pic>
      <p:sp>
        <p:nvSpPr>
          <p:cNvPr id="5" name="Shape 3">
            <a:extLst>
              <a:ext uri="{FF2B5EF4-FFF2-40B4-BE49-F238E27FC236}">
                <a16:creationId xmlns:a16="http://schemas.microsoft.com/office/drawing/2014/main" id="{DF7510BC-E57E-138D-BC97-82B98D5003BA}"/>
              </a:ext>
            </a:extLst>
          </p:cNvPr>
          <p:cNvSpPr txBox="1"/>
          <p:nvPr/>
        </p:nvSpPr>
        <p:spPr>
          <a:xfrm>
            <a:off x="1028969" y="846487"/>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Domestic Violence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Tree>
    <p:extLst>
      <p:ext uri="{BB962C8B-B14F-4D97-AF65-F5344CB8AC3E}">
        <p14:creationId xmlns:p14="http://schemas.microsoft.com/office/powerpoint/2010/main" val="9722636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a:spLocks noGrp="1"/>
          </p:cNvSpPr>
          <p:nvPr>
            <p:ph type="title"/>
          </p:nvPr>
        </p:nvSpPr>
        <p:spPr>
          <a:xfrm>
            <a:off x="1068069" y="996437"/>
            <a:ext cx="8544561" cy="843985"/>
          </a:xfrm>
          <a:prstGeom prst="rect">
            <a:avLst/>
          </a:prstGeom>
        </p:spPr>
        <p:txBody>
          <a:bodyPr>
            <a:normAutofit fontScale="90000"/>
          </a:bodyPr>
          <a:lstStyle>
            <a:lvl1pPr defTabSz="572516">
              <a:defRPr sz="6000"/>
            </a:lvl1pPr>
          </a:lstStyle>
          <a:p>
            <a:r>
              <a:rPr lang="en-GB" dirty="0">
                <a:solidFill>
                  <a:srgbClr val="474146"/>
                </a:solidFill>
              </a:rPr>
              <a:t>Migration Law Challenges</a:t>
            </a:r>
            <a:endParaRPr dirty="0">
              <a:solidFill>
                <a:srgbClr val="474146"/>
              </a:solidFill>
            </a:endParaRPr>
          </a:p>
        </p:txBody>
      </p:sp>
      <p:sp>
        <p:nvSpPr>
          <p:cNvPr id="334" name="Content Placeholder 2"/>
          <p:cNvSpPr txBox="1">
            <a:spLocks noGrp="1"/>
          </p:cNvSpPr>
          <p:nvPr>
            <p:ph type="body" idx="1"/>
          </p:nvPr>
        </p:nvSpPr>
        <p:spPr>
          <a:xfrm>
            <a:off x="1216610" y="3333406"/>
            <a:ext cx="8689339" cy="2402461"/>
          </a:xfrm>
          <a:prstGeom prst="rect">
            <a:avLst/>
          </a:prstGeom>
        </p:spPr>
        <p:txBody>
          <a:bodyPr>
            <a:noAutofit/>
          </a:bodyPr>
          <a:lstStyle/>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dirty="0">
                <a:latin typeface="Lato Regular" panose="020F0502020204030203" pitchFamily="34" charset="0"/>
              </a:rPr>
              <a:t>Lack of knowledge about visa and process.</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kern="1200" dirty="0">
                <a:latin typeface="Lato Regular" panose="020F0502020204030203" pitchFamily="34" charset="0"/>
                <a:ea typeface="+mn-ea"/>
                <a:cs typeface="+mn-cs"/>
              </a:rPr>
              <a:t>Evidence hard to access because of social isolation and sponsor control over documents and finances.</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kern="1200" dirty="0">
                <a:latin typeface="Lato Regular" panose="020F0502020204030203" pitchFamily="34" charset="0"/>
                <a:ea typeface="+mn-ea"/>
                <a:cs typeface="+mn-cs"/>
              </a:rPr>
              <a:t>DHA strict deadlines.</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dirty="0">
                <a:latin typeface="Lato Regular" panose="020F0502020204030203" pitchFamily="34" charset="0"/>
              </a:rPr>
              <a:t>Risk of visa cancelled or refused if misleading information, even if didn’t know.</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dirty="0">
                <a:latin typeface="Lato Regular" panose="020F0502020204030203" pitchFamily="34" charset="0"/>
              </a:rPr>
              <a:t>Abusive partners often use false threat of deportation to control. </a:t>
            </a:r>
          </a:p>
          <a:p>
            <a:pPr marL="342900" indent="-342900"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endParaRPr sz="2400" dirty="0">
              <a:latin typeface="Lato Regular" panose="020F0502020204030203" pitchFamily="34" charset="0"/>
            </a:endParaRPr>
          </a:p>
        </p:txBody>
      </p:sp>
      <p:pic>
        <p:nvPicPr>
          <p:cNvPr id="5" name="Picture 4" descr="Logo&#10;&#10;Description automatically generated">
            <a:extLst>
              <a:ext uri="{FF2B5EF4-FFF2-40B4-BE49-F238E27FC236}">
                <a16:creationId xmlns:a16="http://schemas.microsoft.com/office/drawing/2014/main" id="{D1AEF647-28BD-476B-B27B-FB741C5042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0" y="0"/>
            <a:ext cx="1426675" cy="1549400"/>
          </a:xfrm>
          <a:prstGeom prst="rect">
            <a:avLst/>
          </a:prstGeom>
        </p:spPr>
      </p:pic>
    </p:spTree>
    <p:extLst>
      <p:ext uri="{BB962C8B-B14F-4D97-AF65-F5344CB8AC3E}">
        <p14:creationId xmlns:p14="http://schemas.microsoft.com/office/powerpoint/2010/main" val="35080475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25ADE-AACB-4AD0-A7D6-BF32D6250FA2}"/>
              </a:ext>
            </a:extLst>
          </p:cNvPr>
          <p:cNvSpPr>
            <a:spLocks noGrp="1"/>
          </p:cNvSpPr>
          <p:nvPr>
            <p:ph type="body" sz="quarter" idx="10"/>
          </p:nvPr>
        </p:nvSpPr>
        <p:spPr>
          <a:xfrm>
            <a:off x="583564" y="455392"/>
            <a:ext cx="8966422" cy="914400"/>
          </a:xfrm>
        </p:spPr>
        <p:txBody>
          <a:bodyPr>
            <a:normAutofit fontScale="77500" lnSpcReduction="20000"/>
          </a:bodyPr>
          <a:lstStyle/>
          <a:p>
            <a:endParaRPr lang="en-GB" dirty="0"/>
          </a:p>
          <a:p>
            <a:r>
              <a:rPr lang="en-GB" dirty="0"/>
              <a:t>Migration law Challenges </a:t>
            </a:r>
            <a:endParaRPr lang="en-AU" dirty="0"/>
          </a:p>
        </p:txBody>
      </p:sp>
      <p:sp>
        <p:nvSpPr>
          <p:cNvPr id="3" name="Text Placeholder 2">
            <a:extLst>
              <a:ext uri="{FF2B5EF4-FFF2-40B4-BE49-F238E27FC236}">
                <a16:creationId xmlns:a16="http://schemas.microsoft.com/office/drawing/2014/main" id="{F23A4961-9840-4EF1-8A81-81ACCFA61C9A}"/>
              </a:ext>
            </a:extLst>
          </p:cNvPr>
          <p:cNvSpPr>
            <a:spLocks noGrp="1"/>
          </p:cNvSpPr>
          <p:nvPr>
            <p:ph type="body" sz="quarter" idx="11"/>
          </p:nvPr>
        </p:nvSpPr>
        <p:spPr>
          <a:xfrm>
            <a:off x="773112" y="1600200"/>
            <a:ext cx="9513571" cy="5111080"/>
          </a:xfrm>
        </p:spPr>
        <p:txBody>
          <a:bodyPr>
            <a:normAutofit/>
          </a:bodyPr>
          <a:lstStyle/>
          <a:p>
            <a:pPr marL="457200" indent="-457200" algn="l">
              <a:buFont typeface="Arial" panose="020B0604020202020204" pitchFamily="34" charset="0"/>
              <a:buChar char="•"/>
            </a:pPr>
            <a:r>
              <a:rPr lang="en-GB" sz="2400" dirty="0"/>
              <a:t>Only applicant’s on Partner visa pathway and dependent of distinguish talent visa have permanent visa pathway</a:t>
            </a:r>
          </a:p>
          <a:p>
            <a:pPr marL="457200" indent="-457200" algn="l">
              <a:buFont typeface="Arial" panose="020B0604020202020204" pitchFamily="34" charset="0"/>
              <a:buChar char="•"/>
            </a:pPr>
            <a:r>
              <a:rPr lang="en-GB" sz="2400" dirty="0"/>
              <a:t>Temporary visa holders  can’t exercise Family violence provision </a:t>
            </a:r>
          </a:p>
          <a:p>
            <a:pPr marL="342900" lvl="1" indent="-342900" algn="l">
              <a:buFont typeface="Arial" panose="020B0604020202020204" pitchFamily="34" charset="0"/>
              <a:buChar char="•"/>
            </a:pPr>
            <a:r>
              <a:rPr lang="en-GB" sz="2400" dirty="0"/>
              <a:t>  May end up with initial advice or two or to find other visa options</a:t>
            </a:r>
          </a:p>
          <a:p>
            <a:pPr marL="457200" indent="-457200" algn="l">
              <a:buFont typeface="Arial" panose="020B0604020202020204" pitchFamily="34" charset="0"/>
              <a:buChar char="•"/>
            </a:pPr>
            <a:r>
              <a:rPr lang="en-GB" sz="2400" dirty="0"/>
              <a:t>Lack of finance - not able exercise desired  options </a:t>
            </a:r>
          </a:p>
          <a:p>
            <a:pPr marL="457200" indent="-457200" algn="l">
              <a:buFont typeface="Arial" panose="020B0604020202020204" pitchFamily="34" charset="0"/>
              <a:buChar char="•"/>
            </a:pPr>
            <a:r>
              <a:rPr lang="en-GB" sz="2400" dirty="0"/>
              <a:t>Often end up being sad after the advice</a:t>
            </a:r>
          </a:p>
          <a:p>
            <a:pPr marL="457200" indent="-457200" algn="l">
              <a:buFont typeface="Arial" panose="020B0604020202020204" pitchFamily="34" charset="0"/>
              <a:buChar char="•"/>
            </a:pPr>
            <a:r>
              <a:rPr lang="en-GB" sz="2400" dirty="0"/>
              <a:t>May end up staying in an abusive relationship</a:t>
            </a:r>
          </a:p>
          <a:p>
            <a:pPr marL="457200" indent="-457200" algn="l">
              <a:buFont typeface="Arial" panose="020B0604020202020204" pitchFamily="34" charset="0"/>
              <a:buChar char="•"/>
            </a:pPr>
            <a:r>
              <a:rPr lang="en-GB" sz="2400" dirty="0"/>
              <a:t>No access of Medicare, Centrelink and housing</a:t>
            </a:r>
          </a:p>
          <a:p>
            <a:pPr marL="457200" indent="-457200" algn="l">
              <a:buFont typeface="Arial" panose="020B0604020202020204" pitchFamily="34" charset="0"/>
              <a:buChar char="•"/>
            </a:pPr>
            <a:r>
              <a:rPr lang="en-GB" sz="2400" dirty="0"/>
              <a:t>Need to deal with clients’ emotions and sadness</a:t>
            </a:r>
          </a:p>
          <a:p>
            <a:pPr algn="l"/>
            <a:endParaRPr lang="en-GB" dirty="0"/>
          </a:p>
          <a:p>
            <a:endParaRPr lang="en-AU" dirty="0"/>
          </a:p>
        </p:txBody>
      </p:sp>
      <p:pic>
        <p:nvPicPr>
          <p:cNvPr id="4" name="Picture 3" descr="Logo&#10;&#10;Description automatically generated">
            <a:extLst>
              <a:ext uri="{FF2B5EF4-FFF2-40B4-BE49-F238E27FC236}">
                <a16:creationId xmlns:a16="http://schemas.microsoft.com/office/drawing/2014/main" id="{23BB7744-F272-F4B0-B77D-45EADEC20C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31445955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183B5CE8-26BB-4191-B870-FE14DD91396E}"/>
              </a:ext>
            </a:extLst>
          </p:cNvPr>
          <p:cNvSpPr txBox="1"/>
          <p:nvPr/>
        </p:nvSpPr>
        <p:spPr>
          <a:xfrm>
            <a:off x="2504557" y="4296641"/>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Temporary Visa Pilot Project</a:t>
            </a:r>
            <a:endParaRPr kumimoji="0" sz="4200" b="0" i="0" u="none" strike="noStrike" kern="0" cap="none" spc="0" normalizeH="0" baseline="0" noProof="0" dirty="0">
              <a:ln>
                <a:noFill/>
              </a:ln>
              <a:solidFill>
                <a:srgbClr val="474146"/>
              </a:solidFill>
              <a:effectLst/>
              <a:uLnTx/>
              <a:uFillTx/>
              <a:latin typeface="Lato Bold"/>
              <a:sym typeface="Lato Bold"/>
            </a:endParaRPr>
          </a:p>
        </p:txBody>
      </p:sp>
      <p:pic>
        <p:nvPicPr>
          <p:cNvPr id="4" name="Picture 3" descr="Logo&#10;&#10;Description automatically generated">
            <a:extLst>
              <a:ext uri="{FF2B5EF4-FFF2-40B4-BE49-F238E27FC236}">
                <a16:creationId xmlns:a16="http://schemas.microsoft.com/office/drawing/2014/main" id="{E5BAD1EB-68AD-4937-9EB1-313925DF3E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292099" y="6007100"/>
            <a:ext cx="1426675" cy="1549400"/>
          </a:xfrm>
          <a:prstGeom prst="rect">
            <a:avLst/>
          </a:prstGeom>
        </p:spPr>
      </p:pic>
    </p:spTree>
    <p:extLst>
      <p:ext uri="{BB962C8B-B14F-4D97-AF65-F5344CB8AC3E}">
        <p14:creationId xmlns:p14="http://schemas.microsoft.com/office/powerpoint/2010/main" val="37020274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542336" y="944895"/>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Challenges along the way</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809379" y="2145835"/>
            <a:ext cx="8818302"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Tx/>
              <a:buChar char="-"/>
            </a:pPr>
            <a:r>
              <a:rPr lang="en-AU" sz="2400" dirty="0">
                <a:latin typeface="Lato Regular" panose="020F0502020204030203" pitchFamily="34" charset="0"/>
              </a:rPr>
              <a:t>Women that we can’t help – E.g. different jurisdiction (Victoria) because the other party has filed there but the client is in QLD. </a:t>
            </a:r>
          </a:p>
          <a:p>
            <a:pPr marL="342900" indent="-342900" algn="just">
              <a:buFontTx/>
              <a:buChar char="-"/>
            </a:pPr>
            <a:r>
              <a:rPr lang="en-AU" sz="2400" dirty="0">
                <a:latin typeface="Lato Regular" panose="020F0502020204030203" pitchFamily="34" charset="0"/>
              </a:rPr>
              <a:t>Funding for travel for hearings – cannot assist with casework for clients in most regional areas. </a:t>
            </a:r>
          </a:p>
          <a:p>
            <a:pPr marL="342900" indent="-342900" algn="just">
              <a:buFontTx/>
              <a:buChar char="-"/>
            </a:pPr>
            <a:r>
              <a:rPr lang="en-AU" sz="2400" dirty="0">
                <a:latin typeface="Lato Regular" panose="020F0502020204030203" pitchFamily="34" charset="0"/>
              </a:rPr>
              <a:t>Capacity issues – unable to take on every client as a casefile. Need to consider their prospects of success </a:t>
            </a:r>
          </a:p>
          <a:p>
            <a:pPr marL="342900" indent="-342900" algn="just">
              <a:buFontTx/>
              <a:buChar char="-"/>
            </a:pPr>
            <a:r>
              <a:rPr lang="en-AU" sz="2400" dirty="0">
                <a:latin typeface="Lato Regular" panose="020F0502020204030203" pitchFamily="34" charset="0"/>
              </a:rPr>
              <a:t>Managing client expectations about the assistance we can provide as a CLC</a:t>
            </a:r>
          </a:p>
        </p:txBody>
      </p:sp>
    </p:spTree>
    <p:extLst>
      <p:ext uri="{BB962C8B-B14F-4D97-AF65-F5344CB8AC3E}">
        <p14:creationId xmlns:p14="http://schemas.microsoft.com/office/powerpoint/2010/main" val="8668200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9D913-C624-46C6-8033-4738093FA5DE}"/>
              </a:ext>
            </a:extLst>
          </p:cNvPr>
          <p:cNvSpPr>
            <a:spLocks noGrp="1"/>
          </p:cNvSpPr>
          <p:nvPr>
            <p:ph type="body" sz="quarter" idx="10"/>
          </p:nvPr>
        </p:nvSpPr>
        <p:spPr>
          <a:xfrm>
            <a:off x="844329" y="1200150"/>
            <a:ext cx="8979232" cy="1399931"/>
          </a:xfrm>
        </p:spPr>
        <p:txBody>
          <a:bodyPr/>
          <a:lstStyle/>
          <a:p>
            <a:endParaRPr lang="en-GB" dirty="0"/>
          </a:p>
          <a:p>
            <a:r>
              <a:rPr lang="en-GB" dirty="0"/>
              <a:t>Managing Challenges </a:t>
            </a:r>
            <a:endParaRPr lang="en-AU" dirty="0"/>
          </a:p>
          <a:p>
            <a:endParaRPr lang="en-AU" dirty="0"/>
          </a:p>
        </p:txBody>
      </p:sp>
      <p:sp>
        <p:nvSpPr>
          <p:cNvPr id="3" name="Text Placeholder 2">
            <a:extLst>
              <a:ext uri="{FF2B5EF4-FFF2-40B4-BE49-F238E27FC236}">
                <a16:creationId xmlns:a16="http://schemas.microsoft.com/office/drawing/2014/main" id="{DD8D57AA-010B-4103-BD29-A2D859C43C19}"/>
              </a:ext>
            </a:extLst>
          </p:cNvPr>
          <p:cNvSpPr>
            <a:spLocks noGrp="1"/>
          </p:cNvSpPr>
          <p:nvPr>
            <p:ph type="body" sz="quarter" idx="11"/>
          </p:nvPr>
        </p:nvSpPr>
        <p:spPr>
          <a:xfrm>
            <a:off x="1017324" y="2314185"/>
            <a:ext cx="8966422" cy="2642235"/>
          </a:xfrm>
        </p:spPr>
        <p:txBody>
          <a:bodyPr>
            <a:normAutofit fontScale="92500"/>
          </a:bodyPr>
          <a:lstStyle/>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Doing best to assist as much as possible</a:t>
            </a:r>
            <a:br>
              <a:rPr lang="en-GB" sz="2800" dirty="0"/>
            </a:br>
            <a:r>
              <a:rPr lang="en-GB" sz="800" dirty="0"/>
              <a:t> </a:t>
            </a:r>
            <a:endParaRPr lang="en-GB" sz="2800" dirty="0"/>
          </a:p>
          <a:p>
            <a:pPr marL="457200" indent="-457200" algn="l">
              <a:buFont typeface="Arial" panose="020B0604020202020204" pitchFamily="34" charset="0"/>
              <a:buChar char="•"/>
            </a:pPr>
            <a:r>
              <a:rPr lang="en-GB" sz="2800" dirty="0"/>
              <a:t>Legal tasks and legal representation</a:t>
            </a:r>
          </a:p>
          <a:p>
            <a:pPr marL="457200" indent="-457200" algn="l">
              <a:buFont typeface="Arial" panose="020B0604020202020204" pitchFamily="34" charset="0"/>
              <a:buChar char="•"/>
            </a:pPr>
            <a:r>
              <a:rPr lang="en-GB" sz="900" dirty="0"/>
              <a:t> </a:t>
            </a:r>
          </a:p>
          <a:p>
            <a:pPr marL="457200" indent="-457200" algn="l">
              <a:buFont typeface="Arial" panose="020B0604020202020204" pitchFamily="34" charset="0"/>
              <a:buChar char="•"/>
            </a:pPr>
            <a:r>
              <a:rPr lang="en-GB" sz="2800" dirty="0"/>
              <a:t>Liaising with DHA DVF unit to progress visa application</a:t>
            </a:r>
          </a:p>
          <a:p>
            <a:pPr marL="457200" indent="-457200" algn="l">
              <a:buFont typeface="Arial" panose="020B0604020202020204" pitchFamily="34" charset="0"/>
              <a:buChar char="•"/>
            </a:pPr>
            <a:r>
              <a:rPr lang="en-GB" sz="900" dirty="0"/>
              <a:t> </a:t>
            </a:r>
          </a:p>
          <a:p>
            <a:pPr marL="457200" indent="-457200" algn="l">
              <a:buFont typeface="Arial" panose="020B0604020202020204" pitchFamily="34" charset="0"/>
              <a:buChar char="•"/>
            </a:pPr>
            <a:r>
              <a:rPr lang="en-GB" sz="2800" dirty="0"/>
              <a:t>Referring clients to other relevant services</a:t>
            </a:r>
          </a:p>
          <a:p>
            <a:endParaRPr lang="en-AU" dirty="0"/>
          </a:p>
        </p:txBody>
      </p:sp>
    </p:spTree>
    <p:extLst>
      <p:ext uri="{BB962C8B-B14F-4D97-AF65-F5344CB8AC3E}">
        <p14:creationId xmlns:p14="http://schemas.microsoft.com/office/powerpoint/2010/main" val="38238572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D4D44-943E-4CCE-9F31-222FA778CCA0}"/>
              </a:ext>
            </a:extLst>
          </p:cNvPr>
          <p:cNvSpPr>
            <a:spLocks noGrp="1"/>
          </p:cNvSpPr>
          <p:nvPr>
            <p:ph type="body" sz="quarter" idx="10"/>
          </p:nvPr>
        </p:nvSpPr>
        <p:spPr>
          <a:xfrm>
            <a:off x="902142" y="539392"/>
            <a:ext cx="8966422" cy="914400"/>
          </a:xfrm>
        </p:spPr>
        <p:txBody>
          <a:bodyPr/>
          <a:lstStyle/>
          <a:p>
            <a:r>
              <a:rPr lang="en-GB" dirty="0"/>
              <a:t>Positive Feedback from Clients</a:t>
            </a:r>
            <a:endParaRPr lang="en-AU" dirty="0"/>
          </a:p>
        </p:txBody>
      </p:sp>
      <p:pic>
        <p:nvPicPr>
          <p:cNvPr id="4" name="Picture 3" descr="Logo&#10;&#10;Description automatically generated">
            <a:extLst>
              <a:ext uri="{FF2B5EF4-FFF2-40B4-BE49-F238E27FC236}">
                <a16:creationId xmlns:a16="http://schemas.microsoft.com/office/drawing/2014/main" id="{D186302C-03EB-48D1-BB14-33EC1A78E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TextBox 4">
            <a:extLst>
              <a:ext uri="{FF2B5EF4-FFF2-40B4-BE49-F238E27FC236}">
                <a16:creationId xmlns:a16="http://schemas.microsoft.com/office/drawing/2014/main" id="{8392C966-DCF0-ED70-334A-79B6C5627673}"/>
              </a:ext>
            </a:extLst>
          </p:cNvPr>
          <p:cNvSpPr txBox="1"/>
          <p:nvPr/>
        </p:nvSpPr>
        <p:spPr>
          <a:xfrm>
            <a:off x="902142" y="1687292"/>
            <a:ext cx="9098280" cy="4872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“Hello, </a:t>
            </a:r>
            <a:br>
              <a:rPr lang="en-AU" sz="2000" i="1" dirty="0">
                <a:latin typeface="+mj-lt"/>
                <a:ea typeface="Times New Roman" panose="02020603050405020304" pitchFamily="18" charset="0"/>
                <a:cs typeface="Times New Roman" panose="02020603050405020304" pitchFamily="18" charset="0"/>
              </a:rPr>
            </a:br>
            <a:r>
              <a:rPr lang="en-AU" sz="800" i="1" dirty="0">
                <a:latin typeface="+mj-lt"/>
                <a:ea typeface="Times New Roman" panose="02020603050405020304" pitchFamily="18" charset="0"/>
                <a:cs typeface="Times New Roman" panose="02020603050405020304" pitchFamily="18" charset="0"/>
              </a:rPr>
              <a:t> </a:t>
            </a:r>
            <a:endParaRPr lang="en-AU" sz="20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 I realized I forgot to respond last month to let you know the court granted the protection order. I submitted the PO to Home Affairs and they had me create a new account. A few days ago they emailed me to ask for the application the police made for a PO on my behalf. I emailed them a copy of the documents the courts gave me. </a:t>
            </a:r>
          </a:p>
          <a:p>
            <a:pPr marL="457200">
              <a:lnSpc>
                <a:spcPct val="107000"/>
              </a:lnSpc>
            </a:pPr>
            <a:r>
              <a:rPr lang="en-US" sz="800" i="1" dirty="0">
                <a:latin typeface="+mj-lt"/>
                <a:ea typeface="Calibri" panose="020F0502020204030204" pitchFamily="34" charset="0"/>
                <a:cs typeface="Times New Roman" panose="02020603050405020304" pitchFamily="18" charset="0"/>
              </a:rPr>
              <a:t> </a:t>
            </a:r>
            <a:endParaRPr lang="en-AU" sz="8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Last night Home Affairs sent me an 801 grant letter. </a:t>
            </a:r>
            <a:endParaRPr lang="en-AU" sz="2000" i="1" dirty="0">
              <a:latin typeface="+mj-lt"/>
              <a:ea typeface="Times New Roman" panose="02020603050405020304" pitchFamily="18" charset="0"/>
              <a:cs typeface="Times New Roman" panose="02020603050405020304" pitchFamily="18" charset="0"/>
            </a:endParaRPr>
          </a:p>
          <a:p>
            <a:pPr marL="457200">
              <a:lnSpc>
                <a:spcPct val="107000"/>
              </a:lnSpc>
            </a:pPr>
            <a:r>
              <a:rPr lang="en-US" sz="800" i="1" dirty="0">
                <a:effectLst/>
                <a:latin typeface="+mj-lt"/>
                <a:ea typeface="Calibri" panose="020F0502020204030204" pitchFamily="34" charset="0"/>
                <a:cs typeface="Times New Roman" panose="02020603050405020304" pitchFamily="18" charset="0"/>
              </a:rPr>
              <a:t> </a:t>
            </a:r>
            <a:endParaRPr lang="en-AU" sz="8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I didn't really believe it, but I did a VEVO check and, sure enough, I'm a permanent resident. I wish I could celebrate, but it feels really sad to be on a permanent partner visa with no partner. </a:t>
            </a:r>
            <a:endParaRPr lang="en-AU" sz="2000" i="1" dirty="0">
              <a:latin typeface="+mj-lt"/>
              <a:ea typeface="Times New Roman" panose="02020603050405020304" pitchFamily="18" charset="0"/>
              <a:cs typeface="Times New Roman" panose="02020603050405020304" pitchFamily="18" charset="0"/>
            </a:endParaRPr>
          </a:p>
          <a:p>
            <a:pPr marL="457200">
              <a:lnSpc>
                <a:spcPct val="107000"/>
              </a:lnSpc>
            </a:pPr>
            <a:r>
              <a:rPr lang="en-US" sz="800" i="1" dirty="0">
                <a:effectLst/>
                <a:latin typeface="+mj-lt"/>
                <a:ea typeface="Calibri" panose="020F0502020204030204" pitchFamily="34" charset="0"/>
                <a:cs typeface="Times New Roman" panose="02020603050405020304" pitchFamily="18" charset="0"/>
              </a:rPr>
              <a:t> </a:t>
            </a:r>
            <a:endParaRPr lang="en-AU" sz="8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Thank you WLS and RAILS, for the support. While I hope I never need your help again, I am grateful you were there for me when I needed assistance and reassurance.”</a:t>
            </a:r>
            <a:endParaRPr lang="en-AU" sz="2000" i="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791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D4D44-943E-4CCE-9F31-222FA778CCA0}"/>
              </a:ext>
            </a:extLst>
          </p:cNvPr>
          <p:cNvSpPr>
            <a:spLocks noGrp="1"/>
          </p:cNvSpPr>
          <p:nvPr>
            <p:ph type="body" sz="quarter" idx="10"/>
          </p:nvPr>
        </p:nvSpPr>
        <p:spPr>
          <a:xfrm>
            <a:off x="341101" y="455392"/>
            <a:ext cx="8966422" cy="914400"/>
          </a:xfrm>
        </p:spPr>
        <p:txBody>
          <a:bodyPr/>
          <a:lstStyle/>
          <a:p>
            <a:r>
              <a:rPr lang="en-GB" dirty="0"/>
              <a:t>Joint Case Study 1</a:t>
            </a:r>
            <a:endParaRPr lang="en-AU" dirty="0"/>
          </a:p>
        </p:txBody>
      </p:sp>
      <p:pic>
        <p:nvPicPr>
          <p:cNvPr id="4" name="Picture 3" descr="Logo&#10;&#10;Description automatically generated">
            <a:extLst>
              <a:ext uri="{FF2B5EF4-FFF2-40B4-BE49-F238E27FC236}">
                <a16:creationId xmlns:a16="http://schemas.microsoft.com/office/drawing/2014/main" id="{D186302C-03EB-48D1-BB14-33EC1A78E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6" name="Text Placeholder 5">
            <a:extLst>
              <a:ext uri="{FF2B5EF4-FFF2-40B4-BE49-F238E27FC236}">
                <a16:creationId xmlns:a16="http://schemas.microsoft.com/office/drawing/2014/main" id="{CAEF5821-44DA-EAB0-D9AF-F57B81D98394}"/>
              </a:ext>
            </a:extLst>
          </p:cNvPr>
          <p:cNvSpPr>
            <a:spLocks noGrp="1"/>
          </p:cNvSpPr>
          <p:nvPr>
            <p:ph type="body" sz="quarter" idx="11"/>
          </p:nvPr>
        </p:nvSpPr>
        <p:spPr>
          <a:xfrm>
            <a:off x="1013254" y="2389556"/>
            <a:ext cx="9181010" cy="4106751"/>
          </a:xfrm>
        </p:spPr>
        <p:txBody>
          <a:bodyPr>
            <a:noAutofit/>
          </a:bodyPr>
          <a:lstStyle/>
          <a:p>
            <a:pPr algn="just"/>
            <a:r>
              <a:rPr lang="en-AU" sz="2200" dirty="0"/>
              <a:t>E was in a domestically violent relationship with S. E and S have 2 young children together. E fled the relationship with the assistance of the Police to a refuge with the children. The Police made an application for a DVO for E seeking a number of conditions. E is on a temporary visa and S is an Australian citizen. S applied to the FCFCOA for an urgent recovery Order. E was distressed around this and the impending court date. E was also stressed around the status of her visa now that she is separated from S. </a:t>
            </a:r>
          </a:p>
          <a:p>
            <a:pPr algn="just"/>
            <a:endParaRPr lang="en-AU" sz="2200" dirty="0"/>
          </a:p>
          <a:p>
            <a:pPr algn="just"/>
            <a:r>
              <a:rPr lang="en-AU" sz="2200" dirty="0"/>
              <a:t> The pilot assisted E with filing her material and representation in the FCFCOA. RAILS assisted E to get her application for permanent residency approved. Without the assistance of the pilot it is likely E would have had to self represent in the FCFCOA and her visa status may have been in limbo for some time without a proper representation. E now lives safely with her children without the threat of deportation. </a:t>
            </a:r>
          </a:p>
        </p:txBody>
      </p:sp>
    </p:spTree>
    <p:extLst>
      <p:ext uri="{BB962C8B-B14F-4D97-AF65-F5344CB8AC3E}">
        <p14:creationId xmlns:p14="http://schemas.microsoft.com/office/powerpoint/2010/main" val="355518652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186302C-03EB-48D1-BB14-33EC1A78E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6" name="Text Placeholder 5">
            <a:extLst>
              <a:ext uri="{FF2B5EF4-FFF2-40B4-BE49-F238E27FC236}">
                <a16:creationId xmlns:a16="http://schemas.microsoft.com/office/drawing/2014/main" id="{CAEF5821-44DA-EAB0-D9AF-F57B81D98394}"/>
              </a:ext>
            </a:extLst>
          </p:cNvPr>
          <p:cNvSpPr>
            <a:spLocks noGrp="1"/>
          </p:cNvSpPr>
          <p:nvPr>
            <p:ph type="body" sz="quarter" idx="11"/>
          </p:nvPr>
        </p:nvSpPr>
        <p:spPr>
          <a:xfrm>
            <a:off x="857139" y="1724874"/>
            <a:ext cx="8966422" cy="4106751"/>
          </a:xfrm>
        </p:spPr>
        <p:txBody>
          <a:bodyPr>
            <a:normAutofit fontScale="92500" lnSpcReduction="10000"/>
          </a:bodyPr>
          <a:lstStyle/>
          <a:p>
            <a:pPr algn="just"/>
            <a:r>
              <a:rPr lang="en-AU" dirty="0"/>
              <a:t>A was referred to the pilot as she was experiencing DV by D, they have a child together and she was on a bridging visa. A spoke very limited English and required an interpreter. A had experienced domestic violence by D and had a final DVO in place protecting her and the child. </a:t>
            </a:r>
          </a:p>
          <a:p>
            <a:pPr algn="just"/>
            <a:endParaRPr lang="en-AU" dirty="0"/>
          </a:p>
          <a:p>
            <a:pPr algn="just"/>
            <a:r>
              <a:rPr lang="en-AU" dirty="0"/>
              <a:t>The pilot assisted A with successfully getting permanent residency and negotiating parenting matters and a property settlement. Given A’s language barriers, it is unlikely she would have achieved this outcome in a timely manner without the assistance of the pilot. </a:t>
            </a:r>
          </a:p>
        </p:txBody>
      </p:sp>
      <p:sp>
        <p:nvSpPr>
          <p:cNvPr id="8" name="Text Placeholder 1">
            <a:extLst>
              <a:ext uri="{FF2B5EF4-FFF2-40B4-BE49-F238E27FC236}">
                <a16:creationId xmlns:a16="http://schemas.microsoft.com/office/drawing/2014/main" id="{4C757535-F0D8-409A-99D9-F1879C008DCF}"/>
              </a:ext>
            </a:extLst>
          </p:cNvPr>
          <p:cNvSpPr>
            <a:spLocks noGrp="1"/>
          </p:cNvSpPr>
          <p:nvPr>
            <p:ph type="body" sz="quarter" idx="10"/>
          </p:nvPr>
        </p:nvSpPr>
        <p:spPr>
          <a:xfrm>
            <a:off x="341101" y="455392"/>
            <a:ext cx="8966422" cy="914400"/>
          </a:xfrm>
        </p:spPr>
        <p:txBody>
          <a:bodyPr/>
          <a:lstStyle/>
          <a:p>
            <a:r>
              <a:rPr lang="en-GB" dirty="0"/>
              <a:t>Joint Case Study 2</a:t>
            </a:r>
            <a:endParaRPr lang="en-AU" dirty="0"/>
          </a:p>
        </p:txBody>
      </p:sp>
    </p:spTree>
    <p:extLst>
      <p:ext uri="{BB962C8B-B14F-4D97-AF65-F5344CB8AC3E}">
        <p14:creationId xmlns:p14="http://schemas.microsoft.com/office/powerpoint/2010/main" val="4504238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187082" y="958457"/>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sz="4000" dirty="0"/>
              <a:t>Perspectives from front-line lawyers</a:t>
            </a:r>
            <a:endParaRPr kumimoji="0" lang="en-AU" sz="40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1267424" y="5803120"/>
            <a:ext cx="8677072" cy="1892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Arial" panose="020B0604020202020204" pitchFamily="34" charset="0"/>
              <a:buChar char="•"/>
            </a:pPr>
            <a:r>
              <a:rPr lang="en-AU" sz="2400" dirty="0">
                <a:latin typeface="+mj-lt"/>
              </a:rPr>
              <a:t>Collaboration with support workers</a:t>
            </a: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dirty="0">
              <a:latin typeface="+mj-lt"/>
            </a:endParaRPr>
          </a:p>
        </p:txBody>
      </p:sp>
      <p:sp>
        <p:nvSpPr>
          <p:cNvPr id="9" name="TextBox 8">
            <a:extLst>
              <a:ext uri="{FF2B5EF4-FFF2-40B4-BE49-F238E27FC236}">
                <a16:creationId xmlns:a16="http://schemas.microsoft.com/office/drawing/2014/main" id="{91A16583-2986-8C1C-21F7-6ED78910A1E6}"/>
              </a:ext>
            </a:extLst>
          </p:cNvPr>
          <p:cNvSpPr txBox="1"/>
          <p:nvPr/>
        </p:nvSpPr>
        <p:spPr>
          <a:xfrm>
            <a:off x="1799491" y="3323375"/>
            <a:ext cx="8677072" cy="3354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4" indent="-342900" algn="just">
              <a:buFont typeface="Courier New" panose="02070309020205020404" pitchFamily="49" charset="0"/>
              <a:buChar char="o"/>
            </a:pPr>
            <a:r>
              <a:rPr lang="en-AU" sz="2000" dirty="0">
                <a:latin typeface="+mj-lt"/>
              </a:rPr>
              <a:t>Language barriers</a:t>
            </a:r>
          </a:p>
          <a:p>
            <a:pPr marL="342900" lvl="4" indent="-342900" algn="just">
              <a:buFont typeface="Courier New" panose="02070309020205020404" pitchFamily="49" charset="0"/>
              <a:buChar char="o"/>
            </a:pPr>
            <a:r>
              <a:rPr lang="en-AU" sz="2000" dirty="0">
                <a:latin typeface="+mj-lt"/>
              </a:rPr>
              <a:t>Isolation</a:t>
            </a:r>
          </a:p>
          <a:p>
            <a:pPr marL="342900" lvl="4" indent="-342900" algn="just">
              <a:buFont typeface="Courier New" panose="02070309020205020404" pitchFamily="49" charset="0"/>
              <a:buChar char="o"/>
            </a:pPr>
            <a:r>
              <a:rPr lang="en-AU" sz="2000" dirty="0">
                <a:latin typeface="+mj-lt"/>
              </a:rPr>
              <a:t>lack of support system in Australia</a:t>
            </a:r>
          </a:p>
          <a:p>
            <a:pPr marL="342900" lvl="4" indent="-342900" algn="just">
              <a:buFont typeface="Courier New" panose="02070309020205020404" pitchFamily="49" charset="0"/>
              <a:buChar char="o"/>
            </a:pPr>
            <a:r>
              <a:rPr lang="en-AU" sz="2000" dirty="0">
                <a:latin typeface="+mj-lt"/>
              </a:rPr>
              <a:t>Little or no working rights</a:t>
            </a:r>
          </a:p>
          <a:p>
            <a:pPr marL="342900" lvl="2" indent="-342900" algn="just">
              <a:buFont typeface="Courier New" panose="02070309020205020404" pitchFamily="49" charset="0"/>
              <a:buChar char="o"/>
            </a:pPr>
            <a:r>
              <a:rPr lang="en-AU" sz="2000" dirty="0"/>
              <a:t>Lack of migration law pathways if not already on Partner visa pathway</a:t>
            </a:r>
          </a:p>
          <a:p>
            <a:pPr marL="342900" lvl="2" indent="-342900" algn="just">
              <a:buFont typeface="Courier New" panose="02070309020205020404" pitchFamily="49" charset="0"/>
              <a:buChar char="o"/>
            </a:pPr>
            <a:r>
              <a:rPr lang="en-AU" sz="2000" dirty="0"/>
              <a:t>Financial barriers to obtaining legal advice</a:t>
            </a:r>
          </a:p>
          <a:p>
            <a:pPr marL="342900" lvl="2" indent="-342900" algn="just">
              <a:buFont typeface="Courier New" panose="02070309020205020404" pitchFamily="49" charset="0"/>
              <a:buChar char="o"/>
            </a:pPr>
            <a:r>
              <a:rPr lang="en-AU" sz="2000" dirty="0"/>
              <a:t>Threats by PUV/visa sponsor to have victim deported</a:t>
            </a:r>
          </a:p>
          <a:p>
            <a:pPr marL="342900" lvl="2" indent="-342900" algn="just">
              <a:buFont typeface="Courier New" panose="02070309020205020404" pitchFamily="49" charset="0"/>
              <a:buChar char="o"/>
            </a:pPr>
            <a:r>
              <a:rPr lang="en-AU" sz="2000" dirty="0"/>
              <a:t>Safety concerns when PUV/Visa sponsor manages phone and email</a:t>
            </a:r>
          </a:p>
          <a:p>
            <a:pPr lvl="4" algn="just"/>
            <a:endParaRPr lang="en-AU" sz="1800" dirty="0">
              <a:latin typeface="+mj-lt"/>
            </a:endParaRPr>
          </a:p>
          <a:p>
            <a:pPr marL="342900" lvl="4" indent="-342900">
              <a:buFont typeface="Courier New" panose="02070309020205020404" pitchFamily="49" charset="0"/>
              <a:buChar char="o"/>
            </a:pPr>
            <a:endParaRPr lang="en-AU" sz="1800" dirty="0">
              <a:latin typeface="+mj-lt"/>
            </a:endParaRPr>
          </a:p>
          <a:p>
            <a:pPr lvl="4"/>
            <a:endParaRPr lang="en-AU" sz="1600" dirty="0"/>
          </a:p>
        </p:txBody>
      </p:sp>
      <p:sp>
        <p:nvSpPr>
          <p:cNvPr id="10" name="TextBox 9">
            <a:extLst>
              <a:ext uri="{FF2B5EF4-FFF2-40B4-BE49-F238E27FC236}">
                <a16:creationId xmlns:a16="http://schemas.microsoft.com/office/drawing/2014/main" id="{3CCE64B5-0BC9-4658-A4F7-B97586D01562}"/>
              </a:ext>
            </a:extLst>
          </p:cNvPr>
          <p:cNvSpPr txBox="1"/>
          <p:nvPr/>
        </p:nvSpPr>
        <p:spPr>
          <a:xfrm>
            <a:off x="1267424" y="1847443"/>
            <a:ext cx="8677072" cy="30008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Arial" panose="020B0604020202020204" pitchFamily="34" charset="0"/>
              <a:buChar char="•"/>
            </a:pPr>
            <a:r>
              <a:rPr lang="en-AU" sz="2400" dirty="0">
                <a:latin typeface="+mj-lt"/>
              </a:rPr>
              <a:t>Increased understanding of the vulnerabilities of women on temporary visas experiencing family violence </a:t>
            </a:r>
          </a:p>
          <a:p>
            <a:pPr marL="342900" indent="-342900" algn="just">
              <a:buFont typeface="Arial" panose="020B0604020202020204" pitchFamily="34" charset="0"/>
              <a:buChar char="•"/>
            </a:pPr>
            <a:r>
              <a:rPr lang="en-AU" sz="2400" dirty="0">
                <a:latin typeface="+mj-lt"/>
              </a:rPr>
              <a:t>Increased understanding the barriers they face in leaving a violent relationship </a:t>
            </a: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dirty="0">
              <a:latin typeface="+mj-lt"/>
            </a:endParaRPr>
          </a:p>
        </p:txBody>
      </p:sp>
    </p:spTree>
    <p:extLst>
      <p:ext uri="{BB962C8B-B14F-4D97-AF65-F5344CB8AC3E}">
        <p14:creationId xmlns:p14="http://schemas.microsoft.com/office/powerpoint/2010/main" val="27278975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Content Placeholder 2">
            <a:extLst>
              <a:ext uri="{FF2B5EF4-FFF2-40B4-BE49-F238E27FC236}">
                <a16:creationId xmlns:a16="http://schemas.microsoft.com/office/drawing/2014/main" id="{58DAFAA5-E4A9-4183-9B83-FD1F8F30B693}"/>
              </a:ext>
            </a:extLst>
          </p:cNvPr>
          <p:cNvGraphicFramePr/>
          <p:nvPr>
            <p:extLst>
              <p:ext uri="{D42A27DB-BD31-4B8C-83A1-F6EECF244321}">
                <p14:modId xmlns:p14="http://schemas.microsoft.com/office/powerpoint/2010/main" val="1472506310"/>
              </p:ext>
            </p:extLst>
          </p:nvPr>
        </p:nvGraphicFramePr>
        <p:xfrm>
          <a:off x="734298" y="2373627"/>
          <a:ext cx="9212104" cy="3811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Logo&#10;&#10;Description automatically generated">
            <a:extLst>
              <a:ext uri="{FF2B5EF4-FFF2-40B4-BE49-F238E27FC236}">
                <a16:creationId xmlns:a16="http://schemas.microsoft.com/office/drawing/2014/main" id="{DDC12974-0B04-486B-B615-7E9DB992D9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6" name="Title 1">
            <a:extLst>
              <a:ext uri="{FF2B5EF4-FFF2-40B4-BE49-F238E27FC236}">
                <a16:creationId xmlns:a16="http://schemas.microsoft.com/office/drawing/2014/main" id="{F3995446-1542-4D86-A173-BC25D6A3919D}"/>
              </a:ext>
            </a:extLst>
          </p:cNvPr>
          <p:cNvSpPr txBox="1">
            <a:spLocks/>
          </p:cNvSpPr>
          <p:nvPr/>
        </p:nvSpPr>
        <p:spPr>
          <a:xfrm>
            <a:off x="393110" y="1035506"/>
            <a:ext cx="9553292" cy="994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80105" tIns="40053" rIns="80105" bIns="40053" rtlCol="0" anchor="ctr">
            <a:noAutofit/>
          </a:bodyPr>
          <a:lstStyle>
            <a:lvl1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1pPr>
            <a:lvl2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2pPr>
            <a:lvl3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3pPr>
            <a:lvl4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4pPr>
            <a:lvl5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5pPr>
            <a:lvl6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6pPr>
            <a:lvl7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7pPr>
            <a:lvl8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8pPr>
            <a:lvl9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9pPr>
          </a:lstStyle>
          <a:p>
            <a:pPr hangingPunct="1">
              <a:spcBef>
                <a:spcPct val="0"/>
              </a:spcBef>
            </a:pP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Key tips if you want to support victims of FV</a:t>
            </a:r>
          </a:p>
        </p:txBody>
      </p:sp>
    </p:spTree>
    <p:extLst>
      <p:ext uri="{BB962C8B-B14F-4D97-AF65-F5344CB8AC3E}">
        <p14:creationId xmlns:p14="http://schemas.microsoft.com/office/powerpoint/2010/main" val="204495919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8"/>
            <a:ext cx="9085345" cy="5531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0" y="65561"/>
            <a:ext cx="1426675" cy="1549400"/>
          </a:xfrm>
          <a:prstGeom prst="rect">
            <a:avLst/>
          </a:prstGeom>
        </p:spPr>
      </p:pic>
      <p:sp>
        <p:nvSpPr>
          <p:cNvPr id="5" name="Shape 3">
            <a:extLst>
              <a:ext uri="{FF2B5EF4-FFF2-40B4-BE49-F238E27FC236}">
                <a16:creationId xmlns:a16="http://schemas.microsoft.com/office/drawing/2014/main" id="{DF7510BC-E57E-138D-BC97-82B98D5003BA}"/>
              </a:ext>
            </a:extLst>
          </p:cNvPr>
          <p:cNvSpPr txBox="1"/>
          <p:nvPr/>
        </p:nvSpPr>
        <p:spPr>
          <a:xfrm>
            <a:off x="1008822" y="840261"/>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Law Reform Recommendations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6" name="Shape 2">
            <a:extLst>
              <a:ext uri="{FF2B5EF4-FFF2-40B4-BE49-F238E27FC236}">
                <a16:creationId xmlns:a16="http://schemas.microsoft.com/office/drawing/2014/main" id="{0F63FF03-AF0C-8C0B-427F-E6EE34EC3DC1}"/>
              </a:ext>
            </a:extLst>
          </p:cNvPr>
          <p:cNvSpPr txBox="1"/>
          <p:nvPr/>
        </p:nvSpPr>
        <p:spPr>
          <a:xfrm>
            <a:off x="586533" y="1923837"/>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marL="742950" lvl="1" indent="-285750" algn="just">
              <a:buSzPts val="1000"/>
              <a:buFont typeface="Arial" panose="020B0604020202020204" pitchFamily="34" charset="0"/>
              <a:buChar char="•"/>
              <a:tabLst>
                <a:tab pos="914400" algn="l"/>
              </a:tabLst>
            </a:pPr>
            <a:r>
              <a:rPr lang="en-AU" sz="2400" dirty="0">
                <a:effectLst/>
                <a:latin typeface="+mj-lt"/>
                <a:ea typeface="Times New Roman" panose="02020603050405020304" pitchFamily="18" charset="0"/>
              </a:rPr>
              <a:t>Immigration law reform is essential to fill the gap for clients that are unable to access FV Pathway to Permanent Residency</a:t>
            </a:r>
          </a:p>
          <a:p>
            <a:pPr marL="457200" lvl="1" algn="just">
              <a:buSzPts val="1000"/>
              <a:tabLst>
                <a:tab pos="914400" algn="l"/>
              </a:tabLst>
            </a:pPr>
            <a:endParaRPr lang="en-AU" sz="800" dirty="0">
              <a:effectLst/>
              <a:latin typeface="+mj-lt"/>
              <a:ea typeface="Times New Roman" panose="02020603050405020304" pitchFamily="18" charset="0"/>
            </a:endParaRPr>
          </a:p>
          <a:p>
            <a:pPr marL="742950" lvl="1" indent="-285750" algn="just">
              <a:buSzPts val="1000"/>
              <a:buFont typeface="Arial" panose="020B0604020202020204" pitchFamily="34" charset="0"/>
              <a:buChar char="•"/>
              <a:tabLst>
                <a:tab pos="914400" algn="l"/>
              </a:tabLst>
            </a:pPr>
            <a:r>
              <a:rPr lang="en-AU" sz="2400" dirty="0">
                <a:latin typeface="+mj-lt"/>
                <a:ea typeface="Times New Roman" panose="02020603050405020304" pitchFamily="18" charset="0"/>
              </a:rPr>
              <a:t>Provide legal provisions to all victims of domestic violence, regardless of the types of visa they hold. This ensures that safety of women and children are made priority</a:t>
            </a:r>
          </a:p>
          <a:p>
            <a:pPr marL="742950" lvl="1" indent="-285750" algn="just">
              <a:buSzPts val="1000"/>
              <a:buFont typeface="Arial" panose="020B0604020202020204" pitchFamily="34" charset="0"/>
              <a:buChar char="•"/>
              <a:tabLst>
                <a:tab pos="914400" algn="l"/>
              </a:tabLst>
            </a:pPr>
            <a:endParaRPr lang="en-AU" sz="800" dirty="0">
              <a:latin typeface="+mj-lt"/>
              <a:ea typeface="Times New Roman" panose="02020603050405020304" pitchFamily="18" charset="0"/>
            </a:endParaRPr>
          </a:p>
          <a:p>
            <a:pPr marL="742950" lvl="1" indent="-285750" algn="just">
              <a:buSzPts val="1000"/>
              <a:buFont typeface="Arial" panose="020B0604020202020204" pitchFamily="34" charset="0"/>
              <a:buChar char="•"/>
              <a:tabLst>
                <a:tab pos="914400" algn="l"/>
              </a:tabLst>
            </a:pPr>
            <a:r>
              <a:rPr lang="en-AU" sz="2400" dirty="0">
                <a:latin typeface="+mj-lt"/>
                <a:ea typeface="Times New Roman" panose="02020603050405020304" pitchFamily="18" charset="0"/>
              </a:rPr>
              <a:t>Provide permanent visa for women who hold a temporary visa but have Australian Citizen Children</a:t>
            </a:r>
          </a:p>
          <a:p>
            <a:pPr marL="742950" lvl="1" indent="-285750" algn="just">
              <a:buSzPts val="1000"/>
              <a:buFont typeface="Arial" panose="020B0604020202020204" pitchFamily="34" charset="0"/>
              <a:buChar char="•"/>
              <a:tabLst>
                <a:tab pos="914400" algn="l"/>
              </a:tabLst>
            </a:pPr>
            <a:endParaRPr lang="en-AU" sz="800" dirty="0">
              <a:latin typeface="+mj-lt"/>
              <a:ea typeface="Times New Roman" panose="02020603050405020304" pitchFamily="18" charset="0"/>
            </a:endParaRPr>
          </a:p>
          <a:p>
            <a:pPr marL="742950" lvl="1" indent="-285750" algn="just">
              <a:buSzPts val="1000"/>
              <a:buFont typeface="Arial" panose="020B0604020202020204" pitchFamily="34" charset="0"/>
              <a:buChar char="•"/>
              <a:tabLst>
                <a:tab pos="914400" algn="l"/>
              </a:tabLst>
            </a:pPr>
            <a:r>
              <a:rPr lang="en-AU" sz="2400" dirty="0">
                <a:effectLst/>
                <a:latin typeface="+mj-lt"/>
                <a:ea typeface="Times New Roman" panose="02020603050405020304" pitchFamily="18" charset="0"/>
              </a:rPr>
              <a:t>Australian Government needs to allocate more funding to </a:t>
            </a:r>
            <a:r>
              <a:rPr lang="en-AU" sz="2400" dirty="0">
                <a:latin typeface="+mj-lt"/>
                <a:ea typeface="Times New Roman" panose="02020603050405020304" pitchFamily="18" charset="0"/>
              </a:rPr>
              <a:t>increase volume of casework assistance</a:t>
            </a:r>
            <a:endParaRPr lang="en-A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7094418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Reminder </a:t>
            </a:r>
            <a:r>
              <a:rPr lang="en-AU" dirty="0"/>
              <a:t>of </a:t>
            </a:r>
            <a:r>
              <a:rPr kumimoji="0" lang="en-AU" sz="4200" b="0" i="0" u="none" strike="noStrike" kern="0" cap="none" spc="0" normalizeH="0" baseline="0" noProof="0" dirty="0">
                <a:ln>
                  <a:noFill/>
                </a:ln>
                <a:solidFill>
                  <a:srgbClr val="474146"/>
                </a:solidFill>
                <a:effectLst/>
                <a:uLnTx/>
                <a:uFillTx/>
                <a:latin typeface="Lato Bold"/>
                <a:sym typeface="Lato Bold"/>
              </a:rPr>
              <a:t>Referral </a:t>
            </a:r>
            <a:r>
              <a:rPr lang="en-AU" dirty="0"/>
              <a:t>Pathways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Shape 2">
            <a:extLst>
              <a:ext uri="{FF2B5EF4-FFF2-40B4-BE49-F238E27FC236}">
                <a16:creationId xmlns:a16="http://schemas.microsoft.com/office/drawing/2014/main" id="{99898A9E-050F-4BAC-A58C-9B46641428E6}"/>
              </a:ext>
            </a:extLst>
          </p:cNvPr>
          <p:cNvSpPr txBox="1"/>
          <p:nvPr/>
        </p:nvSpPr>
        <p:spPr>
          <a:xfrm>
            <a:off x="864551" y="2127827"/>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just"/>
            <a:r>
              <a:rPr lang="en-AU" sz="2000" dirty="0">
                <a:latin typeface="+mj-lt"/>
              </a:rPr>
              <a:t>Client referral can be made directly into the TVPP program, instead of making referrals separately for WLS and RAILS</a:t>
            </a: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Complete referral form available on WLSQ Website:</a:t>
            </a: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 </a:t>
            </a:r>
            <a:r>
              <a:rPr kumimoji="0" lang="en-AU" sz="2000" b="0" i="0" u="none" strike="noStrike" kern="0" cap="none" spc="0" normalizeH="0" baseline="0" noProof="0" dirty="0">
                <a:ln>
                  <a:noFill/>
                </a:ln>
                <a:effectLst/>
                <a:uLnTx/>
                <a:uFillTx/>
                <a:latin typeface="Lato Regular" panose="020F0502020204030203" pitchFamily="34" charset="0"/>
                <a:sym typeface="Lato Regular"/>
                <a:hlinkClick r:id="rId3">
                  <a:extLst>
                    <a:ext uri="{A12FA001-AC4F-418D-AE19-62706E023703}">
                      <ahyp:hlinkClr xmlns:ahyp="http://schemas.microsoft.com/office/drawing/2018/hyperlinkcolor" val="tx"/>
                    </a:ext>
                  </a:extLst>
                </a:hlinkClick>
              </a:rPr>
              <a:t>https://wlsq.org.au/services/temporary-visa-holders-experiencing-violence-pilot-project/</a:t>
            </a:r>
            <a:endParaRPr kumimoji="0" lang="en-AU" sz="2000" b="0" i="0" u="none" strike="noStrike" kern="0" cap="none" spc="0" normalizeH="0" baseline="0" noProof="0" dirty="0">
              <a:ln>
                <a:noFill/>
              </a:ln>
              <a:effectLst/>
              <a:uLnTx/>
              <a:uFillTx/>
              <a:latin typeface="Lato Regular" panose="020F0502020204030203" pitchFamily="34" charset="0"/>
              <a:sym typeface="Lato Regular"/>
            </a:endParaRP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You can also call WLSQ on 07 3392 0644 or email </a:t>
            </a:r>
            <a:r>
              <a:rPr lang="en-AU" sz="2000" dirty="0">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r>
              <a:rPr lang="en-AU" sz="2000" dirty="0">
                <a:latin typeface="Lato Regular" panose="020F0502020204030203" pitchFamily="34" charset="0"/>
              </a:rPr>
              <a:t> to request a copy of our referral form. </a:t>
            </a:r>
          </a:p>
          <a:p>
            <a:pPr marL="342900" marR="0" lvl="0" indent="-342900" algn="just" defTabSz="521437" rtl="0" eaLnBrk="1" fontAlgn="auto" latinLnBrk="0" hangingPunct="0">
              <a:lnSpc>
                <a:spcPct val="100000"/>
              </a:lnSpc>
              <a:spcBef>
                <a:spcPts val="0"/>
              </a:spcBef>
              <a:spcAft>
                <a:spcPts val="0"/>
              </a:spcAft>
              <a:buClrTx/>
              <a:buSzTx/>
              <a:buFontTx/>
              <a:buChar char="-"/>
              <a:tabLst/>
              <a:defRPr/>
            </a:pPr>
            <a:endParaRPr lang="en-AU" sz="800" b="0" i="0"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Completed referral forms to be sent to </a:t>
            </a:r>
            <a:r>
              <a:rPr lang="en-AU" sz="2000" i="0" u="sng" dirty="0">
                <a:effectLst/>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endParaRPr lang="en-AU" sz="2000" i="0" u="sng"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endParaRPr lang="en-AU" sz="800" u="sng"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Please note - Clients are not able to self-refer into the program. Any community support service or legal service (in which they are not being represented) is able to refer the client into the program</a:t>
            </a:r>
            <a:endParaRPr kumimoji="0" sz="2000" b="0" i="0" u="none" strike="noStrike" kern="0" cap="none" spc="0" normalizeH="0" baseline="0" noProof="0" dirty="0">
              <a:ln>
                <a:noFill/>
              </a:ln>
              <a:effectLst/>
              <a:uLnTx/>
              <a:uFillTx/>
              <a:latin typeface="Lato Regular" panose="020F0502020204030203" pitchFamily="34" charset="0"/>
              <a:sym typeface="Lato Regular"/>
            </a:endParaRPr>
          </a:p>
        </p:txBody>
      </p:sp>
    </p:spTree>
    <p:extLst>
      <p:ext uri="{BB962C8B-B14F-4D97-AF65-F5344CB8AC3E}">
        <p14:creationId xmlns:p14="http://schemas.microsoft.com/office/powerpoint/2010/main" val="155712141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7475" y="3644363"/>
            <a:ext cx="5038725"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AU" sz="3200" dirty="0">
                <a:latin typeface="Montserrat" panose="02000505000000020004" pitchFamily="2" charset="0"/>
              </a:rPr>
              <a:t>Any questions? </a:t>
            </a:r>
          </a:p>
        </p:txBody>
      </p:sp>
    </p:spTree>
    <p:extLst>
      <p:ext uri="{BB962C8B-B14F-4D97-AF65-F5344CB8AC3E}">
        <p14:creationId xmlns:p14="http://schemas.microsoft.com/office/powerpoint/2010/main" val="12326750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7" y="1258210"/>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Jennifer McPhie</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797676" y="1872428"/>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Domestic </a:t>
            </a:r>
            <a:r>
              <a:rPr lang="en-AU" sz="2000" dirty="0">
                <a:latin typeface="Lato Regular"/>
              </a:rPr>
              <a:t>Family Violence Solicitor</a:t>
            </a:r>
            <a:endParaRPr kumimoji="0" sz="2000" b="0" i="0" u="none" strike="noStrike" kern="0" cap="none" spc="0" normalizeH="0" baseline="0" noProof="0" dirty="0">
              <a:ln>
                <a:noFill/>
              </a:ln>
              <a:solidFill>
                <a:srgbClr val="474146"/>
              </a:solidFill>
              <a:effectLst/>
              <a:uLnTx/>
              <a:uFillTx/>
              <a:latin typeface="Lato Regular"/>
              <a:sym typeface="Lato Regular"/>
            </a:endParaRPr>
          </a:p>
        </p:txBody>
      </p:sp>
      <p:pic>
        <p:nvPicPr>
          <p:cNvPr id="6" name="Picture 5" descr="Logo&#10;&#10;Description automatically generated">
            <a:extLst>
              <a:ext uri="{FF2B5EF4-FFF2-40B4-BE49-F238E27FC236}">
                <a16:creationId xmlns:a16="http://schemas.microsoft.com/office/drawing/2014/main" id="{C307C4F3-8574-4A15-8768-06CB031978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pic>
        <p:nvPicPr>
          <p:cNvPr id="7" name="Picture 6" descr="A person standing in front of a bush&#10;&#10;Description automatically generated with medium confidence">
            <a:extLst>
              <a:ext uri="{FF2B5EF4-FFF2-40B4-BE49-F238E27FC236}">
                <a16:creationId xmlns:a16="http://schemas.microsoft.com/office/drawing/2014/main" id="{94ED4D6B-48A8-7D65-75C5-67B0256E3B6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0000"/>
                    </a14:imgEffect>
                    <a14:imgEffect>
                      <a14:saturation sat="60000"/>
                    </a14:imgEffect>
                  </a14:imgLayer>
                </a14:imgProps>
              </a:ext>
              <a:ext uri="{28A0092B-C50C-407E-A947-70E740481C1C}">
                <a14:useLocalDpi xmlns:a14="http://schemas.microsoft.com/office/drawing/2010/main" val="0"/>
              </a:ext>
            </a:extLst>
          </a:blip>
          <a:srcRect l="22640" r="21824"/>
          <a:stretch/>
        </p:blipFill>
        <p:spPr>
          <a:xfrm>
            <a:off x="3642360" y="2349301"/>
            <a:ext cx="3175883" cy="3769398"/>
          </a:xfrm>
          <a:prstGeom prst="rect">
            <a:avLst/>
          </a:prstGeom>
        </p:spPr>
      </p:pic>
    </p:spTree>
    <p:extLst>
      <p:ext uri="{BB962C8B-B14F-4D97-AF65-F5344CB8AC3E}">
        <p14:creationId xmlns:p14="http://schemas.microsoft.com/office/powerpoint/2010/main" val="21330385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7" y="1258210"/>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Bunu Gautam</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797676" y="1872428"/>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Migration solicitor</a:t>
            </a:r>
            <a:endParaRPr kumimoji="0" sz="2000" b="0" i="0" u="none" strike="noStrike" kern="0" cap="none" spc="0" normalizeH="0" baseline="0" noProof="0" dirty="0">
              <a:ln>
                <a:noFill/>
              </a:ln>
              <a:solidFill>
                <a:srgbClr val="474146"/>
              </a:solidFill>
              <a:effectLst/>
              <a:uLnTx/>
              <a:uFillTx/>
              <a:latin typeface="Lato Regular"/>
              <a:sym typeface="Lato Regular"/>
            </a:endParaRPr>
          </a:p>
        </p:txBody>
      </p:sp>
      <p:pic>
        <p:nvPicPr>
          <p:cNvPr id="7" name="Picture 6" descr="Logo&#10;&#10;Description automatically generated">
            <a:extLst>
              <a:ext uri="{FF2B5EF4-FFF2-40B4-BE49-F238E27FC236}">
                <a16:creationId xmlns:a16="http://schemas.microsoft.com/office/drawing/2014/main" id="{CF8FF504-F7BA-4822-8F72-4EED7622C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pic>
        <p:nvPicPr>
          <p:cNvPr id="6" name="Picture 5">
            <a:extLst>
              <a:ext uri="{FF2B5EF4-FFF2-40B4-BE49-F238E27FC236}">
                <a16:creationId xmlns:a16="http://schemas.microsoft.com/office/drawing/2014/main" id="{92339166-FC85-4935-8513-D457E24A5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0" y="2446080"/>
            <a:ext cx="3303270" cy="3577145"/>
          </a:xfrm>
          <a:prstGeom prst="rect">
            <a:avLst/>
          </a:prstGeom>
        </p:spPr>
      </p:pic>
    </p:spTree>
    <p:extLst>
      <p:ext uri="{BB962C8B-B14F-4D97-AF65-F5344CB8AC3E}">
        <p14:creationId xmlns:p14="http://schemas.microsoft.com/office/powerpoint/2010/main" val="15337116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Introduction</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51137" y="1462005"/>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indent="-457200" algn="l">
              <a:buFontTx/>
              <a:buChar char="-"/>
            </a:pPr>
            <a:r>
              <a:rPr lang="en-AU" dirty="0"/>
              <a:t>Purpose: </a:t>
            </a:r>
            <a:r>
              <a:rPr lang="en-AU" sz="2800" dirty="0">
                <a:effectLst/>
                <a:ea typeface="Calibri" panose="020F0502020204030204" pitchFamily="34" charset="0"/>
                <a:cs typeface="Times New Roman" panose="02020603050405020304" pitchFamily="18" charset="0"/>
              </a:rPr>
              <a:t>to deliver targeted support to women on temporary visas who are experiencing family and domestic violence.</a:t>
            </a:r>
          </a:p>
          <a:p>
            <a:pPr marL="457200" indent="-457200" algn="l">
              <a:buFontTx/>
              <a:buChar char="-"/>
            </a:pPr>
            <a:r>
              <a:rPr lang="en-AU" sz="2800" dirty="0">
                <a:effectLst/>
                <a:ea typeface="Calibri" panose="020F0502020204030204" pitchFamily="34" charset="0"/>
                <a:cs typeface="Times New Roman" panose="02020603050405020304" pitchFamily="18" charset="0"/>
              </a:rPr>
              <a:t>This is an extension of the current local, State and Territory based, Emergency Relief.</a:t>
            </a:r>
          </a:p>
          <a:p>
            <a:pPr marL="457200" indent="-457200" algn="l">
              <a:buFontTx/>
              <a:buChar char="-"/>
            </a:pPr>
            <a:endParaRPr lang="en-AU" dirty="0"/>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3317582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Text Placeholder 1">
            <a:extLst>
              <a:ext uri="{FF2B5EF4-FFF2-40B4-BE49-F238E27FC236}">
                <a16:creationId xmlns:a16="http://schemas.microsoft.com/office/drawing/2014/main" id="{51668298-9893-4BBB-A308-451E06BE4240}"/>
              </a:ext>
            </a:extLst>
          </p:cNvPr>
          <p:cNvSpPr txBox="1">
            <a:spLocks/>
          </p:cNvSpPr>
          <p:nvPr/>
        </p:nvSpPr>
        <p:spPr>
          <a:xfrm>
            <a:off x="1654503" y="1230092"/>
            <a:ext cx="8966422" cy="914400"/>
          </a:xfrm>
          <a:prstGeom prst="rect">
            <a:avLst/>
          </a:prstGeom>
        </p:spPr>
        <p:txBody>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l" hangingPunct="1"/>
            <a:r>
              <a:rPr lang="en-GB" sz="4200" dirty="0">
                <a:latin typeface="Lato Bold" panose="020F0802020204030203" pitchFamily="34" charset="0"/>
              </a:rPr>
              <a:t>Why the Pilot became essential</a:t>
            </a:r>
            <a:endParaRPr lang="en-AU" sz="4200" dirty="0">
              <a:latin typeface="Lato Bold" panose="020F0802020204030203" pitchFamily="34" charset="0"/>
            </a:endParaRPr>
          </a:p>
        </p:txBody>
      </p:sp>
      <p:sp>
        <p:nvSpPr>
          <p:cNvPr id="6" name="Text Placeholder 2">
            <a:extLst>
              <a:ext uri="{FF2B5EF4-FFF2-40B4-BE49-F238E27FC236}">
                <a16:creationId xmlns:a16="http://schemas.microsoft.com/office/drawing/2014/main" id="{2158425D-D98C-4A87-9613-AEC98A4A1F1A}"/>
              </a:ext>
            </a:extLst>
          </p:cNvPr>
          <p:cNvSpPr txBox="1">
            <a:spLocks/>
          </p:cNvSpPr>
          <p:nvPr/>
        </p:nvSpPr>
        <p:spPr>
          <a:xfrm>
            <a:off x="1325812" y="2329844"/>
            <a:ext cx="8253084" cy="3858743"/>
          </a:xfrm>
          <a:prstGeom prst="rect">
            <a:avLst/>
          </a:prstGeom>
        </p:spPr>
        <p:txBody>
          <a:bodyPr>
            <a:normAutofit/>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just" hangingPunct="1"/>
            <a:r>
              <a:rPr lang="en-GB" dirty="0"/>
              <a:t>Temporary visa holders are particularly vulnerable because of:</a:t>
            </a:r>
          </a:p>
          <a:p>
            <a:pPr marL="457200" indent="-457200" algn="just" hangingPunct="1">
              <a:buFont typeface="Arial" panose="020B0604020202020204" pitchFamily="34" charset="0"/>
              <a:buChar char="•"/>
            </a:pPr>
            <a:r>
              <a:rPr lang="en-GB" dirty="0"/>
              <a:t>Cultural differences;</a:t>
            </a:r>
          </a:p>
          <a:p>
            <a:pPr marL="457200" indent="-457200" algn="just" hangingPunct="1">
              <a:buFont typeface="Arial" panose="020B0604020202020204" pitchFamily="34" charset="0"/>
              <a:buChar char="•"/>
            </a:pPr>
            <a:r>
              <a:rPr lang="en-GB" dirty="0"/>
              <a:t>Language barriers;</a:t>
            </a:r>
          </a:p>
          <a:p>
            <a:pPr marL="457200" indent="-457200" algn="just" hangingPunct="1">
              <a:buFont typeface="Arial" panose="020B0604020202020204" pitchFamily="34" charset="0"/>
              <a:buChar char="•"/>
            </a:pPr>
            <a:r>
              <a:rPr lang="en-GB" dirty="0"/>
              <a:t>Social isolation; and </a:t>
            </a:r>
          </a:p>
          <a:p>
            <a:pPr marL="457200" indent="-457200" algn="just" hangingPunct="1">
              <a:buFont typeface="Arial" panose="020B0604020202020204" pitchFamily="34" charset="0"/>
              <a:buChar char="•"/>
            </a:pPr>
            <a:r>
              <a:rPr lang="en-GB" dirty="0"/>
              <a:t>Fear of deportation. </a:t>
            </a:r>
          </a:p>
        </p:txBody>
      </p:sp>
    </p:spTree>
    <p:extLst>
      <p:ext uri="{BB962C8B-B14F-4D97-AF65-F5344CB8AC3E}">
        <p14:creationId xmlns:p14="http://schemas.microsoft.com/office/powerpoint/2010/main" val="21230923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1C8EA9-E77B-4ECA-896D-5FBEBBAAC36C}"/>
              </a:ext>
            </a:extLst>
          </p:cNvPr>
          <p:cNvSpPr>
            <a:spLocks noGrp="1"/>
          </p:cNvSpPr>
          <p:nvPr>
            <p:ph type="body" sz="quarter" idx="10"/>
          </p:nvPr>
        </p:nvSpPr>
        <p:spPr>
          <a:xfrm>
            <a:off x="844329" y="439811"/>
            <a:ext cx="8966422" cy="914400"/>
          </a:xfrm>
        </p:spPr>
        <p:txBody>
          <a:bodyPr/>
          <a:lstStyle/>
          <a:p>
            <a:r>
              <a:rPr lang="en-GB" dirty="0"/>
              <a:t>Pilot Framework</a:t>
            </a:r>
            <a:endParaRPr lang="en-AU" dirty="0"/>
          </a:p>
        </p:txBody>
      </p:sp>
      <p:sp>
        <p:nvSpPr>
          <p:cNvPr id="3" name="Text Placeholder 2">
            <a:extLst>
              <a:ext uri="{FF2B5EF4-FFF2-40B4-BE49-F238E27FC236}">
                <a16:creationId xmlns:a16="http://schemas.microsoft.com/office/drawing/2014/main" id="{C3B11D1C-475B-4EBA-9033-629022680A2C}"/>
              </a:ext>
            </a:extLst>
          </p:cNvPr>
          <p:cNvSpPr>
            <a:spLocks noGrp="1"/>
          </p:cNvSpPr>
          <p:nvPr>
            <p:ph type="body" sz="quarter" idx="11"/>
          </p:nvPr>
        </p:nvSpPr>
        <p:spPr>
          <a:xfrm>
            <a:off x="388620" y="1508760"/>
            <a:ext cx="9509760" cy="4834890"/>
          </a:xfrm>
        </p:spPr>
        <p:txBody>
          <a:bodyPr/>
          <a:lstStyle/>
          <a:p>
            <a:endParaRPr lang="en-AU" dirty="0"/>
          </a:p>
        </p:txBody>
      </p:sp>
      <p:pic>
        <p:nvPicPr>
          <p:cNvPr id="5" name="Picture 4">
            <a:extLst>
              <a:ext uri="{FF2B5EF4-FFF2-40B4-BE49-F238E27FC236}">
                <a16:creationId xmlns:a16="http://schemas.microsoft.com/office/drawing/2014/main" id="{BF64322E-C321-4CDA-A5D4-899DA793EAB8}"/>
              </a:ext>
            </a:extLst>
          </p:cNvPr>
          <p:cNvPicPr>
            <a:picLocks noChangeAspect="1"/>
          </p:cNvPicPr>
          <p:nvPr/>
        </p:nvPicPr>
        <p:blipFill>
          <a:blip r:embed="rId2"/>
          <a:stretch>
            <a:fillRect/>
          </a:stretch>
        </p:blipFill>
        <p:spPr>
          <a:xfrm>
            <a:off x="782321" y="1438053"/>
            <a:ext cx="9554690" cy="4905597"/>
          </a:xfrm>
          <a:prstGeom prst="rect">
            <a:avLst/>
          </a:prstGeom>
        </p:spPr>
      </p:pic>
    </p:spTree>
    <p:extLst>
      <p:ext uri="{BB962C8B-B14F-4D97-AF65-F5344CB8AC3E}">
        <p14:creationId xmlns:p14="http://schemas.microsoft.com/office/powerpoint/2010/main" val="33613055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Text Placeholder 1">
            <a:extLst>
              <a:ext uri="{FF2B5EF4-FFF2-40B4-BE49-F238E27FC236}">
                <a16:creationId xmlns:a16="http://schemas.microsoft.com/office/drawing/2014/main" id="{51668298-9893-4BBB-A308-451E06BE4240}"/>
              </a:ext>
            </a:extLst>
          </p:cNvPr>
          <p:cNvSpPr txBox="1">
            <a:spLocks/>
          </p:cNvSpPr>
          <p:nvPr/>
        </p:nvSpPr>
        <p:spPr>
          <a:xfrm>
            <a:off x="334204" y="1709912"/>
            <a:ext cx="10346495" cy="914400"/>
          </a:xfrm>
          <a:prstGeom prst="rect">
            <a:avLst/>
          </a:prstGeom>
        </p:spPr>
        <p:txBody>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l"/>
            <a:r>
              <a:rPr lang="en-GB" sz="4000" dirty="0"/>
              <a:t>Family Violence Provision and Migration Law</a:t>
            </a:r>
            <a:endParaRPr lang="en-AU" sz="4000" dirty="0"/>
          </a:p>
        </p:txBody>
      </p:sp>
      <p:sp>
        <p:nvSpPr>
          <p:cNvPr id="8" name="Text Placeholder 2">
            <a:extLst>
              <a:ext uri="{FF2B5EF4-FFF2-40B4-BE49-F238E27FC236}">
                <a16:creationId xmlns:a16="http://schemas.microsoft.com/office/drawing/2014/main" id="{CCC074CD-307F-4EFC-B67B-EF8B8E6F4F71}"/>
              </a:ext>
            </a:extLst>
          </p:cNvPr>
          <p:cNvSpPr txBox="1">
            <a:spLocks/>
          </p:cNvSpPr>
          <p:nvPr/>
        </p:nvSpPr>
        <p:spPr>
          <a:xfrm>
            <a:off x="1024241" y="2624312"/>
            <a:ext cx="8966422" cy="3771900"/>
          </a:xfrm>
          <a:prstGeom prst="rect">
            <a:avLst/>
          </a:prstGeom>
        </p:spPr>
        <p:txBody>
          <a:bodyPr>
            <a:normAutofit lnSpcReduction="10000"/>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l" hangingPunct="1"/>
            <a:r>
              <a:rPr lang="en-GB" dirty="0"/>
              <a:t>FV provision was introduced in the Migration law  in 1994</a:t>
            </a:r>
          </a:p>
          <a:p>
            <a:pPr algn="l" hangingPunct="1"/>
            <a:endParaRPr lang="en-GB" dirty="0"/>
          </a:p>
          <a:p>
            <a:pPr algn="l" hangingPunct="1"/>
            <a:r>
              <a:rPr lang="en-GB" dirty="0"/>
              <a:t>Protecting some DVF victims if they are</a:t>
            </a:r>
          </a:p>
          <a:p>
            <a:pPr marL="457200" indent="-457200" algn="l" hangingPunct="1">
              <a:buFont typeface="Arial" panose="020B0604020202020204" pitchFamily="34" charset="0"/>
              <a:buChar char="•"/>
            </a:pPr>
            <a:r>
              <a:rPr lang="en-GB" dirty="0"/>
              <a:t>Holder of SC 300 visa and have already married</a:t>
            </a:r>
            <a:r>
              <a:rPr lang="en-AU" dirty="0"/>
              <a:t> to SP</a:t>
            </a:r>
          </a:p>
          <a:p>
            <a:pPr marL="457200" indent="-457200" algn="l" hangingPunct="1">
              <a:buFont typeface="Arial" panose="020B0604020202020204" pitchFamily="34" charset="0"/>
              <a:buChar char="•"/>
            </a:pPr>
            <a:r>
              <a:rPr lang="en-AU" dirty="0"/>
              <a:t>Holder of SC309 visa if they are in Australia</a:t>
            </a:r>
          </a:p>
          <a:p>
            <a:pPr marL="457200" indent="-457200" algn="l" hangingPunct="1">
              <a:buFont typeface="Arial" panose="020B0604020202020204" pitchFamily="34" charset="0"/>
              <a:buChar char="•"/>
            </a:pPr>
            <a:r>
              <a:rPr lang="en-AU" dirty="0"/>
              <a:t>Applicant for SC100 permanent visa</a:t>
            </a:r>
          </a:p>
          <a:p>
            <a:pPr marL="457200" indent="-457200" algn="l" hangingPunct="1">
              <a:buFont typeface="Arial" panose="020B0604020202020204" pitchFamily="34" charset="0"/>
              <a:buChar char="•"/>
            </a:pPr>
            <a:r>
              <a:rPr lang="en-AU" dirty="0"/>
              <a:t>Applicant for SC820 and 801 visa in Australia</a:t>
            </a:r>
          </a:p>
          <a:p>
            <a:pPr marL="457200" indent="-457200" algn="l" hangingPunct="1">
              <a:buFont typeface="Arial" panose="020B0604020202020204" pitchFamily="34" charset="0"/>
              <a:buChar char="•"/>
            </a:pPr>
            <a:r>
              <a:rPr lang="en-GB" dirty="0"/>
              <a:t>Holder of SC445- dependent child visa</a:t>
            </a:r>
          </a:p>
          <a:p>
            <a:pPr marL="457200" indent="-457200" algn="l" hangingPunct="1">
              <a:buFont typeface="Arial" panose="020B0604020202020204" pitchFamily="34" charset="0"/>
              <a:buChar char="•"/>
            </a:pPr>
            <a:r>
              <a:rPr lang="en-GB" dirty="0"/>
              <a:t>Dependent of Global Talent visa SC858 visa</a:t>
            </a:r>
          </a:p>
          <a:p>
            <a:pPr hangingPunct="1"/>
            <a:endParaRPr lang="en-AU" dirty="0"/>
          </a:p>
        </p:txBody>
      </p:sp>
    </p:spTree>
    <p:extLst>
      <p:ext uri="{BB962C8B-B14F-4D97-AF65-F5344CB8AC3E}">
        <p14:creationId xmlns:p14="http://schemas.microsoft.com/office/powerpoint/2010/main" val="3229559948"/>
      </p:ext>
    </p:extLst>
  </p:cSld>
  <p:clrMapOvr>
    <a:masterClrMapping/>
  </p:clrMapOvr>
  <p:transition spd="med"/>
</p:sld>
</file>

<file path=ppt/theme/theme1.xml><?xml version="1.0" encoding="utf-8"?>
<a:theme xmlns:a="http://schemas.openxmlformats.org/drawingml/2006/main" name="ACIPC_PPT_Template">
  <a:themeElements>
    <a:clrScheme name="Custom 2">
      <a:dk1>
        <a:srgbClr val="474146"/>
      </a:dk1>
      <a:lt1>
        <a:srgbClr val="A2B8BE"/>
      </a:lt1>
      <a:dk2>
        <a:srgbClr val="A7A7A7"/>
      </a:dk2>
      <a:lt2>
        <a:srgbClr val="535353"/>
      </a:lt2>
      <a:accent1>
        <a:srgbClr val="687E84"/>
      </a:accent1>
      <a:accent2>
        <a:srgbClr val="645B70"/>
      </a:accent2>
      <a:accent3>
        <a:srgbClr val="CECBBF"/>
      </a:accent3>
      <a:accent4>
        <a:srgbClr val="819CA4"/>
      </a:accent4>
      <a:accent5>
        <a:srgbClr val="7E728C"/>
      </a:accent5>
      <a:accent6>
        <a:srgbClr val="E9F1F1"/>
      </a:accent6>
      <a:hlink>
        <a:srgbClr val="0000FF"/>
      </a:hlink>
      <a:folHlink>
        <a:srgbClr val="FF00FF"/>
      </a:folHlink>
    </a:clrScheme>
    <a:fontScheme name="ACIPC_PPT_Template">
      <a:majorFont>
        <a:latin typeface="Lato Regular"/>
        <a:ea typeface="Lato Regular"/>
        <a:cs typeface="Lato Regular"/>
      </a:majorFont>
      <a:minorFont>
        <a:latin typeface="Helvetica"/>
        <a:ea typeface="Helvetica"/>
        <a:cs typeface="Helvetica"/>
      </a:minorFont>
    </a:fontScheme>
    <a:fmtScheme name="ACIPC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52144" tIns="52144" rIns="52144" bIns="52144" numCol="1" spcCol="38100" rtlCol="0" anchor="ctr">
        <a:normAutofit/>
      </a:bodyPr>
      <a:lstStyle>
        <a:defPPr marL="0" marR="0" indent="0" algn="r" defTabSz="521437"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E5069"/>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ACIPC_PPT_Template">
  <a:themeElements>
    <a:clrScheme name="Custom 2">
      <a:dk1>
        <a:srgbClr val="474146"/>
      </a:dk1>
      <a:lt1>
        <a:srgbClr val="A2B8BE"/>
      </a:lt1>
      <a:dk2>
        <a:srgbClr val="A7A7A7"/>
      </a:dk2>
      <a:lt2>
        <a:srgbClr val="535353"/>
      </a:lt2>
      <a:accent1>
        <a:srgbClr val="687E84"/>
      </a:accent1>
      <a:accent2>
        <a:srgbClr val="645B70"/>
      </a:accent2>
      <a:accent3>
        <a:srgbClr val="CECBBF"/>
      </a:accent3>
      <a:accent4>
        <a:srgbClr val="819CA4"/>
      </a:accent4>
      <a:accent5>
        <a:srgbClr val="7E728C"/>
      </a:accent5>
      <a:accent6>
        <a:srgbClr val="E9F1F1"/>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CIPC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52144" tIns="52144" rIns="52144" bIns="52144" numCol="1" spcCol="38100" rtlCol="0" anchor="ctr">
        <a:normAutofit/>
      </a:bodyPr>
      <a:lstStyle>
        <a:defPPr marL="0" marR="0" indent="0" algn="r" defTabSz="521437"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E5069"/>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ACIPC_PPT_Template">
  <a:themeElements>
    <a:clrScheme name="ACIPC_PPT_Template">
      <a:dk1>
        <a:srgbClr val="000000"/>
      </a:dk1>
      <a:lt1>
        <a:srgbClr val="FFFFFF"/>
      </a:lt1>
      <a:dk2>
        <a:srgbClr val="A7A7A7"/>
      </a:dk2>
      <a:lt2>
        <a:srgbClr val="535353"/>
      </a:lt2>
      <a:accent1>
        <a:srgbClr val="687E84"/>
      </a:accent1>
      <a:accent2>
        <a:srgbClr val="645B70"/>
      </a:accent2>
      <a:accent3>
        <a:srgbClr val="CECBBF"/>
      </a:accent3>
      <a:accent4>
        <a:srgbClr val="819CA4"/>
      </a:accent4>
      <a:accent5>
        <a:srgbClr val="7E728C"/>
      </a:accent5>
      <a:accent6>
        <a:srgbClr val="F5FADF"/>
      </a:accent6>
      <a:hlink>
        <a:srgbClr val="0000FF"/>
      </a:hlink>
      <a:folHlink>
        <a:srgbClr val="FF00FF"/>
      </a:folHlink>
    </a:clrScheme>
    <a:fontScheme name="ACIPC_PPT_Template">
      <a:majorFont>
        <a:latin typeface="Lato Regular"/>
        <a:ea typeface="Lato Regular"/>
        <a:cs typeface="Lato Regular"/>
      </a:majorFont>
      <a:minorFont>
        <a:latin typeface="Helvetica"/>
        <a:ea typeface="Helvetica"/>
        <a:cs typeface="Helvetica"/>
      </a:minorFont>
    </a:fontScheme>
    <a:fmtScheme name="ACIPC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52144" tIns="52144" rIns="52144" bIns="52144" numCol="1" spcCol="38100" rtlCol="0" anchor="ctr">
        <a:normAutofit/>
      </a:bodyPr>
      <a:lstStyle>
        <a:defPPr marL="0" marR="0" indent="0" algn="r" defTabSz="521437"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E5069"/>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6" ma:contentTypeDescription="Create a new document." ma:contentTypeScope="" ma:versionID="2d65ba9a20dd6bb5c495fa7f14d8b0b1">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f310128e92f7f30b51608a1ed44a260"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3ac255-7a41-4421-89c1-6c00867ac3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bb6e13-7d42-4e84-b5bb-3aaef2fcc25a}" ma:internalName="TaxCatchAll" ma:showField="CatchAllData" ma:web="06c72f1e-0326-4e87-a981-e79a536aa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c72f1e-0326-4e87-a981-e79a536aa6e5" xsi:nil="true"/>
    <lcf76f155ced4ddcb4097134ff3c332f xmlns="9fe8a190-a5f8-4773-adac-e0e3a19b90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C05683-95A7-4C63-BA93-7C2736A8FEDF}">
  <ds:schemaRefs>
    <ds:schemaRef ds:uri="http://schemas.microsoft.com/sharepoint/v3/contenttype/forms"/>
  </ds:schemaRefs>
</ds:datastoreItem>
</file>

<file path=customXml/itemProps2.xml><?xml version="1.0" encoding="utf-8"?>
<ds:datastoreItem xmlns:ds="http://schemas.openxmlformats.org/officeDocument/2006/customXml" ds:itemID="{0FCBA435-2BD1-4D1E-A9BD-3720A6AB0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3ACF05-14D9-47C9-86E6-631B93007C25}">
  <ds:schemaRefs>
    <ds:schemaRef ds:uri="http://purl.org/dc/dcmitype/"/>
    <ds:schemaRef ds:uri="http://schemas.microsoft.com/office/infopath/2007/PartnerControls"/>
    <ds:schemaRef ds:uri="http://purl.org/dc/elements/1.1/"/>
    <ds:schemaRef ds:uri="http://schemas.microsoft.com/office/2006/documentManagement/types"/>
    <ds:schemaRef ds:uri="06c72f1e-0326-4e87-a981-e79a536aa6e5"/>
    <ds:schemaRef ds:uri="http://purl.org/dc/terms/"/>
    <ds:schemaRef ds:uri="9fe8a190-a5f8-4773-adac-e0e3a19b90d9"/>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1010</TotalTime>
  <Words>3212</Words>
  <Application>Microsoft Office PowerPoint</Application>
  <PresentationFormat>Custom</PresentationFormat>
  <Paragraphs>309</Paragraphs>
  <Slides>39</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Arial</vt:lpstr>
      <vt:lpstr>Calibri</vt:lpstr>
      <vt:lpstr>Calibri Light</vt:lpstr>
      <vt:lpstr>Courier New</vt:lpstr>
      <vt:lpstr>Helvetica</vt:lpstr>
      <vt:lpstr>Lato Bold</vt:lpstr>
      <vt:lpstr>Lato Regular</vt:lpstr>
      <vt:lpstr>Montserrat</vt:lpstr>
      <vt:lpstr>Symbol</vt:lpstr>
      <vt:lpstr>Verdana</vt:lpstr>
      <vt:lpstr>ACIPC_PPT_Template</vt:lpstr>
      <vt:lpstr>2_ACIPC_PPT_Template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Migration Law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Wildermuth</dc:creator>
  <cp:lastModifiedBy>Leah Lane</cp:lastModifiedBy>
  <cp:revision>59</cp:revision>
  <cp:lastPrinted>2020-07-13T23:24:22Z</cp:lastPrinted>
  <dcterms:modified xsi:type="dcterms:W3CDTF">2022-06-02T01:41:30Z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y fmtid="{D5CDD505-2E9C-101B-9397-08002B2CF9AE}" pid="3" name="Order">
    <vt:r8>65600</vt:r8>
  </property>
  <property fmtid="{D5CDD505-2E9C-101B-9397-08002B2CF9AE}" pid="4" name="MediaServiceImageTags">
    <vt:lpwstr/>
  </property>
</Properties>
</file>