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60" r:id="rId5"/>
  </p:sldMasterIdLst>
  <p:notesMasterIdLst>
    <p:notesMasterId r:id="rId49"/>
  </p:notesMasterIdLst>
  <p:sldIdLst>
    <p:sldId id="256" r:id="rId6"/>
    <p:sldId id="310" r:id="rId7"/>
    <p:sldId id="257" r:id="rId8"/>
    <p:sldId id="263" r:id="rId9"/>
    <p:sldId id="273" r:id="rId10"/>
    <p:sldId id="268" r:id="rId11"/>
    <p:sldId id="264" r:id="rId12"/>
    <p:sldId id="269" r:id="rId13"/>
    <p:sldId id="277" r:id="rId14"/>
    <p:sldId id="274" r:id="rId15"/>
    <p:sldId id="262" r:id="rId16"/>
    <p:sldId id="275" r:id="rId17"/>
    <p:sldId id="270" r:id="rId18"/>
    <p:sldId id="267" r:id="rId19"/>
    <p:sldId id="258" r:id="rId20"/>
    <p:sldId id="259" r:id="rId21"/>
    <p:sldId id="261" r:id="rId22"/>
    <p:sldId id="260" r:id="rId23"/>
    <p:sldId id="317" r:id="rId24"/>
    <p:sldId id="315" r:id="rId25"/>
    <p:sldId id="286" r:id="rId26"/>
    <p:sldId id="301" r:id="rId27"/>
    <p:sldId id="293" r:id="rId28"/>
    <p:sldId id="306" r:id="rId29"/>
    <p:sldId id="287" r:id="rId30"/>
    <p:sldId id="288" r:id="rId31"/>
    <p:sldId id="305" r:id="rId32"/>
    <p:sldId id="266" r:id="rId33"/>
    <p:sldId id="318" r:id="rId34"/>
    <p:sldId id="308" r:id="rId35"/>
    <p:sldId id="319" r:id="rId36"/>
    <p:sldId id="307" r:id="rId37"/>
    <p:sldId id="303" r:id="rId38"/>
    <p:sldId id="299" r:id="rId39"/>
    <p:sldId id="311" r:id="rId40"/>
    <p:sldId id="312" r:id="rId41"/>
    <p:sldId id="278" r:id="rId42"/>
    <p:sldId id="309" r:id="rId43"/>
    <p:sldId id="313" r:id="rId44"/>
    <p:sldId id="279" r:id="rId45"/>
    <p:sldId id="316" r:id="rId46"/>
    <p:sldId id="314" r:id="rId47"/>
    <p:sldId id="320"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37E6E-9654-8297-0D72-C437E367045B}" v="6" dt="2022-05-09T10:05:32.109"/>
    <p1510:client id="{DBB72E8D-868B-0648-8C1B-423F4BB1A40B}" v="3" dt="2022-05-10T06:53:03.132"/>
    <p1510:client id="{F680309B-F6F3-994A-9CBD-7D1A2531A757}" v="21" dt="2022-05-09T21:15:4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691"/>
  </p:normalViewPr>
  <p:slideViewPr>
    <p:cSldViewPr snapToGrid="0" snapToObjects="1">
      <p:cViewPr varScale="1">
        <p:scale>
          <a:sx n="138" d="100"/>
          <a:sy n="138" d="100"/>
        </p:scale>
        <p:origin x="14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14C123-3565-456B-8366-5B385F796F80}" type="datetimeFigureOut">
              <a:rPr lang="en-US"/>
              <a:t>8/2/22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9D2E5-9D39-49BE-92D5-DC043B8E9936}" type="slidenum">
              <a:rPr/>
              <a:t>‹#›</a:t>
            </a:fld>
            <a:endParaRPr lang="en-US" dirty="0"/>
          </a:p>
        </p:txBody>
      </p:sp>
    </p:spTree>
    <p:extLst>
      <p:ext uri="{BB962C8B-B14F-4D97-AF65-F5344CB8AC3E}">
        <p14:creationId xmlns:p14="http://schemas.microsoft.com/office/powerpoint/2010/main" val="129675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 would like to start by offering an acknowledgement to the </a:t>
            </a:r>
            <a:r>
              <a:rPr lang="en-US" sz="1200" kern="1200" dirty="0">
                <a:solidFill>
                  <a:schemeClr val="tx1"/>
                </a:solidFill>
                <a:effectLst/>
                <a:latin typeface="+mn-lt"/>
                <a:ea typeface="+mn-ea"/>
                <a:cs typeface="+mn-cs"/>
              </a:rPr>
              <a:t>traditional owners of the land upon which we now stand</a:t>
            </a:r>
            <a:r>
              <a:rPr lang="en-AU" sz="1200" kern="1200" dirty="0">
                <a:solidFill>
                  <a:schemeClr val="tx1"/>
                </a:solidFill>
                <a:effectLst/>
                <a:latin typeface="+mn-lt"/>
                <a:ea typeface="+mn-ea"/>
                <a:cs typeface="+mn-cs"/>
              </a:rPr>
              <a:t>, the Wulgurukaba and Bindal people, </a:t>
            </a:r>
            <a:r>
              <a:rPr lang="en-US" sz="1200" kern="1200" dirty="0">
                <a:solidFill>
                  <a:schemeClr val="tx1"/>
                </a:solidFill>
                <a:effectLst/>
                <a:latin typeface="+mn-lt"/>
                <a:ea typeface="+mn-ea"/>
                <a:cs typeface="+mn-cs"/>
              </a:rPr>
              <a:t>and pay my respects to Elders past, present and emerging. </a:t>
            </a:r>
            <a:endParaRPr lang="en-AU" sz="1200" kern="1200" dirty="0">
              <a:solidFill>
                <a:schemeClr val="tx1"/>
              </a:solidFill>
              <a:effectLst/>
              <a:latin typeface="+mn-lt"/>
              <a:ea typeface="+mn-ea"/>
              <a:cs typeface="+mn-cs"/>
            </a:endParaRPr>
          </a:p>
          <a:p>
            <a:pPr rtl="0"/>
            <a:r>
              <a:rPr lang="en-AU" sz="1200" b="0" i="0" kern="1200" dirty="0">
                <a:solidFill>
                  <a:schemeClr val="tx1"/>
                </a:solidFill>
                <a:effectLst/>
                <a:latin typeface="+mn-lt"/>
                <a:ea typeface="+mn-ea"/>
                <a:cs typeface="+mn-cs"/>
              </a:rPr>
              <a:t> </a:t>
            </a:r>
          </a:p>
          <a:p>
            <a:pPr rtl="0"/>
            <a:r>
              <a:rPr lang="en-AU" sz="1200" b="0" i="0" kern="1200" dirty="0">
                <a:solidFill>
                  <a:schemeClr val="tx1"/>
                </a:solidFill>
                <a:effectLst/>
                <a:latin typeface="+mn-lt"/>
                <a:ea typeface="+mn-ea"/>
                <a:cs typeface="+mn-cs"/>
              </a:rPr>
              <a:t>I’d also like to recognise and respect the remarkable contributions of our First Nations peoples to the social work and medical professions and our broader community.</a:t>
            </a:r>
          </a:p>
          <a:p>
            <a:endParaRPr lang="en-AU" dirty="0"/>
          </a:p>
        </p:txBody>
      </p:sp>
      <p:sp>
        <p:nvSpPr>
          <p:cNvPr id="4" name="Slide Number Placeholder 3"/>
          <p:cNvSpPr>
            <a:spLocks noGrp="1"/>
          </p:cNvSpPr>
          <p:nvPr>
            <p:ph type="sldNum" sz="quarter" idx="5"/>
          </p:nvPr>
        </p:nvSpPr>
        <p:spPr/>
        <p:txBody>
          <a:bodyPr/>
          <a:lstStyle/>
          <a:p>
            <a:fld id="{013952DD-FFAA-41BA-B249-A22F13DE8F3C}" type="slidenum">
              <a:rPr lang="en-AU" smtClean="0"/>
              <a:t>2</a:t>
            </a:fld>
            <a:endParaRPr lang="en-AU" dirty="0"/>
          </a:p>
        </p:txBody>
      </p:sp>
    </p:spTree>
    <p:extLst>
      <p:ext uri="{BB962C8B-B14F-4D97-AF65-F5344CB8AC3E}">
        <p14:creationId xmlns:p14="http://schemas.microsoft.com/office/powerpoint/2010/main" val="121300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9D2E5-9D39-49BE-92D5-DC043B8E9936}" type="slidenum">
              <a:rPr lang="en-AU" smtClean="0"/>
              <a:t>34</a:t>
            </a:fld>
            <a:endParaRPr lang="en-AU" dirty="0"/>
          </a:p>
        </p:txBody>
      </p:sp>
    </p:spTree>
    <p:extLst>
      <p:ext uri="{BB962C8B-B14F-4D97-AF65-F5344CB8AC3E}">
        <p14:creationId xmlns:p14="http://schemas.microsoft.com/office/powerpoint/2010/main" val="391161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31244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428486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188726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018492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ext only ">
    <p:spTree>
      <p:nvGrpSpPr>
        <p:cNvPr id="1" name=""/>
        <p:cNvGrpSpPr/>
        <p:nvPr/>
      </p:nvGrpSpPr>
      <p:grpSpPr>
        <a:xfrm>
          <a:off x="0" y="0"/>
          <a:ext cx="0" cy="0"/>
          <a:chOff x="0" y="0"/>
          <a:chExt cx="0" cy="0"/>
        </a:xfrm>
      </p:grpSpPr>
      <p:sp>
        <p:nvSpPr>
          <p:cNvPr id="27" name="Body Level One…"/>
          <p:cNvSpPr txBox="1">
            <a:spLocks noGrp="1"/>
          </p:cNvSpPr>
          <p:nvPr>
            <p:ph type="body" sz="quarter" idx="1"/>
          </p:nvPr>
        </p:nvSpPr>
        <p:spPr>
          <a:xfrm>
            <a:off x="531377" y="1861722"/>
            <a:ext cx="7342632" cy="608896"/>
          </a:xfrm>
          <a:prstGeom prst="rect">
            <a:avLst/>
          </a:prstGeom>
        </p:spPr>
        <p:txBody>
          <a:bodyPr>
            <a:normAutofit/>
          </a:bodyPr>
          <a:lstStyle>
            <a:lvl1pPr marL="0" indent="0">
              <a:buClrTx/>
              <a:buSzTx/>
              <a:buFontTx/>
              <a:buNone/>
              <a:defRPr sz="2000" spc="300">
                <a:solidFill>
                  <a:srgbClr val="535353"/>
                </a:solidFill>
              </a:defRPr>
            </a:lvl1pPr>
            <a:lvl2pPr marL="0" indent="457200">
              <a:buClrTx/>
              <a:buSzTx/>
              <a:buFontTx/>
              <a:buNone/>
              <a:defRPr sz="2000" spc="300">
                <a:solidFill>
                  <a:srgbClr val="535353"/>
                </a:solidFill>
              </a:defRPr>
            </a:lvl2pPr>
            <a:lvl3pPr marL="1168400" indent="-254000">
              <a:buClrTx/>
              <a:buFontTx/>
              <a:defRPr sz="2000" spc="300">
                <a:solidFill>
                  <a:srgbClr val="535353"/>
                </a:solidFill>
              </a:defRPr>
            </a:lvl3pPr>
            <a:lvl4pPr marL="1657350" indent="-285750">
              <a:buClrTx/>
              <a:buFontTx/>
              <a:defRPr sz="2000" spc="300">
                <a:solidFill>
                  <a:srgbClr val="535353"/>
                </a:solidFill>
              </a:defRPr>
            </a:lvl4pPr>
            <a:lvl5pPr marL="2114550" indent="-285750">
              <a:buClrTx/>
              <a:buFontTx/>
              <a:defRPr sz="2000" spc="3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28" name="Title Text"/>
          <p:cNvSpPr txBox="1">
            <a:spLocks noGrp="1"/>
          </p:cNvSpPr>
          <p:nvPr>
            <p:ph type="title"/>
          </p:nvPr>
        </p:nvSpPr>
        <p:spPr>
          <a:xfrm>
            <a:off x="531377" y="596131"/>
            <a:ext cx="7342624" cy="1215567"/>
          </a:xfrm>
          <a:prstGeom prst="rect">
            <a:avLst/>
          </a:prstGeom>
        </p:spPr>
        <p:txBody>
          <a:bodyPr/>
          <a:lstStyle/>
          <a:p>
            <a:r>
              <a:t>Title Text</a:t>
            </a:r>
          </a:p>
        </p:txBody>
      </p:sp>
      <p:sp>
        <p:nvSpPr>
          <p:cNvPr id="29" name="Text Placeholder 5"/>
          <p:cNvSpPr>
            <a:spLocks noGrp="1"/>
          </p:cNvSpPr>
          <p:nvPr>
            <p:ph type="body" idx="13"/>
          </p:nvPr>
        </p:nvSpPr>
        <p:spPr>
          <a:xfrm>
            <a:off x="531812" y="2776538"/>
            <a:ext cx="11241089" cy="3362326"/>
          </a:xfrm>
          <a:prstGeom prst="rect">
            <a:avLst/>
          </a:prstGeom>
        </p:spPr>
        <p:txBody>
          <a:bodyPr>
            <a:normAutofit/>
          </a:bodyPr>
          <a:lstStyle/>
          <a:p>
            <a:pPr marL="0" indent="0">
              <a:buClrTx/>
              <a:buSzTx/>
              <a:buFontTx/>
              <a:buNone/>
            </a:pPr>
            <a:endParaRP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313388498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a:t>8/2/22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27327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632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a:t>8/2/22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279882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a:t>8/2/22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73827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a:t>8/2/22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335948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417179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a:t>8/2/22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dirty="0"/>
          </a:p>
        </p:txBody>
      </p:sp>
    </p:spTree>
    <p:extLst>
      <p:ext uri="{BB962C8B-B14F-4D97-AF65-F5344CB8AC3E}">
        <p14:creationId xmlns:p14="http://schemas.microsoft.com/office/powerpoint/2010/main" val="55755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dirty="0"/>
          </a:p>
        </p:txBody>
      </p:sp>
    </p:spTree>
    <p:extLst>
      <p:ext uri="{BB962C8B-B14F-4D97-AF65-F5344CB8AC3E}">
        <p14:creationId xmlns:p14="http://schemas.microsoft.com/office/powerpoint/2010/main" val="31463700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tel:000" TargetMode="External"/><Relationship Id="rId2" Type="http://schemas.openxmlformats.org/officeDocument/2006/relationships/hyperlink" Target="tel:131444"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qld.gov.au/law/legal-mediation-and-justice-of-the-peace/legal-advice-and-investment/legal-information-and-advic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qld.gov.au/law/legal-mediation-and-justice-of-the-peace/legal-advice-and-investment/legal-information-and-advice" TargetMode="External"/><Relationship Id="rId2" Type="http://schemas.openxmlformats.org/officeDocument/2006/relationships/hyperlink" Target="mailto:childsexualoffencesreform@justice.qld.gov.au"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qld.gov.au/law/crime-and-police/types-of-crime/sexual-offences-against-children/failure-to-report#report"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qld.gov.au/law/crime-and-police/types-of-crime/sexual-offences-against-children/failure-to-repor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92372" y="646467"/>
            <a:ext cx="4686524" cy="3210327"/>
          </a:xfrm>
        </p:spPr>
        <p:txBody>
          <a:bodyPr anchor="b">
            <a:normAutofit/>
          </a:bodyPr>
          <a:lstStyle/>
          <a:p>
            <a:pPr algn="r"/>
            <a:r>
              <a:rPr lang="en-US" sz="2800" dirty="0">
                <a:solidFill>
                  <a:srgbClr val="FFFFFF"/>
                </a:solidFill>
                <a:cs typeface="Calibri"/>
              </a:rPr>
              <a:t>PII Session on section 229BC of the Criminal Code: Mandatory Reporting of Child Sexual Offences</a:t>
            </a:r>
            <a:br>
              <a:rPr lang="en-US" sz="3000" dirty="0">
                <a:cs typeface="Calibri"/>
              </a:rPr>
            </a:br>
            <a:endParaRPr lang="en-US" sz="3000" dirty="0">
              <a:solidFill>
                <a:srgbClr val="FFFFFF"/>
              </a:solidFill>
            </a:endParaRPr>
          </a:p>
        </p:txBody>
      </p:sp>
      <p:sp>
        <p:nvSpPr>
          <p:cNvPr id="3" name="Subtitle 2"/>
          <p:cNvSpPr>
            <a:spLocks noGrp="1"/>
          </p:cNvSpPr>
          <p:nvPr>
            <p:ph type="subTitle" idx="1"/>
          </p:nvPr>
        </p:nvSpPr>
        <p:spPr>
          <a:xfrm>
            <a:off x="638921" y="4013165"/>
            <a:ext cx="4204012" cy="2205732"/>
          </a:xfrm>
        </p:spPr>
        <p:txBody>
          <a:bodyPr vert="horz" lIns="91440" tIns="45720" rIns="91440" bIns="45720" rtlCol="0" anchor="t">
            <a:normAutofit/>
          </a:bodyPr>
          <a:lstStyle/>
          <a:p>
            <a:pPr algn="r"/>
            <a:r>
              <a:rPr lang="en-US" sz="1800" dirty="0">
                <a:solidFill>
                  <a:srgbClr val="FFFFFF"/>
                </a:solidFill>
                <a:cs typeface="Calibri"/>
              </a:rPr>
              <a:t>CLCQ State Conference 2022</a:t>
            </a:r>
          </a:p>
          <a:p>
            <a:pPr algn="r"/>
            <a:endParaRPr lang="en-US" sz="1800" dirty="0">
              <a:solidFill>
                <a:srgbClr val="FFFFFF"/>
              </a:solidFill>
              <a:cs typeface="Calibri"/>
            </a:endParaRPr>
          </a:p>
          <a:p>
            <a:pPr marL="342900" indent="-342900" algn="r">
              <a:buFont typeface="System Font Regular"/>
              <a:buChar char="→"/>
            </a:pPr>
            <a:r>
              <a:rPr lang="en-US" sz="1800" dirty="0">
                <a:solidFill>
                  <a:srgbClr val="FFFFFF"/>
                </a:solidFill>
                <a:cs typeface="Calibri"/>
              </a:rPr>
              <a:t>Bill Mitchell OAM HonLLD</a:t>
            </a:r>
          </a:p>
        </p:txBody>
      </p:sp>
      <p:cxnSp>
        <p:nvCxnSpPr>
          <p:cNvPr id="25" name="Straight Connector 24">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1" name="Picture 10" descr="Logo, company name&#10;&#10;Description automatically generated">
            <a:extLst>
              <a:ext uri="{FF2B5EF4-FFF2-40B4-BE49-F238E27FC236}">
                <a16:creationId xmlns:a16="http://schemas.microsoft.com/office/drawing/2014/main" id="{944C6F89-FEF3-2140-9D6C-12A172D6B6AB}"/>
              </a:ext>
            </a:extLst>
          </p:cNvPr>
          <p:cNvPicPr>
            <a:picLocks noChangeAspect="1"/>
          </p:cNvPicPr>
          <p:nvPr/>
        </p:nvPicPr>
        <p:blipFill>
          <a:blip r:embed="rId2"/>
          <a:stretch>
            <a:fillRect/>
          </a:stretch>
        </p:blipFill>
        <p:spPr>
          <a:xfrm>
            <a:off x="7024454" y="1607418"/>
            <a:ext cx="3770620" cy="349725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Who does the duty involve?</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4" y="1953127"/>
            <a:ext cx="7483786" cy="4348282"/>
          </a:xfrm>
        </p:spPr>
        <p:txBody>
          <a:bodyPr vert="horz" lIns="91440" tIns="45720" rIns="91440" bIns="45720" rtlCol="0" anchor="ctr">
            <a:normAutofit fontScale="92500" lnSpcReduction="10000"/>
          </a:bodyPr>
          <a:lstStyle/>
          <a:p>
            <a:pPr marL="0" indent="0">
              <a:buNone/>
            </a:pPr>
            <a:endParaRPr lang="en-US" sz="1900" dirty="0">
              <a:cs typeface="Calibri" panose="020F0502020204030204"/>
            </a:endParaRPr>
          </a:p>
          <a:p>
            <a:pPr marL="0" indent="0">
              <a:buClr>
                <a:srgbClr val="FF0000"/>
              </a:buClr>
              <a:buNone/>
            </a:pPr>
            <a:r>
              <a:rPr lang="en-US" sz="1900" u="sng" dirty="0">
                <a:cs typeface="Calibri" panose="020F0502020204030204"/>
              </a:rPr>
              <a:t>The information</a:t>
            </a:r>
          </a:p>
          <a:p>
            <a:pPr>
              <a:buClr>
                <a:srgbClr val="FF0000"/>
              </a:buClr>
            </a:pPr>
            <a:r>
              <a:rPr lang="en-US" sz="1900" dirty="0">
                <a:cs typeface="Calibri" panose="020F0502020204030204"/>
              </a:rPr>
              <a:t>The </a:t>
            </a:r>
            <a:r>
              <a:rPr lang="en-US" sz="1900" i="1" dirty="0">
                <a:cs typeface="Calibri" panose="020F0502020204030204"/>
              </a:rPr>
              <a:t>person</a:t>
            </a:r>
            <a:r>
              <a:rPr lang="en-US" sz="1900" dirty="0">
                <a:cs typeface="Calibri" panose="020F0502020204030204"/>
              </a:rPr>
              <a:t> who gives the information (victim, perpetrator, third-party)</a:t>
            </a:r>
          </a:p>
          <a:p>
            <a:pPr>
              <a:buClr>
                <a:srgbClr val="FF0000"/>
              </a:buClr>
            </a:pPr>
            <a:r>
              <a:rPr lang="en-US" sz="1900" dirty="0">
                <a:cs typeface="Calibri" panose="020F0502020204030204"/>
              </a:rPr>
              <a:t>The </a:t>
            </a:r>
            <a:r>
              <a:rPr lang="en-US" sz="1900" i="1" dirty="0">
                <a:cs typeface="Calibri" panose="020F0502020204030204"/>
              </a:rPr>
              <a:t>adult</a:t>
            </a:r>
            <a:r>
              <a:rPr lang="en-US" sz="1900" dirty="0">
                <a:cs typeface="Calibri" panose="020F0502020204030204"/>
              </a:rPr>
              <a:t> that gains the information </a:t>
            </a:r>
          </a:p>
          <a:p>
            <a:pPr marL="0" indent="0">
              <a:buClr>
                <a:srgbClr val="FF0000"/>
              </a:buClr>
              <a:buNone/>
            </a:pPr>
            <a:endParaRPr lang="en-US" sz="1900" dirty="0">
              <a:cs typeface="Calibri" panose="020F0502020204030204"/>
            </a:endParaRPr>
          </a:p>
          <a:p>
            <a:pPr marL="0" indent="0">
              <a:buClr>
                <a:srgbClr val="FF0000"/>
              </a:buClr>
              <a:buNone/>
            </a:pPr>
            <a:r>
              <a:rPr lang="en-US" sz="1900" u="sng" dirty="0">
                <a:cs typeface="Calibri" panose="020F0502020204030204"/>
              </a:rPr>
              <a:t>The allegation</a:t>
            </a:r>
          </a:p>
          <a:p>
            <a:pPr>
              <a:buClr>
                <a:srgbClr val="FF0000"/>
              </a:buClr>
            </a:pPr>
            <a:r>
              <a:rPr lang="en-US" sz="1900" dirty="0">
                <a:cs typeface="Calibri" panose="020F0502020204030204"/>
              </a:rPr>
              <a:t>The </a:t>
            </a:r>
            <a:r>
              <a:rPr lang="en-US" sz="1900" i="1" dirty="0">
                <a:cs typeface="Calibri" panose="020F0502020204030204"/>
              </a:rPr>
              <a:t>child</a:t>
            </a:r>
            <a:r>
              <a:rPr lang="en-US" sz="1900" dirty="0">
                <a:cs typeface="Calibri" panose="020F0502020204030204"/>
              </a:rPr>
              <a:t>: who is a victim of a historical or current child sexual offence</a:t>
            </a:r>
          </a:p>
          <a:p>
            <a:pPr lvl="1">
              <a:buClr>
                <a:srgbClr val="FF0000"/>
              </a:buClr>
            </a:pPr>
            <a:r>
              <a:rPr lang="en-US" sz="1900" dirty="0">
                <a:cs typeface="Calibri" panose="020F0502020204030204"/>
              </a:rPr>
              <a:t>Under 16 or</a:t>
            </a:r>
          </a:p>
          <a:p>
            <a:pPr lvl="1">
              <a:buClr>
                <a:srgbClr val="FF0000"/>
              </a:buClr>
            </a:pPr>
            <a:r>
              <a:rPr lang="en-US" sz="1900" dirty="0">
                <a:cs typeface="Calibri" panose="020F0502020204030204"/>
              </a:rPr>
              <a:t>16-17 with an impairment of the mind</a:t>
            </a:r>
          </a:p>
          <a:p>
            <a:pPr>
              <a:buClr>
                <a:srgbClr val="FF0000"/>
              </a:buClr>
            </a:pPr>
            <a:r>
              <a:rPr lang="en-US" sz="1900" dirty="0">
                <a:cs typeface="Calibri" panose="020F0502020204030204"/>
              </a:rPr>
              <a:t>Another </a:t>
            </a:r>
            <a:r>
              <a:rPr lang="en-US" sz="1900" i="1" dirty="0">
                <a:cs typeface="Calibri" panose="020F0502020204030204"/>
              </a:rPr>
              <a:t>adult(s)</a:t>
            </a:r>
            <a:r>
              <a:rPr lang="en-US" sz="1900" dirty="0">
                <a:cs typeface="Calibri" panose="020F0502020204030204"/>
              </a:rPr>
              <a:t> – a perpetrator of a child sexual offence</a:t>
            </a:r>
          </a:p>
          <a:p>
            <a:pPr marL="0" indent="0">
              <a:buClr>
                <a:srgbClr val="FF0000"/>
              </a:buClr>
              <a:buNone/>
            </a:pPr>
            <a:endParaRPr lang="en-US" sz="1900" dirty="0">
              <a:cs typeface="Calibri" panose="020F0502020204030204"/>
            </a:endParaRPr>
          </a:p>
          <a:p>
            <a:pPr marL="0" indent="0">
              <a:buClr>
                <a:srgbClr val="FF0000"/>
              </a:buClr>
              <a:buNone/>
            </a:pPr>
            <a:r>
              <a:rPr lang="en-US" sz="1900" u="sng" dirty="0">
                <a:cs typeface="Calibri" panose="020F0502020204030204"/>
              </a:rPr>
              <a:t>Reporting</a:t>
            </a:r>
          </a:p>
          <a:p>
            <a:pPr>
              <a:buClr>
                <a:srgbClr val="FF0000"/>
              </a:buClr>
            </a:pPr>
            <a:r>
              <a:rPr lang="en-US" sz="1900" dirty="0">
                <a:cs typeface="Calibri" panose="020F0502020204030204"/>
              </a:rPr>
              <a:t>The </a:t>
            </a:r>
            <a:r>
              <a:rPr lang="en-US" sz="1900" i="1" dirty="0">
                <a:cs typeface="Calibri" panose="020F0502020204030204"/>
              </a:rPr>
              <a:t>police</a:t>
            </a:r>
          </a:p>
          <a:p>
            <a:pPr marL="0" indent="0">
              <a:buNone/>
            </a:pPr>
            <a:endParaRPr lang="en-US" sz="1900" dirty="0">
              <a:ea typeface="+mn-lt"/>
              <a:cs typeface="+mn-lt"/>
            </a:endParaRPr>
          </a:p>
          <a:p>
            <a:pPr marL="0" indent="0">
              <a:buNone/>
            </a:pPr>
            <a:endParaRPr lang="en-US" sz="1300" dirty="0">
              <a:cs typeface="Calibri" panose="020F0502020204030204"/>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6CDE107-E15F-F649-A900-67E446DD7A61}"/>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03358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ea typeface="+mj-lt"/>
                <a:cs typeface="+mj-lt"/>
              </a:rPr>
              <a:t>Impairment of the mind</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277309"/>
          </a:xfrm>
        </p:spPr>
        <p:txBody>
          <a:bodyPr vert="horz" lIns="91440" tIns="45720" rIns="91440" bIns="45720" rtlCol="0" anchor="ctr">
            <a:normAutofit/>
          </a:bodyPr>
          <a:lstStyle/>
          <a:p>
            <a:pPr marL="457200" indent="-457200">
              <a:buClr>
                <a:srgbClr val="FF0000"/>
              </a:buClr>
            </a:pPr>
            <a:r>
              <a:rPr lang="en-US" sz="1800" dirty="0">
                <a:ea typeface="+mn-lt"/>
                <a:cs typeface="+mn-lt"/>
              </a:rPr>
              <a:t>person with an impairment of the mind means a person with a disability that— </a:t>
            </a:r>
          </a:p>
          <a:p>
            <a:pPr marL="914400" lvl="1" indent="-457200">
              <a:buClr>
                <a:srgbClr val="FF0000"/>
              </a:buClr>
            </a:pPr>
            <a:r>
              <a:rPr lang="en-US" sz="1800" dirty="0">
                <a:ea typeface="+mn-lt"/>
                <a:cs typeface="+mn-lt"/>
              </a:rPr>
              <a:t>is attributable to an intellectual, psychiatric, cognitive or neurological impairment or a combination of these; and </a:t>
            </a:r>
          </a:p>
          <a:p>
            <a:pPr marL="914400" lvl="1" indent="-457200">
              <a:buClr>
                <a:srgbClr val="FF0000"/>
              </a:buClr>
            </a:pPr>
            <a:r>
              <a:rPr lang="en-US" sz="1800" dirty="0">
                <a:ea typeface="+mn-lt"/>
                <a:cs typeface="+mn-lt"/>
              </a:rPr>
              <a:t>results in— </a:t>
            </a:r>
          </a:p>
          <a:p>
            <a:pPr marL="1371600" lvl="2">
              <a:buClr>
                <a:srgbClr val="FF0000"/>
              </a:buClr>
            </a:pPr>
            <a:r>
              <a:rPr lang="en-US" sz="1800" dirty="0">
                <a:ea typeface="+mn-lt"/>
                <a:cs typeface="+mn-lt"/>
              </a:rPr>
              <a:t>a substantial reduction of the person’s capacity for communication, social interaction or learning; and </a:t>
            </a:r>
          </a:p>
          <a:p>
            <a:pPr marL="1371600" lvl="2">
              <a:buClr>
                <a:srgbClr val="FF0000"/>
              </a:buClr>
            </a:pPr>
            <a:r>
              <a:rPr lang="en-US" sz="1800" dirty="0">
                <a:ea typeface="+mn-lt"/>
                <a:cs typeface="+mn-lt"/>
              </a:rPr>
              <a:t>the person needing support.</a:t>
            </a:r>
          </a:p>
          <a:p>
            <a:pPr indent="0">
              <a:buNone/>
            </a:pPr>
            <a:endParaRPr lang="en-US" sz="1800" dirty="0">
              <a:ea typeface="+mn-lt"/>
              <a:cs typeface="+mn-lt"/>
            </a:endParaRPr>
          </a:p>
          <a:p>
            <a:pPr indent="0">
              <a:buNone/>
            </a:pPr>
            <a:r>
              <a:rPr lang="en-US" sz="1800" dirty="0">
                <a:ea typeface="+mn-lt"/>
                <a:cs typeface="+mn-lt"/>
              </a:rPr>
              <a:t>Key Points: </a:t>
            </a:r>
            <a:endParaRPr lang="en-US" sz="1800" dirty="0">
              <a:ea typeface="+mn-lt"/>
              <a:cs typeface="Calibri"/>
            </a:endParaRPr>
          </a:p>
          <a:p>
            <a:pPr marL="685800" indent="-457200">
              <a:buClr>
                <a:srgbClr val="FF0000"/>
              </a:buClr>
              <a:buFont typeface="System Font Regular"/>
              <a:buChar char="→"/>
            </a:pPr>
            <a:r>
              <a:rPr lang="en-US" sz="1800" dirty="0">
                <a:ea typeface="+mn-lt"/>
                <a:cs typeface="+mn-lt"/>
              </a:rPr>
              <a:t>How would we know this was the case?</a:t>
            </a:r>
          </a:p>
          <a:p>
            <a:pPr marL="685800" indent="-457200">
              <a:buClr>
                <a:srgbClr val="FF0000"/>
              </a:buClr>
              <a:buFont typeface="System Font Regular"/>
              <a:buChar char="→"/>
            </a:pPr>
            <a:r>
              <a:rPr lang="en-US" sz="1800" dirty="0">
                <a:ea typeface="+mn-lt"/>
                <a:cs typeface="+mn-lt"/>
              </a:rPr>
              <a:t>What about reports made by substitute decision-makers?</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3AB5AA3-C012-DE43-BB84-2612EABB7EBE}"/>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2321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ea typeface="+mj-lt"/>
                <a:cs typeface="+mj-lt"/>
              </a:rPr>
              <a:t>Relevant point in time</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079925"/>
          </a:xfrm>
        </p:spPr>
        <p:txBody>
          <a:bodyPr vert="horz" lIns="91440" tIns="45720" rIns="91440" bIns="45720" rtlCol="0" anchor="ctr">
            <a:normAutofit lnSpcReduction="10000"/>
          </a:bodyPr>
          <a:lstStyle/>
          <a:p>
            <a:pPr marL="0" indent="0">
              <a:buNone/>
            </a:pPr>
            <a:br>
              <a:rPr lang="en-AU" sz="1900" dirty="0"/>
            </a:br>
            <a:r>
              <a:rPr lang="en-AU" sz="1900" b="1" dirty="0"/>
              <a:t>"relevant time" </a:t>
            </a:r>
            <a:r>
              <a:rPr lang="en-AU" sz="1900" dirty="0"/>
              <a:t>, in relation to the child sexual offence mentioned in </a:t>
            </a:r>
            <a:r>
              <a:rPr lang="en-AU" sz="1900" i="1" dirty="0"/>
              <a:t>subsection (1) (a) </a:t>
            </a:r>
            <a:r>
              <a:rPr lang="en-AU" sz="1900" dirty="0"/>
              <a:t>, means the time that the adult —</a:t>
            </a:r>
          </a:p>
          <a:p>
            <a:pPr>
              <a:buClr>
                <a:srgbClr val="FF0000"/>
              </a:buClr>
            </a:pPr>
            <a:r>
              <a:rPr lang="en-AU" sz="1900" u="sng" dirty="0"/>
              <a:t>believes</a:t>
            </a:r>
            <a:r>
              <a:rPr lang="en-AU" sz="1900" dirty="0"/>
              <a:t> to be the time of commission of the offence; or</a:t>
            </a:r>
          </a:p>
          <a:p>
            <a:pPr>
              <a:buClr>
                <a:srgbClr val="FF0000"/>
              </a:buClr>
            </a:pPr>
            <a:r>
              <a:rPr lang="en-AU" sz="1900" u="sng" dirty="0"/>
              <a:t>ought reasonably to believe</a:t>
            </a:r>
            <a:r>
              <a:rPr lang="en-AU" sz="1900" dirty="0"/>
              <a:t> to be the time of commission of the offence.</a:t>
            </a:r>
          </a:p>
          <a:p>
            <a:pPr marL="0" indent="0">
              <a:buNone/>
            </a:pPr>
            <a:endParaRPr lang="en-AU" sz="1900" dirty="0"/>
          </a:p>
          <a:p>
            <a:pPr indent="0">
              <a:buNone/>
            </a:pPr>
            <a:r>
              <a:rPr lang="en-US" sz="1900" dirty="0">
                <a:ea typeface="+mn-lt"/>
                <a:cs typeface="+mn-lt"/>
              </a:rPr>
              <a:t>Key Point: </a:t>
            </a:r>
            <a:endParaRPr lang="en-US" sz="1900" dirty="0">
              <a:ea typeface="+mn-lt"/>
              <a:cs typeface="Calibri"/>
            </a:endParaRPr>
          </a:p>
          <a:p>
            <a:pPr marL="685800" indent="-457200">
              <a:buClr>
                <a:srgbClr val="FF0000"/>
              </a:buClr>
              <a:buFont typeface="System Font Regular"/>
              <a:buChar char="→"/>
            </a:pPr>
            <a:r>
              <a:rPr lang="en-US" sz="1900" dirty="0">
                <a:ea typeface="+mn-lt"/>
                <a:cs typeface="+mn-lt"/>
              </a:rPr>
              <a:t>Necessarily involves detail about allegations</a:t>
            </a:r>
          </a:p>
          <a:p>
            <a:pPr marL="685800" indent="-457200">
              <a:buClr>
                <a:srgbClr val="FF0000"/>
              </a:buClr>
              <a:buFont typeface="System Font Regular"/>
              <a:buChar char="→"/>
            </a:pPr>
            <a:r>
              <a:rPr lang="en-US" sz="1900" dirty="0">
                <a:ea typeface="+mn-lt"/>
                <a:cs typeface="+mn-lt"/>
              </a:rPr>
              <a:t>Is there a positive duty to get those details?</a:t>
            </a:r>
          </a:p>
          <a:p>
            <a:pPr marL="0" indent="0">
              <a:buNone/>
            </a:pPr>
            <a:endParaRPr lang="en-AU" sz="1300" dirty="0"/>
          </a:p>
          <a:p>
            <a:pPr marL="0" indent="0">
              <a:buNone/>
            </a:pPr>
            <a:br>
              <a:rPr lang="en-AU" sz="1300" dirty="0"/>
            </a:br>
            <a:endParaRPr lang="en-US" sz="13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39C5AA75-F2A3-E347-BA85-5063453AFB8B}"/>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38221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What is a ‘child sexual offence’</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277309"/>
          </a:xfrm>
        </p:spPr>
        <p:txBody>
          <a:bodyPr vert="horz" lIns="91440" tIns="45720" rIns="91440" bIns="45720" rtlCol="0" anchor="ctr">
            <a:normAutofit/>
          </a:bodyPr>
          <a:lstStyle/>
          <a:p>
            <a:pPr marL="0" indent="0">
              <a:buNone/>
            </a:pPr>
            <a:r>
              <a:rPr lang="en-AU" sz="1800" b="1" dirty="0"/>
              <a:t>"child sexual offence" </a:t>
            </a:r>
            <a:r>
              <a:rPr lang="en-AU" sz="1800" dirty="0"/>
              <a:t>means an offence of a sexual nature committed in relation to a child, including, </a:t>
            </a:r>
            <a:r>
              <a:rPr lang="en-AU" sz="1800" u="sng" dirty="0"/>
              <a:t>for example</a:t>
            </a:r>
            <a:r>
              <a:rPr lang="en-AU" sz="1800" dirty="0"/>
              <a:t>, an offence against a provision of this chapter or </a:t>
            </a:r>
            <a:r>
              <a:rPr lang="en-AU" sz="1800" i="1" dirty="0"/>
              <a:t>chapter 32 </a:t>
            </a:r>
            <a:r>
              <a:rPr lang="en-AU" sz="1800" dirty="0"/>
              <a:t>.</a:t>
            </a:r>
          </a:p>
          <a:p>
            <a:pPr marL="0" indent="0">
              <a:buNone/>
            </a:pPr>
            <a:endParaRPr lang="en-AU" sz="1800" dirty="0">
              <a:cs typeface="Calibri" panose="020F0502020204030204"/>
            </a:endParaRPr>
          </a:p>
          <a:p>
            <a:pPr marL="0" indent="0">
              <a:buNone/>
            </a:pPr>
            <a:r>
              <a:rPr lang="en-US" sz="1800" dirty="0">
                <a:ea typeface="+mn-lt"/>
                <a:cs typeface="+mn-lt"/>
              </a:rPr>
              <a:t>Key Points: </a:t>
            </a:r>
            <a:endParaRPr lang="en-AU" sz="1800" dirty="0">
              <a:cs typeface="Calibri" panose="020F0502020204030204"/>
            </a:endParaRPr>
          </a:p>
          <a:p>
            <a:pPr>
              <a:buClr>
                <a:srgbClr val="FF0000"/>
              </a:buClr>
              <a:buFont typeface="System Font Regular"/>
              <a:buChar char="→"/>
            </a:pPr>
            <a:r>
              <a:rPr lang="en-AU" sz="1800" dirty="0">
                <a:cs typeface="Calibri" panose="020F0502020204030204"/>
              </a:rPr>
              <a:t> Includes a very wide range of offences</a:t>
            </a:r>
          </a:p>
          <a:p>
            <a:pPr>
              <a:buClr>
                <a:srgbClr val="FF0000"/>
              </a:buClr>
              <a:buFont typeface="System Font Regular"/>
              <a:buChar char="→"/>
            </a:pPr>
            <a:r>
              <a:rPr lang="en-US" sz="1800" dirty="0">
                <a:cs typeface="Calibri" panose="020F0502020204030204"/>
              </a:rPr>
              <a:t> Includes Chapter 32: Rape and sexual assaults</a:t>
            </a:r>
          </a:p>
          <a:p>
            <a:pPr>
              <a:buClr>
                <a:srgbClr val="FF0000"/>
              </a:buClr>
              <a:buFont typeface="System Font Regular"/>
              <a:buChar char="→"/>
            </a:pPr>
            <a:r>
              <a:rPr lang="en-US" sz="1800" dirty="0">
                <a:cs typeface="Calibri" panose="020F0502020204030204"/>
              </a:rPr>
              <a:t> Includes Chapter 22: Offences against morality (29 offences)</a:t>
            </a:r>
          </a:p>
          <a:p>
            <a:pPr>
              <a:buClr>
                <a:srgbClr val="FF0000"/>
              </a:buClr>
              <a:buFont typeface="System Font Regular"/>
              <a:buChar char="→"/>
            </a:pPr>
            <a:r>
              <a:rPr lang="en-US" sz="1800" dirty="0">
                <a:cs typeface="Calibri" panose="020F0502020204030204"/>
              </a:rPr>
              <a:t> But not exhaustive</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2738085D-27E0-A246-93F7-12CD8E244531}"/>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427413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Retrospectivity: sec 229BC (1)</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397977"/>
          </a:xfrm>
        </p:spPr>
        <p:txBody>
          <a:bodyPr vert="horz" lIns="91440" tIns="45720" rIns="91440" bIns="45720" rtlCol="0" anchor="ctr">
            <a:normAutofit/>
          </a:bodyPr>
          <a:lstStyle/>
          <a:p>
            <a:pPr>
              <a:buClr>
                <a:srgbClr val="FF0000"/>
              </a:buClr>
            </a:pPr>
            <a:endParaRPr lang="en-US" sz="1800" dirty="0">
              <a:ea typeface="+mn-lt"/>
              <a:cs typeface="+mn-lt"/>
            </a:endParaRPr>
          </a:p>
          <a:p>
            <a:pPr marL="457200" indent="-457200">
              <a:buClr>
                <a:srgbClr val="FF0000"/>
              </a:buClr>
            </a:pPr>
            <a:r>
              <a:rPr lang="en-US" sz="1800" dirty="0">
                <a:ea typeface="+mn-lt"/>
                <a:cs typeface="+mn-lt"/>
              </a:rPr>
              <a:t>The failure to report offence has a partial retrospective application. </a:t>
            </a:r>
          </a:p>
          <a:p>
            <a:pPr marL="457200" indent="-457200">
              <a:buClr>
                <a:srgbClr val="FF0000"/>
              </a:buClr>
            </a:pPr>
            <a:r>
              <a:rPr lang="en-US" sz="1800" dirty="0">
                <a:ea typeface="+mn-lt"/>
                <a:cs typeface="+mn-lt"/>
              </a:rPr>
              <a:t>The partial retrospective application of the offence is justified when balanced against the need for community protection. </a:t>
            </a:r>
          </a:p>
          <a:p>
            <a:pPr marL="457200" indent="-457200">
              <a:buClr>
                <a:srgbClr val="FF0000"/>
              </a:buClr>
            </a:pPr>
            <a:r>
              <a:rPr lang="en-US" sz="1800" dirty="0">
                <a:ea typeface="+mn-lt"/>
                <a:cs typeface="+mn-lt"/>
              </a:rPr>
              <a:t>Child sex offenders victimise one of the most vulnerable groups in the community. </a:t>
            </a:r>
          </a:p>
          <a:p>
            <a:pPr marL="457200" indent="-457200">
              <a:buClr>
                <a:srgbClr val="FF0000"/>
              </a:buClr>
            </a:pPr>
            <a:r>
              <a:rPr lang="en-US" sz="1800" dirty="0">
                <a:ea typeface="+mn-lt"/>
                <a:cs typeface="+mn-lt"/>
              </a:rPr>
              <a:t>Given children are generally unequipped to protect themselves from such predation, it is incumbent on the community to take steps to provide adequate protection from harm to these children by ensuring that offenders are identified and brought to justice.</a:t>
            </a:r>
          </a:p>
          <a:p>
            <a:pPr marL="0" indent="0">
              <a:buNone/>
            </a:pPr>
            <a:endParaRPr lang="en-US" sz="1800" dirty="0">
              <a:ea typeface="+mn-lt"/>
              <a:cs typeface="+mn-lt"/>
            </a:endParaRPr>
          </a:p>
          <a:p>
            <a:pPr marL="0" indent="0">
              <a:buNone/>
            </a:pPr>
            <a:endParaRPr lang="en-US" sz="18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3BDFC06E-FCEE-7342-944A-60CDCEDAE9C4}"/>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68090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8077146" cy="1325563"/>
          </a:xfrm>
        </p:spPr>
        <p:txBody>
          <a:bodyPr>
            <a:normAutofit/>
          </a:bodyPr>
          <a:lstStyle/>
          <a:p>
            <a:r>
              <a:rPr lang="en-US" dirty="0">
                <a:cs typeface="Calibri Light"/>
              </a:rPr>
              <a:t>What must be done: sec 229BC(2)</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01285" cy="4397977"/>
          </a:xfrm>
        </p:spPr>
        <p:txBody>
          <a:bodyPr vert="horz" lIns="91440" tIns="45720" rIns="91440" bIns="45720" rtlCol="0" anchor="ctr">
            <a:normAutofit/>
          </a:bodyPr>
          <a:lstStyle/>
          <a:p>
            <a:pPr marL="0" indent="0">
              <a:buNone/>
            </a:pPr>
            <a:r>
              <a:rPr lang="en-US" sz="1800" dirty="0">
                <a:ea typeface="+mn-lt"/>
                <a:cs typeface="+mn-lt"/>
              </a:rPr>
              <a:t>If, </a:t>
            </a:r>
            <a:r>
              <a:rPr lang="en-US" sz="1800" u="sng" dirty="0">
                <a:ea typeface="+mn-lt"/>
                <a:cs typeface="+mn-lt"/>
              </a:rPr>
              <a:t>without reasonable excuse</a:t>
            </a:r>
            <a:r>
              <a:rPr lang="en-US" sz="1800" dirty="0">
                <a:ea typeface="+mn-lt"/>
                <a:cs typeface="+mn-lt"/>
              </a:rPr>
              <a:t>, the adult </a:t>
            </a:r>
            <a:r>
              <a:rPr lang="en-US" sz="1800" u="sng" dirty="0">
                <a:ea typeface="+mn-lt"/>
                <a:cs typeface="+mn-lt"/>
              </a:rPr>
              <a:t>fails to disclose the information</a:t>
            </a:r>
            <a:r>
              <a:rPr lang="en-US" sz="1800" dirty="0">
                <a:ea typeface="+mn-lt"/>
                <a:cs typeface="+mn-lt"/>
              </a:rPr>
              <a:t> to a police officer </a:t>
            </a:r>
            <a:r>
              <a:rPr lang="en-US" sz="1800" u="sng" dirty="0">
                <a:ea typeface="+mn-lt"/>
                <a:cs typeface="+mn-lt"/>
              </a:rPr>
              <a:t>as soon as reasonably practicable</a:t>
            </a:r>
            <a:r>
              <a:rPr lang="en-US" sz="1800" dirty="0">
                <a:ea typeface="+mn-lt"/>
                <a:cs typeface="+mn-lt"/>
              </a:rPr>
              <a:t> after the belief is, or ought reasonably to have been, formed, the adult commits a misdemeanour. </a:t>
            </a:r>
          </a:p>
          <a:p>
            <a:pPr marL="0" indent="0">
              <a:buNone/>
            </a:pPr>
            <a:r>
              <a:rPr lang="en-US" sz="1800" dirty="0">
                <a:ea typeface="+mn-lt"/>
                <a:cs typeface="+mn-lt"/>
              </a:rPr>
              <a:t>Maximum penalty—3 years imprisonment.</a:t>
            </a:r>
          </a:p>
          <a:p>
            <a:pPr marL="457200" indent="-457200"/>
            <a:endParaRPr lang="en-US" sz="1800" dirty="0">
              <a:ea typeface="+mn-lt"/>
              <a:cs typeface="+mn-lt"/>
            </a:endParaRPr>
          </a:p>
          <a:p>
            <a:pPr marL="0" indent="0">
              <a:buNone/>
            </a:pPr>
            <a:r>
              <a:rPr lang="en-US" sz="1800" dirty="0">
                <a:ea typeface="+mn-lt"/>
                <a:cs typeface="+mn-lt"/>
              </a:rPr>
              <a:t>Key Points: </a:t>
            </a:r>
            <a:endParaRPr lang="en-US" sz="1800" b="1" dirty="0">
              <a:ea typeface="+mn-lt"/>
              <a:cs typeface="+mn-lt"/>
            </a:endParaRPr>
          </a:p>
          <a:p>
            <a:pPr>
              <a:buClr>
                <a:srgbClr val="FF0000"/>
              </a:buClr>
              <a:buFont typeface="System Font Regular"/>
              <a:buChar char="→"/>
            </a:pPr>
            <a:r>
              <a:rPr lang="en-US" sz="1800" dirty="0">
                <a:ea typeface="+mn-lt"/>
                <a:cs typeface="+mn-lt"/>
              </a:rPr>
              <a:t> Positive duty to disclose to police</a:t>
            </a:r>
          </a:p>
          <a:p>
            <a:pPr>
              <a:buClr>
                <a:srgbClr val="FF0000"/>
              </a:buClr>
              <a:buFont typeface="System Font Regular"/>
              <a:buChar char="→"/>
            </a:pPr>
            <a:r>
              <a:rPr lang="en-US" sz="1800" dirty="0">
                <a:ea typeface="+mn-lt"/>
                <a:cs typeface="+mn-lt"/>
              </a:rPr>
              <a:t> Soon as reasonably practicable</a:t>
            </a:r>
          </a:p>
          <a:p>
            <a:pPr>
              <a:buClr>
                <a:srgbClr val="FF0000"/>
              </a:buClr>
              <a:buFont typeface="System Font Regular"/>
              <a:buChar char="→"/>
            </a:pPr>
            <a:r>
              <a:rPr lang="en-US" sz="1800" dirty="0">
                <a:ea typeface="+mn-lt"/>
                <a:cs typeface="+mn-lt"/>
              </a:rPr>
              <a:t> After considering the factors and any relevant reasonable excuses</a:t>
            </a:r>
            <a:endParaRPr lang="en-US" sz="18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A25B9C0A-C3A4-1A43-8DF1-8955688E94C9}"/>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82141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8027450" cy="1325563"/>
          </a:xfrm>
        </p:spPr>
        <p:txBody>
          <a:bodyPr>
            <a:normAutofit/>
          </a:bodyPr>
          <a:lstStyle/>
          <a:p>
            <a:r>
              <a:rPr lang="en-US" dirty="0">
                <a:cs typeface="Calibri Light"/>
              </a:rPr>
              <a:t>Reasonable excuses: sec 229BC(4)</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3" y="1953127"/>
            <a:ext cx="7334671" cy="4477490"/>
          </a:xfrm>
        </p:spPr>
        <p:txBody>
          <a:bodyPr vert="horz" lIns="91440" tIns="45720" rIns="91440" bIns="45720" rtlCol="0" anchor="ctr">
            <a:normAutofit/>
          </a:bodyPr>
          <a:lstStyle/>
          <a:p>
            <a:pPr marL="0" indent="0">
              <a:buNone/>
            </a:pPr>
            <a:r>
              <a:rPr lang="en-US" sz="1800" dirty="0">
                <a:ea typeface="+mn-lt"/>
                <a:cs typeface="+mn-lt"/>
              </a:rPr>
              <a:t>Without limiting what may be a reasonable excuse: </a:t>
            </a:r>
            <a:endParaRPr lang="en-US" sz="1800" dirty="0">
              <a:cs typeface="Calibri" panose="020F0502020204030204"/>
            </a:endParaRPr>
          </a:p>
          <a:p>
            <a:pPr marL="457200" indent="-457200">
              <a:buClr>
                <a:srgbClr val="FF0000"/>
              </a:buClr>
            </a:pPr>
            <a:r>
              <a:rPr lang="en-US" sz="1800" dirty="0">
                <a:ea typeface="+mn-lt"/>
                <a:cs typeface="+mn-lt"/>
              </a:rPr>
              <a:t>the adult believes on reasonable grounds that the </a:t>
            </a:r>
            <a:r>
              <a:rPr lang="en-US" sz="1800" u="sng" dirty="0">
                <a:ea typeface="+mn-lt"/>
                <a:cs typeface="+mn-lt"/>
              </a:rPr>
              <a:t>information has already been disclosed to a police officer</a:t>
            </a:r>
          </a:p>
          <a:p>
            <a:pPr marL="457200" indent="-457200">
              <a:buClr>
                <a:srgbClr val="FF0000"/>
              </a:buClr>
            </a:pPr>
            <a:r>
              <a:rPr lang="en-US" sz="1800" dirty="0">
                <a:ea typeface="+mn-lt"/>
                <a:cs typeface="+mn-lt"/>
              </a:rPr>
              <a:t>the adult has </a:t>
            </a:r>
            <a:r>
              <a:rPr lang="en-US" sz="1800" u="sng" dirty="0">
                <a:ea typeface="+mn-lt"/>
                <a:cs typeface="+mn-lt"/>
              </a:rPr>
              <a:t>already reported the information</a:t>
            </a:r>
            <a:r>
              <a:rPr lang="en-US" sz="1800" dirty="0">
                <a:ea typeface="+mn-lt"/>
                <a:cs typeface="+mn-lt"/>
              </a:rPr>
              <a:t> under any of the following provisions, </a:t>
            </a:r>
            <a:r>
              <a:rPr lang="en-US" sz="1800" u="sng" dirty="0">
                <a:ea typeface="+mn-lt"/>
                <a:cs typeface="+mn-lt"/>
              </a:rPr>
              <a:t>or believes on reasonable grounds</a:t>
            </a:r>
            <a:r>
              <a:rPr lang="en-US" sz="1800" dirty="0">
                <a:ea typeface="+mn-lt"/>
                <a:cs typeface="+mn-lt"/>
              </a:rPr>
              <a:t> that another person has done or will do so— </a:t>
            </a:r>
          </a:p>
          <a:p>
            <a:pPr marL="914400" lvl="1" indent="-457200">
              <a:buClr>
                <a:srgbClr val="FF0000"/>
              </a:buClr>
            </a:pPr>
            <a:r>
              <a:rPr lang="en-US" sz="1800" dirty="0">
                <a:ea typeface="+mn-lt"/>
                <a:cs typeface="+mn-lt"/>
              </a:rPr>
              <a:t>the </a:t>
            </a:r>
            <a:r>
              <a:rPr lang="en-US" sz="1800" i="1" dirty="0">
                <a:ea typeface="+mn-lt"/>
                <a:cs typeface="+mn-lt"/>
              </a:rPr>
              <a:t>Child Protection Act 1999</a:t>
            </a:r>
            <a:r>
              <a:rPr lang="en-US" sz="1800" dirty="0">
                <a:ea typeface="+mn-lt"/>
                <a:cs typeface="+mn-lt"/>
              </a:rPr>
              <a:t>, the </a:t>
            </a:r>
            <a:r>
              <a:rPr lang="en-US" sz="1800" i="1" dirty="0">
                <a:ea typeface="+mn-lt"/>
                <a:cs typeface="+mn-lt"/>
              </a:rPr>
              <a:t>Education (General Provisions) Act 2006</a:t>
            </a:r>
            <a:r>
              <a:rPr lang="en-US" sz="1800" dirty="0">
                <a:ea typeface="+mn-lt"/>
                <a:cs typeface="+mn-lt"/>
              </a:rPr>
              <a:t>, the </a:t>
            </a:r>
            <a:r>
              <a:rPr lang="en-US" sz="1800" i="1" dirty="0">
                <a:ea typeface="+mn-lt"/>
                <a:cs typeface="+mn-lt"/>
              </a:rPr>
              <a:t>Youth Justice Act 1992</a:t>
            </a:r>
            <a:endParaRPr lang="en-US" sz="1800" dirty="0">
              <a:ea typeface="+mn-lt"/>
              <a:cs typeface="+mn-lt"/>
            </a:endParaRPr>
          </a:p>
          <a:p>
            <a:pPr marL="0" indent="0">
              <a:buNone/>
            </a:pPr>
            <a:endParaRPr lang="en-US" sz="1800" dirty="0">
              <a:ea typeface="+mn-lt"/>
              <a:cs typeface="+mn-lt"/>
            </a:endParaRPr>
          </a:p>
          <a:p>
            <a:pPr marL="0" indent="0">
              <a:buNone/>
            </a:pPr>
            <a:endParaRPr lang="en-US" sz="1300" dirty="0">
              <a:cs typeface="Calibri"/>
            </a:endParaRPr>
          </a:p>
        </p:txBody>
      </p:sp>
      <p:sp>
        <p:nvSpPr>
          <p:cNvPr id="18"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467A1BC-FC07-384A-A2D4-9003CE69FB6E}"/>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148277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8325624" cy="1325563"/>
          </a:xfrm>
        </p:spPr>
        <p:txBody>
          <a:bodyPr>
            <a:normAutofit/>
          </a:bodyPr>
          <a:lstStyle/>
          <a:p>
            <a:r>
              <a:rPr lang="en-US" dirty="0">
                <a:cs typeface="Calibri Light"/>
              </a:rPr>
              <a:t>Reasonable excuses: sec 229BC(4)</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152144" cy="4487430"/>
          </a:xfrm>
        </p:spPr>
        <p:txBody>
          <a:bodyPr vert="horz" lIns="91440" tIns="45720" rIns="91440" bIns="45720" rtlCol="0" anchor="ctr">
            <a:normAutofit/>
          </a:bodyPr>
          <a:lstStyle/>
          <a:p>
            <a:pPr marL="0" indent="0">
              <a:buNone/>
            </a:pPr>
            <a:r>
              <a:rPr lang="en-US" sz="1800" dirty="0">
                <a:ea typeface="+mn-lt"/>
                <a:cs typeface="+mn-lt"/>
              </a:rPr>
              <a:t>Without limiting what may be a reasonable excuse: </a:t>
            </a:r>
            <a:endParaRPr lang="en-US" sz="1800" dirty="0">
              <a:cs typeface="Calibri" panose="020F0502020204030204"/>
            </a:endParaRPr>
          </a:p>
          <a:p>
            <a:pPr marL="457200" indent="-457200">
              <a:buClr>
                <a:srgbClr val="FF0000"/>
              </a:buClr>
            </a:pPr>
            <a:r>
              <a:rPr lang="en-US" sz="1800" dirty="0">
                <a:ea typeface="+mn-lt"/>
                <a:cs typeface="+mn-lt"/>
              </a:rPr>
              <a:t>the adult gains the information </a:t>
            </a:r>
            <a:r>
              <a:rPr lang="en-US" sz="1800" u="sng" dirty="0">
                <a:ea typeface="+mn-lt"/>
                <a:cs typeface="+mn-lt"/>
              </a:rPr>
              <a:t>after the child becomes an adult</a:t>
            </a:r>
            <a:r>
              <a:rPr lang="en-US" sz="1800" dirty="0">
                <a:ea typeface="+mn-lt"/>
                <a:cs typeface="+mn-lt"/>
              </a:rPr>
              <a:t> (the alleged victim), </a:t>
            </a:r>
            <a:r>
              <a:rPr lang="en-US" sz="1800" u="sng" dirty="0">
                <a:ea typeface="+mn-lt"/>
                <a:cs typeface="+mn-lt"/>
              </a:rPr>
              <a:t>and</a:t>
            </a:r>
            <a:r>
              <a:rPr lang="en-US" sz="1800" dirty="0">
                <a:ea typeface="+mn-lt"/>
                <a:cs typeface="+mn-lt"/>
              </a:rPr>
              <a:t> the adult </a:t>
            </a:r>
            <a:r>
              <a:rPr lang="en-US" sz="1800" u="sng" dirty="0">
                <a:ea typeface="+mn-lt"/>
                <a:cs typeface="+mn-lt"/>
              </a:rPr>
              <a:t>reasonably believes</a:t>
            </a:r>
            <a:r>
              <a:rPr lang="en-US" sz="1800" dirty="0">
                <a:ea typeface="+mn-lt"/>
                <a:cs typeface="+mn-lt"/>
              </a:rPr>
              <a:t> the alleged victim </a:t>
            </a:r>
            <a:r>
              <a:rPr lang="en-US" sz="1800" u="sng" dirty="0">
                <a:ea typeface="+mn-lt"/>
                <a:cs typeface="+mn-lt"/>
              </a:rPr>
              <a:t>does not want the information to be disclosed</a:t>
            </a:r>
            <a:r>
              <a:rPr lang="en-US" sz="1800" dirty="0">
                <a:ea typeface="+mn-lt"/>
                <a:cs typeface="+mn-lt"/>
              </a:rPr>
              <a:t> to a police officer </a:t>
            </a:r>
            <a:r>
              <a:rPr lang="en-US" sz="1800" b="1" dirty="0">
                <a:ea typeface="+mn-lt"/>
                <a:cs typeface="+mn-lt"/>
              </a:rPr>
              <a:t>or</a:t>
            </a:r>
            <a:r>
              <a:rPr lang="en-US" sz="1800" dirty="0">
                <a:ea typeface="+mn-lt"/>
                <a:cs typeface="+mn-lt"/>
              </a:rPr>
              <a:t> </a:t>
            </a:r>
          </a:p>
          <a:p>
            <a:pPr marL="457200" indent="-457200">
              <a:buClr>
                <a:srgbClr val="FF0000"/>
              </a:buClr>
            </a:pPr>
            <a:r>
              <a:rPr lang="en-US" sz="1800" u="sng" dirty="0">
                <a:ea typeface="+mn-lt"/>
                <a:cs typeface="+mn-lt"/>
              </a:rPr>
              <a:t>both</a:t>
            </a:r>
            <a:r>
              <a:rPr lang="en-US" sz="1800" dirty="0">
                <a:ea typeface="+mn-lt"/>
                <a:cs typeface="+mn-lt"/>
              </a:rPr>
              <a:t> of the following apply— </a:t>
            </a:r>
          </a:p>
          <a:p>
            <a:pPr marL="914400" lvl="1" indent="-457200">
              <a:buClr>
                <a:srgbClr val="FF0000"/>
              </a:buClr>
            </a:pPr>
            <a:r>
              <a:rPr lang="en-US" sz="1800" dirty="0">
                <a:ea typeface="+mn-lt"/>
                <a:cs typeface="+mn-lt"/>
              </a:rPr>
              <a:t>the adult </a:t>
            </a:r>
            <a:r>
              <a:rPr lang="en-US" sz="1800" u="sng" dirty="0">
                <a:ea typeface="+mn-lt"/>
                <a:cs typeface="+mn-lt"/>
              </a:rPr>
              <a:t>reasonably believes</a:t>
            </a:r>
            <a:r>
              <a:rPr lang="en-US" sz="1800" dirty="0">
                <a:ea typeface="+mn-lt"/>
                <a:cs typeface="+mn-lt"/>
              </a:rPr>
              <a:t> disclosing the information to a police officer would </a:t>
            </a:r>
            <a:r>
              <a:rPr lang="en-US" sz="1800" u="sng" dirty="0">
                <a:ea typeface="+mn-lt"/>
                <a:cs typeface="+mn-lt"/>
              </a:rPr>
              <a:t>endanger the safety of the adult or another person</a:t>
            </a:r>
            <a:r>
              <a:rPr lang="en-US" sz="1800" dirty="0">
                <a:ea typeface="+mn-lt"/>
                <a:cs typeface="+mn-lt"/>
              </a:rPr>
              <a:t>, other than the alleged offender, regardless of whether the belief arises because of the fact of the disclosure or the information disclosed; </a:t>
            </a:r>
            <a:r>
              <a:rPr lang="en-US" sz="1800" u="sng" dirty="0">
                <a:ea typeface="+mn-lt"/>
                <a:cs typeface="+mn-lt"/>
              </a:rPr>
              <a:t>and</a:t>
            </a:r>
            <a:r>
              <a:rPr lang="en-US" sz="1800" dirty="0">
                <a:ea typeface="+mn-lt"/>
                <a:cs typeface="+mn-lt"/>
              </a:rPr>
              <a:t> </a:t>
            </a:r>
          </a:p>
          <a:p>
            <a:pPr marL="914400" lvl="1" indent="-457200">
              <a:buClr>
                <a:srgbClr val="FF0000"/>
              </a:buClr>
            </a:pPr>
            <a:r>
              <a:rPr lang="en-US" sz="1800" dirty="0">
                <a:ea typeface="+mn-lt"/>
                <a:cs typeface="+mn-lt"/>
              </a:rPr>
              <a:t>failure to disclose the information to a police officer is a </a:t>
            </a:r>
            <a:r>
              <a:rPr lang="en-US" sz="1800" u="sng" dirty="0">
                <a:ea typeface="+mn-lt"/>
                <a:cs typeface="+mn-lt"/>
              </a:rPr>
              <a:t>reasonable response</a:t>
            </a:r>
            <a:r>
              <a:rPr lang="en-US" sz="1800" dirty="0">
                <a:ea typeface="+mn-lt"/>
                <a:cs typeface="+mn-lt"/>
              </a:rPr>
              <a:t> in the circumstances.</a:t>
            </a:r>
            <a:endParaRPr lang="en-US" sz="18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93481DA-DD6C-2D42-9844-2A498EB420E8}"/>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56826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Some issues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099803"/>
          </a:xfrm>
        </p:spPr>
        <p:txBody>
          <a:bodyPr vert="horz" lIns="91440" tIns="45720" rIns="91440" bIns="45720" rtlCol="0" anchor="ctr">
            <a:noAutofit/>
          </a:bodyPr>
          <a:lstStyle/>
          <a:p>
            <a:pPr>
              <a:buClr>
                <a:srgbClr val="FF0000"/>
              </a:buClr>
            </a:pPr>
            <a:r>
              <a:rPr lang="en-US" sz="1800" dirty="0">
                <a:ea typeface="+mn-lt"/>
                <a:cs typeface="+mn-lt"/>
              </a:rPr>
              <a:t>The reasonable excuse provisions do not mention privilege or other ethical issues</a:t>
            </a:r>
          </a:p>
          <a:p>
            <a:pPr>
              <a:buClr>
                <a:srgbClr val="FF0000"/>
              </a:buClr>
            </a:pPr>
            <a:r>
              <a:rPr lang="en-US" sz="1800" dirty="0">
                <a:ea typeface="+mn-lt"/>
                <a:cs typeface="+mn-lt"/>
              </a:rPr>
              <a:t>The four categories of reasonable excuse do not address the situation </a:t>
            </a:r>
            <a:r>
              <a:rPr lang="en-US" sz="1800" u="sng" dirty="0">
                <a:ea typeface="+mn-lt"/>
                <a:cs typeface="+mn-lt"/>
              </a:rPr>
              <a:t>where the person giving the information is a child</a:t>
            </a:r>
            <a:r>
              <a:rPr lang="en-US" sz="1800" dirty="0">
                <a:ea typeface="+mn-lt"/>
                <a:cs typeface="+mn-lt"/>
              </a:rPr>
              <a:t> other than the last sub-section where ‘another person’ might be a child victim</a:t>
            </a:r>
          </a:p>
          <a:p>
            <a:pPr>
              <a:buClr>
                <a:srgbClr val="FF0000"/>
              </a:buClr>
            </a:pPr>
            <a:r>
              <a:rPr lang="en-US" sz="1800" dirty="0">
                <a:ea typeface="+mn-lt"/>
                <a:cs typeface="+mn-lt"/>
              </a:rPr>
              <a:t>Given this, disclosures by children (or with impairment aged 16-17) will need to be very carefully considered, particularly given the nature of informed consent</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9413B76-F083-BF4B-AC2A-0327F870FD3F}"/>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13336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Some more issues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099803"/>
          </a:xfrm>
        </p:spPr>
        <p:txBody>
          <a:bodyPr vert="horz" lIns="91440" tIns="45720" rIns="91440" bIns="45720" rtlCol="0" anchor="ctr">
            <a:noAutofit/>
          </a:bodyPr>
          <a:lstStyle/>
          <a:p>
            <a:pPr>
              <a:buClr>
                <a:srgbClr val="FF0000"/>
              </a:buClr>
            </a:pPr>
            <a:r>
              <a:rPr lang="en-AU" sz="1800" dirty="0"/>
              <a:t>The laws do not prescribe the other kinds of abuse (some types of physical abuse, emotional abuse, neglect, and exposure to domestic violence) </a:t>
            </a:r>
          </a:p>
          <a:p>
            <a:pPr>
              <a:buClr>
                <a:srgbClr val="FF0000"/>
              </a:buClr>
            </a:pPr>
            <a:r>
              <a:rPr lang="en-AU" sz="1800" dirty="0"/>
              <a:t>See for example Mathews et al. 2020. "Comparing Reports of Child Sexual and Physical Abuse Using Child Welfare Agency Data in Two Jurisdictions with Different Mandatory Reporting Laws" </a:t>
            </a:r>
            <a:r>
              <a:rPr lang="en-AU" sz="1800" i="1" dirty="0"/>
              <a:t>Social Sciences</a:t>
            </a:r>
            <a:r>
              <a:rPr lang="en-AU" sz="1800" dirty="0"/>
              <a:t> 9, no. 5: 75. https://doi.org/10.3390/socsci9050075 </a:t>
            </a:r>
            <a:endParaRPr lang="en-US" sz="18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9413B76-F083-BF4B-AC2A-0327F870FD3F}"/>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601341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3E84BE2F-C43D-43D9-A96D-1526003268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24" name="Color">
              <a:extLst>
                <a:ext uri="{FF2B5EF4-FFF2-40B4-BE49-F238E27FC236}">
                  <a16:creationId xmlns:a16="http://schemas.microsoft.com/office/drawing/2014/main" id="{E7400609-3385-4926-AD61-85A199F07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9E9E1A20-C3CA-40B4-8D3A-3EAC12D69A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3F2FF888-503A-4AB8-AFA3-4BB7D32D8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172" y="307973"/>
            <a:ext cx="4690974" cy="2814583"/>
          </a:xfrm>
          <a:prstGeom prst="rect">
            <a:avLst/>
          </a:prstGeom>
        </p:spPr>
      </p:pic>
      <p:pic>
        <p:nvPicPr>
          <p:cNvPr id="5" name="Picture 4">
            <a:extLst>
              <a:ext uri="{FF2B5EF4-FFF2-40B4-BE49-F238E27FC236}">
                <a16:creationId xmlns:a16="http://schemas.microsoft.com/office/drawing/2014/main" id="{F4067765-E61B-4E4A-BDA7-E8355C037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2172" y="3633751"/>
            <a:ext cx="4690974" cy="2814583"/>
          </a:xfrm>
          <a:prstGeom prst="rect">
            <a:avLst/>
          </a:prstGeom>
        </p:spPr>
      </p:pic>
      <p:grpSp>
        <p:nvGrpSpPr>
          <p:cNvPr id="27" name="Group 2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9" name="Freeform: Shape 2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0" name="Freeform: Shape 2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1" name="Freeform: Shape 3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2" name="Freeform: Shape 3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3" name="Freeform: Shape 3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34" name="Freeform: Shape 3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46C6CD79-3672-4BA8-B963-F41E8C653863}"/>
              </a:ext>
            </a:extLst>
          </p:cNvPr>
          <p:cNvSpPr>
            <a:spLocks noGrp="1"/>
          </p:cNvSpPr>
          <p:nvPr>
            <p:ph type="ctrTitle"/>
          </p:nvPr>
        </p:nvSpPr>
        <p:spPr>
          <a:xfrm>
            <a:off x="1012644" y="598260"/>
            <a:ext cx="4879001" cy="3026128"/>
          </a:xfrm>
        </p:spPr>
        <p:txBody>
          <a:bodyPr vert="horz" lIns="91440" tIns="45720" rIns="91440" bIns="45720" rtlCol="0" anchor="b">
            <a:normAutofit/>
          </a:bodyPr>
          <a:lstStyle/>
          <a:p>
            <a:pPr algn="l"/>
            <a:r>
              <a:rPr lang="en-US" sz="4800" b="0" dirty="0">
                <a:solidFill>
                  <a:schemeClr val="bg1"/>
                </a:solidFill>
              </a:rPr>
              <a:t>Acknowledgement of Country</a:t>
            </a:r>
          </a:p>
        </p:txBody>
      </p:sp>
      <p:sp>
        <p:nvSpPr>
          <p:cNvPr id="3" name="Subtitle 2">
            <a:extLst>
              <a:ext uri="{FF2B5EF4-FFF2-40B4-BE49-F238E27FC236}">
                <a16:creationId xmlns:a16="http://schemas.microsoft.com/office/drawing/2014/main" id="{996BF154-4A01-4545-B33B-76C8EBA86244}"/>
              </a:ext>
            </a:extLst>
          </p:cNvPr>
          <p:cNvSpPr>
            <a:spLocks noGrp="1"/>
          </p:cNvSpPr>
          <p:nvPr>
            <p:ph type="subTitle" idx="1"/>
          </p:nvPr>
        </p:nvSpPr>
        <p:spPr>
          <a:xfrm>
            <a:off x="664302" y="3764655"/>
            <a:ext cx="5227343" cy="2745456"/>
          </a:xfrm>
        </p:spPr>
        <p:txBody>
          <a:bodyPr vert="horz" lIns="91440" tIns="45720" rIns="91440" bIns="45720" rtlCol="0" anchor="t">
            <a:normAutofit/>
          </a:bodyPr>
          <a:lstStyle/>
          <a:p>
            <a:pPr algn="l"/>
            <a:r>
              <a:rPr lang="en-US" sz="1900" dirty="0">
                <a:solidFill>
                  <a:schemeClr val="bg1"/>
                </a:solidFill>
              </a:rPr>
              <a:t>We acknowledge the traditional custodians of the land on which we meet today and pay respects to elders past, present and emerging for they hold the memories, the tradition, the culture and hopes of Aboriginal and Torres Strait Islander people across the nation. We extend our respect to the Aboriginal and Torres Strait Islander people who are present today.</a:t>
            </a:r>
          </a:p>
        </p:txBody>
      </p:sp>
    </p:spTree>
    <p:extLst>
      <p:ext uri="{BB962C8B-B14F-4D97-AF65-F5344CB8AC3E}">
        <p14:creationId xmlns:p14="http://schemas.microsoft.com/office/powerpoint/2010/main" val="292104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Protections for reporters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099803"/>
          </a:xfrm>
        </p:spPr>
        <p:txBody>
          <a:bodyPr vert="horz" lIns="91440" tIns="45720" rIns="91440" bIns="45720" rtlCol="0" anchor="ctr">
            <a:noAutofit/>
          </a:bodyPr>
          <a:lstStyle/>
          <a:p>
            <a:pPr marL="0" indent="0">
              <a:buNone/>
            </a:pPr>
            <a:r>
              <a:rPr lang="en-US" sz="1800" b="1" dirty="0">
                <a:ea typeface="+mn-lt"/>
                <a:cs typeface="+mn-lt"/>
              </a:rPr>
              <a:t>Sub-section 229(5)</a:t>
            </a:r>
          </a:p>
          <a:p>
            <a:pPr marL="0" indent="0">
              <a:buNone/>
            </a:pPr>
            <a:r>
              <a:rPr lang="en-US" sz="1800" dirty="0">
                <a:ea typeface="+mn-lt"/>
                <a:cs typeface="+mn-lt"/>
              </a:rPr>
              <a:t>An adult who, in </a:t>
            </a:r>
            <a:r>
              <a:rPr lang="en-US" sz="1800" u="sng" dirty="0">
                <a:ea typeface="+mn-lt"/>
                <a:cs typeface="+mn-lt"/>
              </a:rPr>
              <a:t>good faith</a:t>
            </a:r>
            <a:r>
              <a:rPr lang="en-US" sz="1800" dirty="0">
                <a:ea typeface="+mn-lt"/>
                <a:cs typeface="+mn-lt"/>
              </a:rPr>
              <a:t>, discloses information mentioned in subsection (1)(a) to a police officer is not liable </a:t>
            </a:r>
            <a:r>
              <a:rPr lang="en-US" sz="1800" u="sng" dirty="0">
                <a:ea typeface="+mn-lt"/>
                <a:cs typeface="+mn-lt"/>
              </a:rPr>
              <a:t>civilly</a:t>
            </a:r>
            <a:r>
              <a:rPr lang="en-US" sz="1800" dirty="0">
                <a:ea typeface="+mn-lt"/>
                <a:cs typeface="+mn-lt"/>
              </a:rPr>
              <a:t>, </a:t>
            </a:r>
            <a:r>
              <a:rPr lang="en-US" sz="1800" u="sng" dirty="0">
                <a:ea typeface="+mn-lt"/>
                <a:cs typeface="+mn-lt"/>
              </a:rPr>
              <a:t>criminally</a:t>
            </a:r>
            <a:r>
              <a:rPr lang="en-US" sz="1800" dirty="0">
                <a:ea typeface="+mn-lt"/>
                <a:cs typeface="+mn-lt"/>
              </a:rPr>
              <a:t> or under an </a:t>
            </a:r>
            <a:r>
              <a:rPr lang="en-US" sz="1800" u="sng" dirty="0">
                <a:ea typeface="+mn-lt"/>
                <a:cs typeface="+mn-lt"/>
              </a:rPr>
              <a:t>administrative process</a:t>
            </a:r>
            <a:r>
              <a:rPr lang="en-US" sz="1800" dirty="0">
                <a:ea typeface="+mn-lt"/>
                <a:cs typeface="+mn-lt"/>
              </a:rPr>
              <a:t> for making the disclosure.</a:t>
            </a:r>
            <a:endParaRPr lang="en-US" sz="1800" dirty="0"/>
          </a:p>
          <a:p>
            <a:pPr marL="0" indent="0">
              <a:buNone/>
            </a:pPr>
            <a:endParaRPr lang="en-US" sz="1800" dirty="0">
              <a:ea typeface="+mn-lt"/>
              <a:cs typeface="+mn-lt"/>
            </a:endParaRPr>
          </a:p>
          <a:p>
            <a:pPr marL="0" indent="0">
              <a:buNone/>
            </a:pPr>
            <a:r>
              <a:rPr lang="en-US" sz="1800" dirty="0">
                <a:ea typeface="+mn-lt"/>
                <a:cs typeface="+mn-lt"/>
              </a:rPr>
              <a:t>Key Point: </a:t>
            </a:r>
          </a:p>
          <a:p>
            <a:pPr>
              <a:buClr>
                <a:srgbClr val="FF0000"/>
              </a:buClr>
              <a:buFont typeface="System Font Regular"/>
              <a:buChar char="→"/>
            </a:pPr>
            <a:r>
              <a:rPr lang="en-US" sz="1800" dirty="0">
                <a:ea typeface="+mn-lt"/>
                <a:cs typeface="+mn-lt"/>
              </a:rPr>
              <a:t> Not clear how it interacts with disciplinary matters</a:t>
            </a:r>
          </a:p>
          <a:p>
            <a:pPr marL="0" indent="0">
              <a:buNone/>
            </a:pPr>
            <a:endParaRPr lang="en-US" sz="18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9413B76-F083-BF4B-AC2A-0327F870FD3F}"/>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093399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8952452" cy="1325563"/>
          </a:xfrm>
        </p:spPr>
        <p:txBody>
          <a:bodyPr>
            <a:normAutofit/>
          </a:bodyPr>
          <a:lstStyle/>
          <a:p>
            <a:r>
              <a:rPr lang="en-US" dirty="0">
                <a:cs typeface="Calibri Light"/>
              </a:rPr>
              <a:t>Application: legal privilege</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325057" cy="3980534"/>
          </a:xfrm>
        </p:spPr>
        <p:txBody>
          <a:bodyPr vert="horz" lIns="91440" tIns="45720" rIns="91440" bIns="45720" rtlCol="0" anchor="ctr">
            <a:normAutofit/>
          </a:bodyPr>
          <a:lstStyle/>
          <a:p>
            <a:pPr marL="0" indent="0">
              <a:buNone/>
            </a:pPr>
            <a:r>
              <a:rPr lang="en-AU" sz="1800" i="1" dirty="0"/>
              <a:t>While there is no statutory evidential privilege applying in Queensland, an express provision is included in the Bill to clarify the new third party offences apply to any information or knowledge gained during, or in connection with, a religious confession. </a:t>
            </a:r>
            <a:r>
              <a:rPr lang="en-AU" sz="1800" i="1" u="sng" dirty="0"/>
              <a:t>The offences do not override any other privilege, including the privilege against self incrimination or legal professional privilege.</a:t>
            </a:r>
          </a:p>
          <a:p>
            <a:pPr marL="0" indent="0">
              <a:buNone/>
            </a:pPr>
            <a:endParaRPr lang="en-AU" sz="1800" dirty="0">
              <a:cs typeface="Calibri"/>
            </a:endParaRPr>
          </a:p>
          <a:p>
            <a:pPr marL="0" indent="0">
              <a:buNone/>
            </a:pPr>
            <a:r>
              <a:rPr lang="en-AU" sz="1800" b="1" dirty="0"/>
              <a:t>Criminal Code (Child Sexual Offences Reform) and Other Legislation Amendment Bill 2019</a:t>
            </a:r>
            <a:endParaRPr lang="en-AU" sz="1800" dirty="0">
              <a:cs typeface="Calibri"/>
            </a:endParaRPr>
          </a:p>
          <a:p>
            <a:pPr marL="0" indent="0">
              <a:buNone/>
            </a:pPr>
            <a:r>
              <a:rPr lang="en-AU" sz="1800" dirty="0">
                <a:cs typeface="Calibri"/>
              </a:rPr>
              <a:t>Explanatory Note, page 6</a:t>
            </a:r>
            <a:endParaRPr lang="en-US" sz="18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F853B71A-22C5-8E4F-8207-FAE4832CD240}"/>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0969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Stepping through the issues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2" y="1953126"/>
            <a:ext cx="7788587" cy="4277310"/>
          </a:xfrm>
        </p:spPr>
        <p:txBody>
          <a:bodyPr vert="horz" lIns="91440" tIns="45720" rIns="91440" bIns="45720" rtlCol="0" anchor="ctr">
            <a:normAutofit/>
          </a:bodyPr>
          <a:lstStyle/>
          <a:p>
            <a:pPr marL="0" indent="0">
              <a:buNone/>
            </a:pPr>
            <a:r>
              <a:rPr lang="en-US" sz="1800" dirty="0">
                <a:cs typeface="Calibri"/>
              </a:rPr>
              <a:t>Our position depends on two* possible situations:</a:t>
            </a:r>
          </a:p>
          <a:p>
            <a:pPr marL="0" indent="0">
              <a:buNone/>
            </a:pPr>
            <a:endParaRPr lang="en-US" sz="1800" dirty="0">
              <a:cs typeface="Calibri"/>
            </a:endParaRPr>
          </a:p>
          <a:p>
            <a:pPr marL="457200" indent="-457200">
              <a:buFont typeface="+mj-lt"/>
              <a:buAutoNum type="arabicPeriod"/>
            </a:pPr>
            <a:r>
              <a:rPr lang="en-US" sz="1800" dirty="0">
                <a:cs typeface="Calibri"/>
              </a:rPr>
              <a:t>The person giving the information </a:t>
            </a:r>
            <a:r>
              <a:rPr lang="en-US" sz="1800" u="sng" dirty="0">
                <a:cs typeface="Calibri"/>
              </a:rPr>
              <a:t>is a client</a:t>
            </a:r>
          </a:p>
          <a:p>
            <a:pPr marL="457200" indent="-457200">
              <a:buFont typeface="+mj-lt"/>
              <a:buAutoNum type="arabicPeriod"/>
            </a:pPr>
            <a:r>
              <a:rPr lang="en-US" sz="1800" dirty="0">
                <a:cs typeface="Calibri"/>
              </a:rPr>
              <a:t>The person giving the information </a:t>
            </a:r>
            <a:r>
              <a:rPr lang="en-US" sz="1800" u="sng" dirty="0">
                <a:cs typeface="Calibri"/>
              </a:rPr>
              <a:t>is not a client</a:t>
            </a:r>
          </a:p>
          <a:p>
            <a:pPr marL="0" indent="0">
              <a:buNone/>
            </a:pPr>
            <a:endParaRPr lang="en-US" sz="1800" dirty="0">
              <a:cs typeface="Calibri"/>
            </a:endParaRPr>
          </a:p>
          <a:p>
            <a:pPr marL="0" indent="0">
              <a:buNone/>
            </a:pPr>
            <a:r>
              <a:rPr lang="en-US" sz="1800" dirty="0">
                <a:cs typeface="Calibri"/>
              </a:rPr>
              <a:t>The person* giving the information could be: </a:t>
            </a:r>
          </a:p>
          <a:p>
            <a:pPr>
              <a:buClr>
                <a:srgbClr val="FF0000"/>
              </a:buClr>
            </a:pPr>
            <a:r>
              <a:rPr lang="en-US" sz="1800" dirty="0">
                <a:cs typeface="Calibri"/>
              </a:rPr>
              <a:t>the child victim (historic or current or both): </a:t>
            </a:r>
            <a:r>
              <a:rPr lang="en-US" sz="1800" i="1" dirty="0">
                <a:cs typeface="Calibri"/>
              </a:rPr>
              <a:t>a possible complainant</a:t>
            </a:r>
          </a:p>
          <a:p>
            <a:pPr>
              <a:buClr>
                <a:srgbClr val="FF0000"/>
              </a:buClr>
            </a:pPr>
            <a:r>
              <a:rPr lang="en-US" sz="1800" dirty="0">
                <a:cs typeface="Calibri"/>
              </a:rPr>
              <a:t>the perpetrator (historic or current or both): </a:t>
            </a:r>
            <a:r>
              <a:rPr lang="en-US" sz="1800" i="1" dirty="0">
                <a:cs typeface="Calibri"/>
              </a:rPr>
              <a:t>a possible defendant</a:t>
            </a:r>
          </a:p>
          <a:p>
            <a:pPr>
              <a:buClr>
                <a:srgbClr val="FF0000"/>
              </a:buClr>
            </a:pPr>
            <a:r>
              <a:rPr lang="en-US" sz="1800" dirty="0">
                <a:cs typeface="Calibri"/>
              </a:rPr>
              <a:t>A third-party disclosure (neither victim or perpetrator): </a:t>
            </a:r>
            <a:r>
              <a:rPr lang="en-US" sz="1800" i="1" dirty="0">
                <a:cs typeface="Calibri"/>
              </a:rPr>
              <a:t>a possible witness</a:t>
            </a:r>
          </a:p>
          <a:p>
            <a:pPr marL="0" indent="0">
              <a:buNone/>
            </a:pPr>
            <a:endParaRPr lang="en-US" sz="1800" i="1" dirty="0">
              <a:cs typeface="Calibri"/>
            </a:endParaRPr>
          </a:p>
          <a:p>
            <a:pPr marL="0" indent="0">
              <a:buNone/>
            </a:pPr>
            <a:r>
              <a:rPr lang="en-US" sz="1800" dirty="0">
                <a:cs typeface="Calibri"/>
              </a:rPr>
              <a:t>* Other situations may arise</a:t>
            </a:r>
          </a:p>
          <a:p>
            <a:pPr marL="457200" lvl="1" indent="0">
              <a:buNone/>
            </a:pPr>
            <a:endParaRPr lang="en-US" sz="13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C5AA6771-82BF-5A48-8375-FDF10EB2F5D2}"/>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506209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Situation 1: A client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325057" cy="4467551"/>
          </a:xfrm>
        </p:spPr>
        <p:txBody>
          <a:bodyPr vert="horz" lIns="91440" tIns="45720" rIns="91440" bIns="45720" rtlCol="0" anchor="ctr">
            <a:normAutofit/>
          </a:bodyPr>
          <a:lstStyle/>
          <a:p>
            <a:pPr>
              <a:buClr>
                <a:srgbClr val="FF0000"/>
              </a:buClr>
            </a:pPr>
            <a:r>
              <a:rPr lang="en-AU" sz="1800" dirty="0"/>
              <a:t>A client-solicitor relationship is determined according to ordinary principles of contract law. (Notes 1 and 2) A signed costs agreement is evidence that an individual is a client.</a:t>
            </a:r>
          </a:p>
          <a:p>
            <a:pPr>
              <a:buClr>
                <a:srgbClr val="FF0000"/>
              </a:buClr>
            </a:pPr>
            <a:r>
              <a:rPr lang="en-AU" sz="1800" dirty="0"/>
              <a:t>Absent a written client agreement, a retainer may be </a:t>
            </a:r>
            <a:r>
              <a:rPr lang="en-AU" sz="1800" i="1" dirty="0"/>
              <a:t>implied</a:t>
            </a:r>
            <a:r>
              <a:rPr lang="en-AU" sz="1800" dirty="0"/>
              <a:t> by conduct if all essential </a:t>
            </a:r>
            <a:r>
              <a:rPr lang="en-AU" sz="1800" i="1" dirty="0"/>
              <a:t>elements</a:t>
            </a:r>
            <a:r>
              <a:rPr lang="en-AU" sz="1800" dirty="0"/>
              <a:t> of a binding contract are satisfied. (Note 3)</a:t>
            </a:r>
          </a:p>
          <a:p>
            <a:pPr>
              <a:buClr>
                <a:srgbClr val="FF0000"/>
              </a:buClr>
            </a:pPr>
            <a:r>
              <a:rPr lang="en-AU" sz="1800" dirty="0"/>
              <a:t>A person who instructs the law practice under a Power of Attorney on behalf of another, may also be a client of the practice. (Note 4)</a:t>
            </a:r>
          </a:p>
          <a:p>
            <a:pPr marL="0" indent="0">
              <a:buNone/>
            </a:pPr>
            <a:endParaRPr lang="en-US" sz="1100" dirty="0">
              <a:cs typeface="Calibri"/>
            </a:endParaRPr>
          </a:p>
          <a:p>
            <a:pPr marL="457200" indent="-457200">
              <a:buFont typeface="+mj-lt"/>
              <a:buAutoNum type="arabicPeriod"/>
            </a:pPr>
            <a:r>
              <a:rPr lang="en-AU" sz="1100" i="1" dirty="0"/>
              <a:t>Maxwell v Chittick &amp; Ors </a:t>
            </a:r>
            <a:r>
              <a:rPr lang="en-AU" sz="1100" dirty="0"/>
              <a:t>(Unreported, NSWCA, 23 August 1994)</a:t>
            </a:r>
          </a:p>
          <a:p>
            <a:pPr marL="457200" indent="-457200">
              <a:buFont typeface="+mj-lt"/>
              <a:buAutoNum type="arabicPeriod"/>
            </a:pPr>
            <a:r>
              <a:rPr lang="en-AU" sz="1100" i="1" dirty="0"/>
              <a:t>Apple v Wily </a:t>
            </a:r>
            <a:r>
              <a:rPr lang="en-AU" sz="1100" dirty="0"/>
              <a:t>[2002] NSWSC 855.</a:t>
            </a:r>
          </a:p>
          <a:p>
            <a:pPr marL="457200" indent="-457200">
              <a:buFont typeface="+mj-lt"/>
              <a:buAutoNum type="arabicPeriod"/>
            </a:pPr>
            <a:r>
              <a:rPr lang="en-AU" sz="1100" u="sng" dirty="0"/>
              <a:t>As to implication</a:t>
            </a:r>
            <a:r>
              <a:rPr lang="en-AU" sz="1100" dirty="0"/>
              <a:t>: </a:t>
            </a:r>
            <a:r>
              <a:rPr lang="en-AU" sz="1100" i="1" dirty="0"/>
              <a:t>Day v Mead </a:t>
            </a:r>
            <a:r>
              <a:rPr lang="en-AU" sz="1100" dirty="0"/>
              <a:t>[1987] 2 NZLR 443 per Somers J, cited in </a:t>
            </a:r>
            <a:r>
              <a:rPr lang="en-AU" sz="1100" i="1" dirty="0"/>
              <a:t>Apple v Wily</a:t>
            </a:r>
            <a:r>
              <a:rPr lang="en-AU" sz="1100" dirty="0"/>
              <a:t>, </a:t>
            </a:r>
            <a:r>
              <a:rPr lang="en-AU" sz="1100" i="1" dirty="0"/>
              <a:t>Wong v Kelly, Comptroller General of Customs</a:t>
            </a:r>
            <a:r>
              <a:rPr lang="en-AU" sz="1100" dirty="0"/>
              <a:t> (1999) 154 FLR 200, </a:t>
            </a:r>
            <a:r>
              <a:rPr lang="en-AU" sz="1100" i="1" dirty="0"/>
              <a:t>Beach Petroleum NL v Kennedy &amp; Ors </a:t>
            </a:r>
            <a:r>
              <a:rPr lang="en-AU" sz="1100" dirty="0"/>
              <a:t>[1999] NSWCA 408 at para 208; </a:t>
            </a:r>
            <a:r>
              <a:rPr lang="en-AU" sz="1100" u="sng" dirty="0"/>
              <a:t>As to elements</a:t>
            </a:r>
            <a:r>
              <a:rPr lang="en-AU" sz="1100" dirty="0"/>
              <a:t>: </a:t>
            </a:r>
            <a:r>
              <a:rPr lang="en-AU" sz="1100" i="1" dirty="0"/>
              <a:t>Integrated Computer Services Pty Limited v Digital Equipment Corporation (Australia) Pty Limited </a:t>
            </a:r>
            <a:r>
              <a:rPr lang="en-AU" sz="1100" dirty="0"/>
              <a:t>(Unreported, NSWCA, 23 December 1988, per McHugh JA)</a:t>
            </a:r>
          </a:p>
          <a:p>
            <a:pPr marL="457200" indent="-457200">
              <a:buFont typeface="+mj-lt"/>
              <a:buAutoNum type="arabicPeriod"/>
            </a:pPr>
            <a:r>
              <a:rPr lang="en-AU" sz="1100" dirty="0"/>
              <a:t>See the comments of Murray J in </a:t>
            </a:r>
            <a:r>
              <a:rPr lang="en-AU" sz="1100" i="1" dirty="0"/>
              <a:t>Tobin v Dodd &amp; Ors</a:t>
            </a:r>
            <a:r>
              <a:rPr lang="en-AU" sz="1100" dirty="0"/>
              <a:t>, at para [38] to [41].</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31AFABC6-FEBA-3844-ABC9-CAEB508B96B4}"/>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44424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8345502" cy="1325563"/>
          </a:xfrm>
        </p:spPr>
        <p:txBody>
          <a:bodyPr>
            <a:normAutofit/>
          </a:bodyPr>
          <a:lstStyle/>
          <a:p>
            <a:r>
              <a:rPr lang="en-US" dirty="0">
                <a:cs typeface="Calibri Light"/>
              </a:rPr>
              <a:t>Is a client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212442" cy="4129621"/>
          </a:xfrm>
        </p:spPr>
        <p:txBody>
          <a:bodyPr vert="horz" lIns="91440" tIns="45720" rIns="91440" bIns="45720" rtlCol="0" anchor="ctr">
            <a:normAutofit/>
          </a:bodyPr>
          <a:lstStyle/>
          <a:p>
            <a:pPr marL="0" indent="0">
              <a:buNone/>
            </a:pPr>
            <a:endParaRPr lang="en-US" sz="1500" b="1" dirty="0">
              <a:cs typeface="Calibri"/>
            </a:endParaRPr>
          </a:p>
          <a:p>
            <a:pPr marL="0" indent="0">
              <a:buNone/>
            </a:pPr>
            <a:endParaRPr lang="en-US" sz="1500" b="1" dirty="0">
              <a:cs typeface="Calibri"/>
            </a:endParaRPr>
          </a:p>
          <a:p>
            <a:pPr marL="0" indent="0">
              <a:buNone/>
            </a:pPr>
            <a:r>
              <a:rPr lang="en-US" sz="1800" b="1" dirty="0">
                <a:cs typeface="Calibri"/>
              </a:rPr>
              <a:t>Overview of obligations</a:t>
            </a:r>
          </a:p>
          <a:p>
            <a:pPr marL="0" indent="0">
              <a:buNone/>
            </a:pPr>
            <a:endParaRPr lang="en-US" sz="1800" dirty="0">
              <a:cs typeface="Calibri"/>
            </a:endParaRPr>
          </a:p>
          <a:p>
            <a:pPr marL="0" indent="0">
              <a:buNone/>
            </a:pPr>
            <a:r>
              <a:rPr lang="en-US" sz="1800" dirty="0">
                <a:cs typeface="Calibri"/>
              </a:rPr>
              <a:t>If the person giving us the information </a:t>
            </a:r>
            <a:r>
              <a:rPr lang="en-US" sz="1800" u="sng" dirty="0">
                <a:cs typeface="Calibri"/>
              </a:rPr>
              <a:t>is a client</a:t>
            </a:r>
            <a:r>
              <a:rPr lang="en-US" sz="1800" dirty="0">
                <a:cs typeface="Calibri"/>
              </a:rPr>
              <a:t>, the question becomes:</a:t>
            </a:r>
          </a:p>
          <a:p>
            <a:pPr>
              <a:buClr>
                <a:srgbClr val="FF0000"/>
              </a:buClr>
            </a:pPr>
            <a:r>
              <a:rPr lang="en-US" sz="1800" dirty="0">
                <a:cs typeface="Calibri"/>
              </a:rPr>
              <a:t>Is it privileged? </a:t>
            </a:r>
            <a:r>
              <a:rPr lang="en-US" sz="1800" i="1" dirty="0">
                <a:cs typeface="Calibri"/>
              </a:rPr>
              <a:t>If so, no report is required</a:t>
            </a:r>
          </a:p>
          <a:p>
            <a:pPr>
              <a:buClr>
                <a:srgbClr val="FF0000"/>
              </a:buClr>
            </a:pPr>
            <a:r>
              <a:rPr lang="en-US" sz="1800" dirty="0">
                <a:cs typeface="Calibri"/>
              </a:rPr>
              <a:t>Is it confidential? </a:t>
            </a:r>
            <a:r>
              <a:rPr lang="en-US" sz="1800" i="1" dirty="0">
                <a:cs typeface="Calibri"/>
              </a:rPr>
              <a:t>If so, it may be a reasonable excuse and no report is required, but check ASCR Rule 9.2 which may </a:t>
            </a:r>
            <a:r>
              <a:rPr lang="en-US" sz="1800" i="1" u="sng" dirty="0">
                <a:cs typeface="Calibri"/>
              </a:rPr>
              <a:t>allow</a:t>
            </a:r>
            <a:r>
              <a:rPr lang="en-US" sz="1800" i="1" dirty="0">
                <a:cs typeface="Calibri"/>
              </a:rPr>
              <a:t> disclosure</a:t>
            </a:r>
          </a:p>
          <a:p>
            <a:pPr>
              <a:buClr>
                <a:srgbClr val="FF0000"/>
              </a:buClr>
            </a:pPr>
            <a:r>
              <a:rPr lang="en-US" sz="1800" dirty="0">
                <a:cs typeface="Calibri"/>
              </a:rPr>
              <a:t>Is there another reasonable excuse? </a:t>
            </a:r>
            <a:r>
              <a:rPr lang="en-US" sz="1800" i="1" dirty="0">
                <a:cs typeface="Calibri"/>
              </a:rPr>
              <a:t>If so, no report is required</a:t>
            </a:r>
            <a:endParaRPr lang="en-US" sz="1800" dirty="0">
              <a:cs typeface="Calibri"/>
            </a:endParaRPr>
          </a:p>
          <a:p>
            <a:pPr>
              <a:buClr>
                <a:srgbClr val="FF0000"/>
              </a:buClr>
            </a:pPr>
            <a:r>
              <a:rPr lang="en-US" sz="1800" dirty="0">
                <a:cs typeface="Calibri"/>
              </a:rPr>
              <a:t>Has sec 229BC already been complied with? </a:t>
            </a:r>
            <a:r>
              <a:rPr lang="en-US" sz="1800" i="1" dirty="0">
                <a:cs typeface="Calibri"/>
              </a:rPr>
              <a:t>If so, no report is required</a:t>
            </a:r>
          </a:p>
          <a:p>
            <a:pPr>
              <a:buClr>
                <a:srgbClr val="FF0000"/>
              </a:buClr>
            </a:pPr>
            <a:r>
              <a:rPr lang="en-US" sz="1800" dirty="0">
                <a:cs typeface="Calibri"/>
              </a:rPr>
              <a:t>Can sec 229BC be complied with? </a:t>
            </a:r>
            <a:r>
              <a:rPr lang="en-US" sz="1800" i="1" dirty="0">
                <a:cs typeface="Calibri"/>
              </a:rPr>
              <a:t>Seek guidance</a:t>
            </a:r>
          </a:p>
          <a:p>
            <a:pPr marL="457200" lvl="1" indent="0">
              <a:buNone/>
            </a:pPr>
            <a:endParaRPr lang="en-US" sz="1500" dirty="0">
              <a:cs typeface="Calibri"/>
            </a:endParaRPr>
          </a:p>
          <a:p>
            <a:pPr marL="0" indent="0">
              <a:buNone/>
            </a:pPr>
            <a:endParaRPr lang="en-US" sz="1500" dirty="0">
              <a:cs typeface="Calibri"/>
            </a:endParaRPr>
          </a:p>
          <a:p>
            <a:pPr marL="457200" lvl="1" indent="0">
              <a:buNone/>
            </a:pPr>
            <a:endParaRPr lang="en-US" sz="15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8BD04BFF-8478-9A4E-8B6E-89BA17B97470}"/>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71946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Client legal privilege</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4" y="1953128"/>
            <a:ext cx="7474173" cy="3791690"/>
          </a:xfrm>
        </p:spPr>
        <p:txBody>
          <a:bodyPr vert="horz" lIns="91440" tIns="45720" rIns="91440" bIns="45720" rtlCol="0" anchor="ctr">
            <a:normAutofit/>
          </a:bodyPr>
          <a:lstStyle/>
          <a:p>
            <a:pPr marL="0" indent="0">
              <a:buNone/>
            </a:pPr>
            <a:r>
              <a:rPr lang="en-AU" sz="1800" dirty="0"/>
              <a:t>Kenny J in </a:t>
            </a:r>
            <a:r>
              <a:rPr lang="en-AU" sz="1800" i="1" dirty="0"/>
              <a:t>Commissioner of Taxation v Pratt Holdings Pty Ltd and Another</a:t>
            </a:r>
            <a:r>
              <a:rPr lang="en-AU" sz="1800" dirty="0"/>
              <a:t>:  </a:t>
            </a:r>
          </a:p>
          <a:p>
            <a:pPr marL="0" indent="0">
              <a:buNone/>
            </a:pPr>
            <a:r>
              <a:rPr lang="en-AU" sz="1800" dirty="0"/>
              <a:t>The common law in Australia is that legal professional privilege attaches to: </a:t>
            </a:r>
          </a:p>
          <a:p>
            <a:pPr marL="457200" indent="-457200">
              <a:buFont typeface="+mj-lt"/>
              <a:buAutoNum type="arabicPeriod"/>
            </a:pPr>
            <a:r>
              <a:rPr lang="en-AU" sz="1800" dirty="0"/>
              <a:t>confidential communications passing between a client and the client’s legal advice for the dominant purpose of obtaining or giving legal advice (</a:t>
            </a:r>
            <a:r>
              <a:rPr lang="en-AU" sz="1800" b="1" dirty="0"/>
              <a:t>legal advice privilege</a:t>
            </a:r>
            <a:r>
              <a:rPr lang="en-AU" sz="1800" dirty="0"/>
              <a:t>); and </a:t>
            </a:r>
          </a:p>
          <a:p>
            <a:pPr marL="457200" indent="-457200">
              <a:buFont typeface="+mj-lt"/>
              <a:buAutoNum type="arabicPeriod"/>
            </a:pPr>
            <a:r>
              <a:rPr lang="en-AU" sz="1800" dirty="0"/>
              <a:t>confidential communications passing between a client and, the client’s legal advisor and third parties, for the dominant purpose of use in or in relation to litigation, which is either pending or in contemplation (</a:t>
            </a:r>
            <a:r>
              <a:rPr lang="en-AU" sz="1800" b="1" dirty="0"/>
              <a:t>litigation privilege</a:t>
            </a:r>
            <a:r>
              <a:rPr lang="en-AU" sz="1800" dirty="0"/>
              <a:t>). </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97FA786-AC45-A641-928D-CF917E3820C6}"/>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839598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Limits of privilege</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870669"/>
            <a:ext cx="7325056" cy="4559948"/>
          </a:xfrm>
        </p:spPr>
        <p:txBody>
          <a:bodyPr vert="horz" lIns="91440" tIns="45720" rIns="91440" bIns="45720" rtlCol="0" anchor="ctr">
            <a:normAutofit/>
          </a:bodyPr>
          <a:lstStyle/>
          <a:p>
            <a:pPr marL="0" indent="0">
              <a:buNone/>
            </a:pPr>
            <a:endParaRPr lang="en-AU" sz="1300" dirty="0"/>
          </a:p>
          <a:p>
            <a:pPr>
              <a:buClr>
                <a:srgbClr val="FF0000"/>
              </a:buClr>
            </a:pPr>
            <a:r>
              <a:rPr lang="en-AU" sz="1800" dirty="0"/>
              <a:t>The privilege does not extend to advice sought or given in the furtherance of, or to facilitate, criminal, fraudulent or other unlawful purposes. </a:t>
            </a:r>
          </a:p>
          <a:p>
            <a:pPr>
              <a:buClr>
                <a:srgbClr val="FF0000"/>
              </a:buClr>
              <a:buFontTx/>
              <a:buChar char="-"/>
            </a:pPr>
            <a:r>
              <a:rPr lang="en-AU" sz="1800" i="1" dirty="0"/>
              <a:t>R v Cox and Railton </a:t>
            </a:r>
            <a:r>
              <a:rPr lang="en-AU" sz="1800" dirty="0"/>
              <a:t>(1884) 14 QBD 153; </a:t>
            </a:r>
            <a:r>
              <a:rPr lang="en-AU" sz="1800" i="1" dirty="0"/>
              <a:t>R v Bell </a:t>
            </a:r>
            <a:r>
              <a:rPr lang="en-AU" sz="1800" dirty="0"/>
              <a:t>(1980) 146 CLR 141 at 145 per Gibbs J, at 152-3 per Stephen J, at 161-2 per Wilson J; </a:t>
            </a:r>
            <a:r>
              <a:rPr lang="en-AU" sz="1800" i="1" dirty="0"/>
              <a:t>Baker v Campbell </a:t>
            </a:r>
            <a:r>
              <a:rPr lang="en-AU" sz="1800" dirty="0"/>
              <a:t>(1983) 153 CLR 52 at 86-7 per Murphy J.</a:t>
            </a:r>
          </a:p>
          <a:p>
            <a:pPr marL="0" indent="0">
              <a:buClr>
                <a:srgbClr val="FF0000"/>
              </a:buClr>
              <a:buNone/>
            </a:pPr>
            <a:endParaRPr lang="en-AU" sz="1800" dirty="0"/>
          </a:p>
          <a:p>
            <a:pPr>
              <a:buClr>
                <a:srgbClr val="FF0000"/>
              </a:buClr>
            </a:pPr>
            <a:r>
              <a:rPr lang="en-AU" sz="1800" dirty="0"/>
              <a:t>Communications falling outside the privilege are not limited to those in pursuit of a crime or fraud, but extend to communications in pursuit of an illegal or improper object. Whether or not the lawyer was a party to, or ignorant of, those purposes is immaterial; the client’s purpose is the relevant inquiry.</a:t>
            </a:r>
          </a:p>
          <a:p>
            <a:pPr>
              <a:buClr>
                <a:srgbClr val="FF0000"/>
              </a:buClr>
              <a:buFontTx/>
              <a:buChar char="-"/>
            </a:pPr>
            <a:r>
              <a:rPr lang="en-AU" sz="1800" i="1" dirty="0"/>
              <a:t>Southern Equities Corporation Ltd (in Liq) v Arthur Andersen and Co </a:t>
            </a:r>
            <a:r>
              <a:rPr lang="en-AU" sz="1800" dirty="0"/>
              <a:t>(1997) 70 SASR 166 at 174 per Doyle C J. </a:t>
            </a:r>
          </a:p>
          <a:p>
            <a:pPr marL="0" indent="0">
              <a:buNone/>
            </a:pPr>
            <a:endParaRPr lang="en-AU" sz="1300" dirty="0">
              <a:cs typeface="Calibri"/>
            </a:endParaRPr>
          </a:p>
          <a:p>
            <a:pPr marL="0" indent="0">
              <a:buNone/>
            </a:pPr>
            <a:endParaRPr lang="en-AU" sz="13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1C8C9128-D3C1-4947-97A0-89AF7AE36A5E}"/>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776824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Confidentiality</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6"/>
            <a:ext cx="7474171" cy="4745847"/>
          </a:xfrm>
        </p:spPr>
        <p:txBody>
          <a:bodyPr vert="horz" lIns="91440" tIns="45720" rIns="91440" bIns="45720" rtlCol="0" anchor="ctr">
            <a:normAutofit/>
          </a:bodyPr>
          <a:lstStyle/>
          <a:p>
            <a:pPr marL="0" indent="0">
              <a:buNone/>
            </a:pPr>
            <a:endParaRPr lang="en-AU" sz="1800" dirty="0"/>
          </a:p>
          <a:p>
            <a:pPr marL="457200" indent="-457200">
              <a:buClr>
                <a:srgbClr val="FF0000"/>
              </a:buClr>
            </a:pPr>
            <a:r>
              <a:rPr lang="en-US" sz="1800" dirty="0">
                <a:ea typeface="+mn-lt"/>
                <a:cs typeface="+mn-lt"/>
              </a:rPr>
              <a:t>The Explanatory Note is silent on the issue of confidential information. </a:t>
            </a:r>
          </a:p>
          <a:p>
            <a:pPr marL="457200" indent="-457200">
              <a:buClr>
                <a:srgbClr val="FF0000"/>
              </a:buClr>
            </a:pPr>
            <a:r>
              <a:rPr lang="en-US" sz="1800" dirty="0">
                <a:ea typeface="+mn-lt"/>
                <a:cs typeface="+mn-lt"/>
              </a:rPr>
              <a:t>There is some overlap, and the concepts have similar components, but privilege and confidentiality </a:t>
            </a:r>
            <a:r>
              <a:rPr lang="en-US" sz="1800" u="sng" dirty="0">
                <a:ea typeface="+mn-lt"/>
                <a:cs typeface="+mn-lt"/>
              </a:rPr>
              <a:t>are different</a:t>
            </a:r>
            <a:r>
              <a:rPr lang="en-US" sz="1800" dirty="0">
                <a:ea typeface="+mn-lt"/>
                <a:cs typeface="+mn-lt"/>
              </a:rPr>
              <a:t>. Privilege is </a:t>
            </a:r>
            <a:r>
              <a:rPr lang="en-US" sz="1800" u="sng" dirty="0">
                <a:ea typeface="+mn-lt"/>
                <a:cs typeface="+mn-lt"/>
              </a:rPr>
              <a:t>much more limited</a:t>
            </a:r>
            <a:r>
              <a:rPr lang="en-US" sz="1800" dirty="0">
                <a:ea typeface="+mn-lt"/>
                <a:cs typeface="+mn-lt"/>
              </a:rPr>
              <a:t> than the broad ethical duty of client confidentiality. </a:t>
            </a:r>
          </a:p>
          <a:p>
            <a:pPr marL="457200" indent="-457200">
              <a:buClr>
                <a:srgbClr val="FF0000"/>
              </a:buClr>
            </a:pPr>
            <a:r>
              <a:rPr lang="en-US" sz="1800" dirty="0">
                <a:ea typeface="+mn-lt"/>
                <a:cs typeface="+mn-lt"/>
              </a:rPr>
              <a:t>For example, discussions between a lawyer and client could occur where the discussion is one held in confidence but it may not be privileged. </a:t>
            </a:r>
          </a:p>
          <a:p>
            <a:pPr marL="457200" indent="-457200">
              <a:buClr>
                <a:srgbClr val="FF0000"/>
              </a:buClr>
            </a:pPr>
            <a:r>
              <a:rPr lang="en-AU" sz="1800" dirty="0"/>
              <a:t>The essence of the ethical rule is that we must never disclose to any person, any information which is confidential to a client and acquired by us during the client’s retainer, unless the client authorises the disclosure, or we are permitted or compelled by law to disclose, or we are otherwise permitted by Rule 9.2 of the ASCR.</a:t>
            </a:r>
          </a:p>
          <a:p>
            <a:pPr marL="457200" indent="-457200"/>
            <a:endParaRPr lang="en-AU" sz="1800" dirty="0"/>
          </a:p>
          <a:p>
            <a:pPr marL="457200" indent="-457200"/>
            <a:endParaRPr lang="en-US" sz="1100" dirty="0">
              <a:cs typeface="Calibri"/>
            </a:endParaRPr>
          </a:p>
          <a:p>
            <a:pPr marL="0" indent="0">
              <a:buNone/>
            </a:pPr>
            <a:endParaRPr lang="en-AU" sz="11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E360FECF-BC52-F64D-85E5-65CC34ACD966}"/>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23422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Australian Solicitor’s Conduct Rules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2157505"/>
            <a:ext cx="7474172" cy="4481834"/>
          </a:xfrm>
        </p:spPr>
        <p:txBody>
          <a:bodyPr vert="horz" lIns="91440" tIns="45720" rIns="91440" bIns="45720" rtlCol="0" anchor="t">
            <a:normAutofit/>
          </a:bodyPr>
          <a:lstStyle/>
          <a:p>
            <a:pPr marL="0" indent="0">
              <a:buNone/>
            </a:pPr>
            <a:r>
              <a:rPr lang="en-AU" sz="1800" b="1" dirty="0"/>
              <a:t>9. Confidentiality</a:t>
            </a:r>
          </a:p>
          <a:p>
            <a:pPr marL="0" indent="0">
              <a:buNone/>
            </a:pPr>
            <a:r>
              <a:rPr lang="en-AU" sz="1800" dirty="0"/>
              <a:t>9.1 A solicitor </a:t>
            </a:r>
            <a:r>
              <a:rPr lang="en-AU" sz="1800" u="sng" dirty="0"/>
              <a:t>must not disclose any information which is confidential</a:t>
            </a:r>
            <a:r>
              <a:rPr lang="en-AU" sz="1800" dirty="0"/>
              <a:t> to a client and acquired by the solicitor during the client’s engagement to any person who is not:</a:t>
            </a:r>
          </a:p>
          <a:p>
            <a:pPr marL="457200" lvl="1" indent="0">
              <a:buNone/>
            </a:pPr>
            <a:r>
              <a:rPr lang="en-AU" sz="1800" dirty="0"/>
              <a:t>9.1.1. a solicitor who is a partner, principal, director, or employee of the solicitor’s law practice; or</a:t>
            </a:r>
          </a:p>
          <a:p>
            <a:pPr marL="457200" lvl="1" indent="0">
              <a:buNone/>
            </a:pPr>
            <a:r>
              <a:rPr lang="en-AU" sz="1800" dirty="0"/>
              <a:t>9.1.2. a barrister or an employee of, or person otherwise engaged by, the solicitor’s law practice or by an associated entity for the purposes of delivering or administering legal services in relation to the client.</a:t>
            </a:r>
          </a:p>
          <a:p>
            <a:pPr marL="457200" lvl="1" indent="0">
              <a:buNone/>
            </a:pPr>
            <a:r>
              <a:rPr lang="en-AU" sz="1800" dirty="0"/>
              <a:t>EXCEPT as permitted in </a:t>
            </a:r>
            <a:r>
              <a:rPr lang="en-AU" sz="1800" b="1" dirty="0"/>
              <a:t>Rule 9.2</a:t>
            </a:r>
            <a:r>
              <a:rPr lang="en-AU" sz="1800" dirty="0"/>
              <a:t>.</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B0DD2B2-DF15-1D49-ABED-2874DA2CB76A}"/>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756883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Australian Solicitor’s Conduct Rules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2157505"/>
            <a:ext cx="7474172" cy="4481834"/>
          </a:xfrm>
        </p:spPr>
        <p:txBody>
          <a:bodyPr vert="horz" lIns="91440" tIns="45720" rIns="91440" bIns="45720" rtlCol="0" anchor="t">
            <a:normAutofit/>
          </a:bodyPr>
          <a:lstStyle/>
          <a:p>
            <a:pPr marL="0" indent="0">
              <a:buNone/>
            </a:pPr>
            <a:r>
              <a:rPr lang="en-AU" sz="1800" b="1" dirty="0"/>
              <a:t>9. Confidentiality</a:t>
            </a:r>
          </a:p>
          <a:p>
            <a:pPr marL="0" indent="0">
              <a:buNone/>
            </a:pPr>
            <a:r>
              <a:rPr lang="en-AU" sz="1800" dirty="0"/>
              <a:t>9.2. A solicitor may disclose confidential client information if:</a:t>
            </a:r>
          </a:p>
          <a:p>
            <a:pPr marL="457200" lvl="1" indent="0">
              <a:buNone/>
            </a:pPr>
            <a:r>
              <a:rPr lang="en-AU" sz="1800" dirty="0"/>
              <a:t>9.2.1. the client </a:t>
            </a:r>
            <a:r>
              <a:rPr lang="en-AU" sz="1800" u="sng" dirty="0"/>
              <a:t>expressly or impliedly authorises disclosure</a:t>
            </a:r>
            <a:r>
              <a:rPr lang="en-AU" sz="1800" dirty="0"/>
              <a:t>;</a:t>
            </a:r>
          </a:p>
          <a:p>
            <a:pPr marL="457200" lvl="1" indent="0">
              <a:buNone/>
            </a:pPr>
            <a:r>
              <a:rPr lang="en-AU" sz="1800" dirty="0"/>
              <a:t>9.2.2. the solicitor is permitted or is </a:t>
            </a:r>
            <a:r>
              <a:rPr lang="en-AU" sz="1800" u="sng" dirty="0"/>
              <a:t>compelled by law</a:t>
            </a:r>
            <a:r>
              <a:rPr lang="en-AU" sz="1800" dirty="0"/>
              <a:t> to disclose;</a:t>
            </a:r>
          </a:p>
          <a:p>
            <a:pPr marL="457200" lvl="1" indent="0">
              <a:buNone/>
            </a:pPr>
            <a:r>
              <a:rPr lang="en-AU" sz="1800" dirty="0"/>
              <a:t>9.2.3. the solicitor discloses the information in a confidential setting, for the </a:t>
            </a:r>
            <a:r>
              <a:rPr lang="en-AU" sz="1800" u="sng" dirty="0"/>
              <a:t>sole purpose of obtaining advice in connection with the solicitor’s legal or ethical obligations</a:t>
            </a:r>
            <a:r>
              <a:rPr lang="en-AU" sz="1800" dirty="0"/>
              <a:t>;</a:t>
            </a:r>
          </a:p>
          <a:p>
            <a:pPr marL="457200" lvl="1" indent="0">
              <a:buNone/>
            </a:pPr>
            <a:r>
              <a:rPr lang="en-AU" sz="1800" dirty="0"/>
              <a:t>9.2.4. the solicitor discloses the information for the sole purpose of </a:t>
            </a:r>
            <a:r>
              <a:rPr lang="en-AU" sz="1800" u="sng" dirty="0"/>
              <a:t>avoiding the probable commission of a serious criminal offence</a:t>
            </a:r>
            <a:r>
              <a:rPr lang="en-AU" sz="1800" dirty="0"/>
              <a:t>;</a:t>
            </a:r>
          </a:p>
          <a:p>
            <a:pPr marL="457200" lvl="1" indent="0">
              <a:buNone/>
            </a:pPr>
            <a:r>
              <a:rPr lang="en-AU" sz="1800" dirty="0"/>
              <a:t>9.2.5. the solicitor discloses the information for the purpose of </a:t>
            </a:r>
            <a:r>
              <a:rPr lang="en-AU" sz="1800" u="sng" dirty="0"/>
              <a:t>preventing imminent serious physical harm to the client or to another person</a:t>
            </a:r>
            <a:r>
              <a:rPr lang="en-AU" sz="1800" dirty="0"/>
              <a:t>; or</a:t>
            </a:r>
          </a:p>
          <a:p>
            <a:pPr marL="457200" lvl="1" indent="0">
              <a:buNone/>
            </a:pPr>
            <a:r>
              <a:rPr lang="en-AU" sz="1800" dirty="0"/>
              <a:t>9.2.6. the information is of the solicitor, law practice or associated entity.</a:t>
            </a:r>
            <a:r>
              <a:rPr lang="en-AU" sz="1800" u="sng" dirty="0"/>
              <a:t> disclosed to the insurer </a:t>
            </a:r>
            <a:endParaRPr lang="en-AU" sz="18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B0DD2B2-DF15-1D49-ABED-2874DA2CB76A}"/>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0319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Scope of the session</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53127"/>
            <a:ext cx="6467867" cy="3450613"/>
          </a:xfrm>
        </p:spPr>
        <p:txBody>
          <a:bodyPr vert="horz" lIns="91440" tIns="45720" rIns="91440" bIns="45720" rtlCol="0" anchor="ctr">
            <a:normAutofit fontScale="25000" lnSpcReduction="20000"/>
          </a:bodyPr>
          <a:lstStyle/>
          <a:p>
            <a:pPr marL="0" indent="0">
              <a:buNone/>
            </a:pPr>
            <a:endParaRPr lang="en-US" sz="2400" dirty="0">
              <a:ea typeface="+mn-lt"/>
              <a:cs typeface="+mn-lt"/>
            </a:endParaRPr>
          </a:p>
          <a:p>
            <a:pPr marL="0" indent="0">
              <a:buNone/>
            </a:pPr>
            <a:endParaRPr lang="en-US" sz="1800" dirty="0">
              <a:ea typeface="+mn-lt"/>
              <a:cs typeface="+mn-lt"/>
            </a:endParaRPr>
          </a:p>
          <a:p>
            <a:pPr marL="0" indent="0">
              <a:buNone/>
            </a:pPr>
            <a:endParaRPr lang="en-US" sz="1800" dirty="0">
              <a:ea typeface="+mn-lt"/>
              <a:cs typeface="+mn-lt"/>
            </a:endParaRPr>
          </a:p>
          <a:p>
            <a:pPr marL="0" indent="0">
              <a:buNone/>
            </a:pPr>
            <a:endParaRPr lang="en-US" sz="1800" dirty="0">
              <a:ea typeface="+mn-lt"/>
              <a:cs typeface="+mn-lt"/>
            </a:endParaRPr>
          </a:p>
          <a:p>
            <a:pPr marL="0" indent="0">
              <a:buNone/>
            </a:pPr>
            <a:r>
              <a:rPr lang="en-US" sz="7200" dirty="0">
                <a:ea typeface="+mn-lt"/>
                <a:cs typeface="+mn-lt"/>
              </a:rPr>
              <a:t>Application of section 229BC Criminal Code</a:t>
            </a:r>
          </a:p>
          <a:p>
            <a:pPr>
              <a:buClr>
                <a:srgbClr val="FF0000"/>
              </a:buClr>
            </a:pPr>
            <a:r>
              <a:rPr lang="en-US" sz="7200" dirty="0">
                <a:ea typeface="+mn-lt"/>
                <a:cs typeface="+mn-lt"/>
              </a:rPr>
              <a:t>Operational aspects</a:t>
            </a:r>
          </a:p>
          <a:p>
            <a:pPr>
              <a:buClr>
                <a:srgbClr val="FF0000"/>
              </a:buClr>
            </a:pPr>
            <a:r>
              <a:rPr lang="en-US" sz="7200" dirty="0">
                <a:ea typeface="+mn-lt"/>
                <a:cs typeface="+mn-lt"/>
              </a:rPr>
              <a:t>Application to the community legal centres</a:t>
            </a:r>
          </a:p>
          <a:p>
            <a:pPr>
              <a:buClr>
                <a:srgbClr val="FF0000"/>
              </a:buClr>
            </a:pPr>
            <a:r>
              <a:rPr lang="en-US" sz="7200" dirty="0">
                <a:ea typeface="+mn-lt"/>
                <a:cs typeface="+mn-lt"/>
              </a:rPr>
              <a:t>Key controversies and practical steps</a:t>
            </a:r>
          </a:p>
          <a:p>
            <a:pPr marL="0" indent="0">
              <a:buClr>
                <a:srgbClr val="FF0000"/>
              </a:buClr>
              <a:buNone/>
            </a:pPr>
            <a:endParaRPr lang="en-US" sz="7200" dirty="0">
              <a:ea typeface="+mn-lt"/>
              <a:cs typeface="+mn-lt"/>
            </a:endParaRPr>
          </a:p>
          <a:p>
            <a:pPr marL="0" indent="0">
              <a:buClr>
                <a:srgbClr val="FF0000"/>
              </a:buClr>
              <a:buNone/>
            </a:pPr>
            <a:r>
              <a:rPr lang="en-US" sz="7200" dirty="0">
                <a:solidFill>
                  <a:srgbClr val="FF0000"/>
                </a:solidFill>
                <a:ea typeface="+mn-lt"/>
                <a:cs typeface="+mn-lt"/>
              </a:rPr>
              <a:t>Caution</a:t>
            </a:r>
            <a:r>
              <a:rPr lang="en-US" sz="7200" dirty="0">
                <a:ea typeface="+mn-lt"/>
                <a:cs typeface="+mn-lt"/>
              </a:rPr>
              <a:t> – it is a technical and developing area!</a:t>
            </a:r>
          </a:p>
          <a:p>
            <a:pPr marL="0" indent="0">
              <a:buClr>
                <a:srgbClr val="FF0000"/>
              </a:buClr>
              <a:buNone/>
            </a:pPr>
            <a:endParaRPr lang="en-US" sz="7200" dirty="0">
              <a:ea typeface="+mn-lt"/>
              <a:cs typeface="+mn-lt"/>
            </a:endParaRPr>
          </a:p>
          <a:p>
            <a:pPr marL="0" indent="0">
              <a:buClr>
                <a:srgbClr val="FF0000"/>
              </a:buClr>
              <a:buNone/>
            </a:pPr>
            <a:r>
              <a:rPr lang="en-US" sz="7200" u="sng" dirty="0">
                <a:solidFill>
                  <a:srgbClr val="FF0000"/>
                </a:solidFill>
                <a:ea typeface="+mn-lt"/>
                <a:cs typeface="+mn-lt"/>
              </a:rPr>
              <a:t>Despite this</a:t>
            </a:r>
            <a:r>
              <a:rPr lang="en-US" sz="7200" dirty="0">
                <a:ea typeface="+mn-lt"/>
                <a:cs typeface="+mn-lt"/>
              </a:rPr>
              <a:t>, I am going to move through heavy content quickly</a:t>
            </a:r>
          </a:p>
          <a:p>
            <a:pPr marL="0" indent="0">
              <a:buNone/>
            </a:pPr>
            <a:endParaRPr lang="en-US" sz="7200" dirty="0">
              <a:ea typeface="+mn-lt"/>
              <a:cs typeface="+mn-lt"/>
            </a:endParaRPr>
          </a:p>
          <a:p>
            <a:pPr marL="0" indent="0">
              <a:buNone/>
            </a:pPr>
            <a:r>
              <a:rPr lang="en-US" sz="7200" dirty="0">
                <a:ea typeface="+mn-lt"/>
                <a:cs typeface="+mn-lt"/>
              </a:rPr>
              <a:t>Law is current to 1 May 2022</a:t>
            </a:r>
          </a:p>
          <a:p>
            <a:endParaRPr lang="en-US" sz="2400" dirty="0">
              <a:ea typeface="+mn-lt"/>
              <a:cs typeface="+mn-lt"/>
            </a:endParaRPr>
          </a:p>
          <a:p>
            <a:endParaRPr lang="en-US" sz="2400" dirty="0">
              <a:ea typeface="+mn-lt"/>
              <a:cs typeface="+mn-lt"/>
            </a:endParaRPr>
          </a:p>
          <a:p>
            <a:endParaRPr lang="en-US" sz="2400" dirty="0">
              <a:ea typeface="+mn-lt"/>
              <a:cs typeface="+mn-lt"/>
            </a:endParaRPr>
          </a:p>
          <a:p>
            <a:pPr marL="914400" lvl="1" indent="-457200"/>
            <a:endParaRPr lang="en-US" dirty="0">
              <a:ea typeface="+mn-lt"/>
              <a:cs typeface="+mn-lt"/>
            </a:endParaRPr>
          </a:p>
          <a:p>
            <a:pPr marL="914400" lvl="1" indent="-457200"/>
            <a:endParaRPr lang="en-US" dirty="0">
              <a:ea typeface="+mn-lt"/>
              <a:cs typeface="+mn-lt"/>
            </a:endParaRPr>
          </a:p>
          <a:p>
            <a:pPr marL="914400" lvl="1" indent="-457200"/>
            <a:endParaRPr lang="en-US" dirty="0">
              <a:cs typeface="Calibri"/>
            </a:endParaRPr>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Logo, company name&#10;&#10;Description automatically generated">
            <a:extLst>
              <a:ext uri="{FF2B5EF4-FFF2-40B4-BE49-F238E27FC236}">
                <a16:creationId xmlns:a16="http://schemas.microsoft.com/office/drawing/2014/main" id="{E3408EE5-1CD2-224D-AEDE-05F03E748C7B}"/>
              </a:ext>
            </a:extLst>
          </p:cNvPr>
          <p:cNvPicPr>
            <a:picLocks noChangeAspect="1"/>
          </p:cNvPicPr>
          <p:nvPr/>
        </p:nvPicPr>
        <p:blipFill rotWithShape="1">
          <a:blip r:embed="rId2"/>
          <a:srcRect l="1163" r="5940" b="3"/>
          <a:stretch/>
        </p:blipFill>
        <p:spPr>
          <a:xfrm>
            <a:off x="9413064" y="2857501"/>
            <a:ext cx="1144844" cy="1142998"/>
          </a:xfrm>
          <a:prstGeom prst="rect">
            <a:avLst/>
          </a:prstGeom>
        </p:spPr>
      </p:pic>
    </p:spTree>
    <p:extLst>
      <p:ext uri="{BB962C8B-B14F-4D97-AF65-F5344CB8AC3E}">
        <p14:creationId xmlns:p14="http://schemas.microsoft.com/office/powerpoint/2010/main" val="3911822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Disclosures: ASCR rule 9.2</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6"/>
            <a:ext cx="7474171" cy="4745847"/>
          </a:xfrm>
        </p:spPr>
        <p:txBody>
          <a:bodyPr vert="horz" lIns="91440" tIns="45720" rIns="91440" bIns="45720" rtlCol="0" anchor="ctr">
            <a:normAutofit/>
          </a:bodyPr>
          <a:lstStyle/>
          <a:p>
            <a:pPr marL="0" indent="0">
              <a:buNone/>
            </a:pPr>
            <a:endParaRPr lang="en-AU" sz="1800" dirty="0"/>
          </a:p>
          <a:p>
            <a:pPr marL="457200" indent="-457200">
              <a:buClr>
                <a:srgbClr val="FF0000"/>
              </a:buClr>
            </a:pPr>
            <a:r>
              <a:rPr lang="en-AU" sz="1800" dirty="0"/>
              <a:t>Section 229BC and the exceptions in 9.2.4 and 9.2.5 partly reflect the line of authorities from </a:t>
            </a:r>
            <a:r>
              <a:rPr lang="en-AU" sz="1800" i="1" dirty="0"/>
              <a:t>Tarasoff v. Regents of the University of California</a:t>
            </a:r>
            <a:r>
              <a:rPr lang="en-AU" sz="1800" dirty="0"/>
              <a:t>, 17 Cal. 3d 425, 551 P.2d 334; see also </a:t>
            </a:r>
            <a:r>
              <a:rPr lang="en-AU" sz="1800" i="1" dirty="0"/>
              <a:t>M v Hutt Valley Health Corporation Limited HC Wellington</a:t>
            </a:r>
            <a:r>
              <a:rPr lang="en-AU" sz="1800" dirty="0"/>
              <a:t> [2001] NZHC 1166</a:t>
            </a:r>
            <a:endParaRPr lang="en-US" sz="1800" dirty="0">
              <a:ea typeface="+mn-lt"/>
              <a:cs typeface="+mn-lt"/>
            </a:endParaRPr>
          </a:p>
          <a:p>
            <a:pPr marL="457200" indent="-457200">
              <a:buClr>
                <a:srgbClr val="FF0000"/>
              </a:buClr>
            </a:pPr>
            <a:r>
              <a:rPr lang="en-US" sz="1800" dirty="0">
                <a:ea typeface="+mn-lt"/>
                <a:cs typeface="+mn-lt"/>
              </a:rPr>
              <a:t>In many cases that fit rule 9.2, disclosure may happen </a:t>
            </a:r>
            <a:r>
              <a:rPr lang="en-US" sz="1800" u="sng" dirty="0">
                <a:ea typeface="+mn-lt"/>
                <a:cs typeface="+mn-lt"/>
              </a:rPr>
              <a:t>after ethical guidance</a:t>
            </a:r>
            <a:r>
              <a:rPr lang="en-US" sz="1800" dirty="0">
                <a:ea typeface="+mn-lt"/>
                <a:cs typeface="+mn-lt"/>
              </a:rPr>
              <a:t> (see rule 9.2.3) but the in cases of </a:t>
            </a:r>
            <a:r>
              <a:rPr lang="en-AU" sz="1800" dirty="0"/>
              <a:t>avoiding the probable commission of a serious criminal offence </a:t>
            </a:r>
            <a:r>
              <a:rPr lang="en-AU" sz="1800" u="sng" dirty="0"/>
              <a:t>or</a:t>
            </a:r>
            <a:r>
              <a:rPr lang="en-AU" sz="1800" dirty="0"/>
              <a:t> preventing imminent serious physical harm to the client or to another person, one must obviously act very quickly</a:t>
            </a:r>
            <a:endParaRPr lang="en-US" sz="1800" dirty="0">
              <a:ea typeface="+mn-lt"/>
              <a:cs typeface="+mn-lt"/>
            </a:endParaRPr>
          </a:p>
          <a:p>
            <a:pPr marL="457200" indent="-457200"/>
            <a:endParaRPr lang="en-US" sz="1100" dirty="0">
              <a:cs typeface="Calibri"/>
            </a:endParaRPr>
          </a:p>
          <a:p>
            <a:pPr marL="0" indent="0">
              <a:buNone/>
            </a:pPr>
            <a:endParaRPr lang="en-AU" sz="11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E360FECF-BC52-F64D-85E5-65CC34ACD966}"/>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969295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Disclosures: ASCR rule 9.2</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6"/>
            <a:ext cx="7474171" cy="4745847"/>
          </a:xfrm>
        </p:spPr>
        <p:txBody>
          <a:bodyPr vert="horz" lIns="91440" tIns="45720" rIns="91440" bIns="45720" rtlCol="0" anchor="ctr">
            <a:normAutofit/>
          </a:bodyPr>
          <a:lstStyle/>
          <a:p>
            <a:pPr marL="0" indent="0">
              <a:buNone/>
            </a:pPr>
            <a:endParaRPr lang="en-AU" sz="1800" dirty="0"/>
          </a:p>
          <a:p>
            <a:pPr marL="457200" indent="-457200">
              <a:buClr>
                <a:srgbClr val="FF0000"/>
              </a:buClr>
            </a:pPr>
            <a:r>
              <a:rPr lang="en-US" sz="1800" dirty="0">
                <a:ea typeface="+mn-lt"/>
                <a:cs typeface="+mn-lt"/>
              </a:rPr>
              <a:t>Rules 9.2.1. would allow consent-based reporting in a forewarning situation</a:t>
            </a:r>
          </a:p>
          <a:p>
            <a:pPr marL="457200" indent="-457200">
              <a:buClr>
                <a:srgbClr val="FF0000"/>
              </a:buClr>
            </a:pPr>
            <a:r>
              <a:rPr lang="en-US" sz="1800" dirty="0">
                <a:ea typeface="+mn-lt"/>
                <a:cs typeface="+mn-lt"/>
              </a:rPr>
              <a:t>Rule 9.2.2. may apply if no privilege, confidentiality or other reasonable excuse but forewarning may be appropriate</a:t>
            </a:r>
          </a:p>
          <a:p>
            <a:pPr marL="457200" indent="-457200">
              <a:buClr>
                <a:srgbClr val="FF0000"/>
              </a:buClr>
            </a:pPr>
            <a:r>
              <a:rPr lang="en-US" sz="1800" dirty="0">
                <a:ea typeface="+mn-lt"/>
                <a:cs typeface="+mn-lt"/>
              </a:rPr>
              <a:t>Rule 9.2.4. echoes the obligation in sec 229BC in the case of prospective offending (akin to Misprision of felony – now abolished)</a:t>
            </a:r>
          </a:p>
          <a:p>
            <a:pPr marL="457200" indent="-457200">
              <a:buClr>
                <a:srgbClr val="FF0000"/>
              </a:buClr>
            </a:pPr>
            <a:r>
              <a:rPr lang="en-US" sz="1800" dirty="0">
                <a:ea typeface="+mn-lt"/>
                <a:cs typeface="+mn-lt"/>
              </a:rPr>
              <a:t>Rule 9.2.5. may apply if the requirements are met (the sexual offence is happening or is prospective)</a:t>
            </a:r>
            <a:endParaRPr lang="en-US" sz="1100" dirty="0">
              <a:cs typeface="Calibri"/>
            </a:endParaRPr>
          </a:p>
          <a:p>
            <a:pPr marL="0" indent="0">
              <a:buNone/>
            </a:pPr>
            <a:endParaRPr lang="en-AU" sz="11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E360FECF-BC52-F64D-85E5-65CC34ACD966}"/>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419853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Situation 2: Not a client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53127"/>
            <a:ext cx="7222380" cy="4378099"/>
          </a:xfrm>
        </p:spPr>
        <p:txBody>
          <a:bodyPr vert="horz" lIns="91440" tIns="45720" rIns="91440" bIns="45720" rtlCol="0" anchor="ctr">
            <a:normAutofit/>
          </a:bodyPr>
          <a:lstStyle/>
          <a:p>
            <a:pPr>
              <a:buClr>
                <a:srgbClr val="FF0000"/>
              </a:buClr>
            </a:pPr>
            <a:r>
              <a:rPr lang="en-AU" sz="1800" dirty="0"/>
              <a:t>The occasion of providing ‘mere suggestions’ and not legal advice</a:t>
            </a:r>
          </a:p>
          <a:p>
            <a:pPr>
              <a:buClr>
                <a:srgbClr val="FF0000"/>
              </a:buClr>
            </a:pPr>
            <a:r>
              <a:rPr lang="en-AU" sz="1800" dirty="0"/>
              <a:t>See </a:t>
            </a:r>
            <a:r>
              <a:rPr lang="en-AU" sz="1800" i="1" dirty="0"/>
              <a:t>Simmons v Story </a:t>
            </a:r>
            <a:r>
              <a:rPr lang="en-AU" sz="1800" dirty="0"/>
              <a:t>[2001] VSCA 187 c.f. </a:t>
            </a:r>
            <a:r>
              <a:rPr lang="en-AU" sz="1800" i="1" dirty="0"/>
              <a:t>Pegrum v Fatharly </a:t>
            </a:r>
            <a:r>
              <a:rPr lang="en-AU" sz="1800" dirty="0"/>
              <a:t>(1996) 14 WAR 92</a:t>
            </a:r>
          </a:p>
          <a:p>
            <a:pPr>
              <a:buClr>
                <a:srgbClr val="FF0000"/>
              </a:buClr>
            </a:pPr>
            <a:r>
              <a:rPr lang="en-AU" sz="1800" dirty="0"/>
              <a:t>A non-client, for example where we refer after taking details because of a potential conflict of interest but a duty of confidentiality remains, see for example ABA Rule 1.18 duties to a prospective client*</a:t>
            </a:r>
          </a:p>
          <a:p>
            <a:pPr>
              <a:buClr>
                <a:srgbClr val="FF0000"/>
              </a:buClr>
            </a:pPr>
            <a:r>
              <a:rPr lang="en-AU" sz="1800" dirty="0"/>
              <a:t>What if the ‘client’ lacks capacity to instruct or is under a legal disability e.g. sec 5(2) </a:t>
            </a:r>
            <a:r>
              <a:rPr lang="en-AU" sz="1800" i="1" dirty="0"/>
              <a:t>Limitation of Actions Act </a:t>
            </a:r>
            <a:r>
              <a:rPr lang="en-AU" sz="1800" dirty="0"/>
              <a:t>1974.</a:t>
            </a:r>
          </a:p>
          <a:p>
            <a:endParaRPr lang="en-AU" sz="1500" dirty="0"/>
          </a:p>
          <a:p>
            <a:pPr marL="0" indent="0">
              <a:buNone/>
            </a:pPr>
            <a:r>
              <a:rPr lang="en-AU" sz="1500" dirty="0"/>
              <a:t>* See discussion at https://www.mnbar.org/resources/publications/bench-bar/columns/2020/07/01/prospective-clients-and-the-ethics-rules</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8553F6EC-3A8C-BF42-AA80-FDD8903C1071}"/>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986257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8802702" cy="1325563"/>
          </a:xfrm>
        </p:spPr>
        <p:txBody>
          <a:bodyPr>
            <a:normAutofit/>
          </a:bodyPr>
          <a:lstStyle/>
          <a:p>
            <a:r>
              <a:rPr lang="en-US" dirty="0">
                <a:cs typeface="Calibri Light"/>
              </a:rPr>
              <a:t>Not a client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2278173"/>
            <a:ext cx="7033536" cy="3952263"/>
          </a:xfrm>
        </p:spPr>
        <p:txBody>
          <a:bodyPr vert="horz" lIns="91440" tIns="45720" rIns="91440" bIns="45720" rtlCol="0" anchor="ctr">
            <a:normAutofit fontScale="92500"/>
          </a:bodyPr>
          <a:lstStyle/>
          <a:p>
            <a:pPr marL="0" indent="0">
              <a:buNone/>
            </a:pPr>
            <a:endParaRPr lang="en-US" sz="1700" b="1" dirty="0">
              <a:cs typeface="Calibri"/>
            </a:endParaRPr>
          </a:p>
          <a:p>
            <a:pPr marL="0" indent="0">
              <a:buNone/>
            </a:pPr>
            <a:r>
              <a:rPr lang="en-US" sz="1900" b="1" dirty="0">
                <a:cs typeface="Calibri"/>
              </a:rPr>
              <a:t>Overview of obligations</a:t>
            </a:r>
          </a:p>
          <a:p>
            <a:pPr marL="0" indent="0">
              <a:buNone/>
            </a:pPr>
            <a:endParaRPr lang="en-US" sz="1900" dirty="0">
              <a:cs typeface="Calibri"/>
            </a:endParaRPr>
          </a:p>
          <a:p>
            <a:pPr marL="0" indent="0">
              <a:buNone/>
            </a:pPr>
            <a:r>
              <a:rPr lang="en-US" sz="1900" dirty="0">
                <a:cs typeface="Calibri"/>
              </a:rPr>
              <a:t>If the person giving us the information is </a:t>
            </a:r>
            <a:r>
              <a:rPr lang="en-US" sz="1900" u="sng" dirty="0">
                <a:cs typeface="Calibri"/>
              </a:rPr>
              <a:t>not a client</a:t>
            </a:r>
            <a:r>
              <a:rPr lang="en-US" sz="1900" dirty="0">
                <a:cs typeface="Calibri"/>
              </a:rPr>
              <a:t>, the question becomes:</a:t>
            </a:r>
          </a:p>
          <a:p>
            <a:pPr>
              <a:buClr>
                <a:srgbClr val="FF0000"/>
              </a:buClr>
            </a:pPr>
            <a:r>
              <a:rPr lang="en-US" sz="1900" dirty="0">
                <a:cs typeface="Calibri"/>
              </a:rPr>
              <a:t>Is it confidential? </a:t>
            </a:r>
            <a:r>
              <a:rPr lang="en-US" sz="1900" i="1" dirty="0">
                <a:cs typeface="Calibri"/>
              </a:rPr>
              <a:t>If so, it may be a reasonable excuse and no report is required, but consider the countervailing ethical duty in the application of rule 9.2 to non-clients (rules 9.2.4, 9.2.5)</a:t>
            </a:r>
          </a:p>
          <a:p>
            <a:pPr>
              <a:buClr>
                <a:srgbClr val="FF0000"/>
              </a:buClr>
            </a:pPr>
            <a:r>
              <a:rPr lang="en-US" sz="1900" dirty="0">
                <a:cs typeface="Calibri"/>
              </a:rPr>
              <a:t>Is there a reasonable excuse? </a:t>
            </a:r>
            <a:r>
              <a:rPr lang="en-US" sz="1900" i="1" dirty="0">
                <a:cs typeface="Calibri"/>
              </a:rPr>
              <a:t>If not confidential, does another reasonable excuse apply?</a:t>
            </a:r>
          </a:p>
          <a:p>
            <a:pPr>
              <a:buClr>
                <a:srgbClr val="FF0000"/>
              </a:buClr>
            </a:pPr>
            <a:r>
              <a:rPr lang="en-US" sz="1900" dirty="0">
                <a:cs typeface="Calibri"/>
              </a:rPr>
              <a:t>Has sec 229BC already been complied with? </a:t>
            </a:r>
            <a:r>
              <a:rPr lang="en-US" sz="1900" i="1" dirty="0">
                <a:cs typeface="Calibri"/>
              </a:rPr>
              <a:t>If so, no report is required</a:t>
            </a:r>
          </a:p>
          <a:p>
            <a:pPr>
              <a:buClr>
                <a:srgbClr val="FF0000"/>
              </a:buClr>
            </a:pPr>
            <a:r>
              <a:rPr lang="en-US" sz="1900" dirty="0">
                <a:cs typeface="Calibri"/>
              </a:rPr>
              <a:t>Can sec 229BC be complied with? </a:t>
            </a:r>
            <a:r>
              <a:rPr lang="en-US" sz="1900" i="1" dirty="0">
                <a:cs typeface="Calibri"/>
              </a:rPr>
              <a:t>Seek guidance</a:t>
            </a:r>
          </a:p>
          <a:p>
            <a:pPr marL="457200" lvl="1" indent="0">
              <a:buNone/>
            </a:pPr>
            <a:endParaRPr lang="en-US" sz="1700" dirty="0">
              <a:cs typeface="Calibri"/>
            </a:endParaRPr>
          </a:p>
          <a:p>
            <a:pPr marL="0" indent="0">
              <a:buNone/>
            </a:pPr>
            <a:endParaRPr lang="en-US" sz="1700" dirty="0">
              <a:cs typeface="Calibri"/>
            </a:endParaRPr>
          </a:p>
          <a:p>
            <a:pPr marL="457200" lvl="1" indent="0">
              <a:buNone/>
            </a:pPr>
            <a:endParaRPr lang="en-US" sz="17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04E95F1-6561-3042-BC16-8591664492C8}"/>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236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Duty to non-client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48245"/>
            <a:ext cx="7474171" cy="4547064"/>
          </a:xfrm>
        </p:spPr>
        <p:txBody>
          <a:bodyPr vert="horz" lIns="91440" tIns="45720" rIns="91440" bIns="45720" rtlCol="0" anchor="ctr">
            <a:normAutofit/>
          </a:bodyPr>
          <a:lstStyle/>
          <a:p>
            <a:pPr>
              <a:buClr>
                <a:srgbClr val="FF0000"/>
              </a:buClr>
            </a:pPr>
            <a:r>
              <a:rPr lang="en-AU" sz="1800" dirty="0"/>
              <a:t>Generally speaking, solicitors do not owe a duty of care to persons who are not their clients: see, for example, </a:t>
            </a:r>
            <a:r>
              <a:rPr lang="en-AU" sz="1800" i="1" dirty="0"/>
              <a:t>Hill v van Erp</a:t>
            </a:r>
            <a:r>
              <a:rPr lang="en-AU" sz="1800" dirty="0"/>
              <a:t> (1997) 188 CLR 159</a:t>
            </a:r>
          </a:p>
          <a:p>
            <a:pPr>
              <a:buClr>
                <a:srgbClr val="FF0000"/>
              </a:buClr>
            </a:pPr>
            <a:r>
              <a:rPr lang="en-AU" sz="1800" dirty="0"/>
              <a:t>There are, however, circumstances in which a duty of care on the part of a solicitor may arise independently of a retainer.  Thus, a duty of care has been said to arise in the context of negligent misstatement causing loss: see </a:t>
            </a:r>
            <a:r>
              <a:rPr lang="en-AU" sz="1800" i="1" dirty="0"/>
              <a:t>Hedley Byrne &amp; Co Ltd v Heller &amp; Partners Ltd</a:t>
            </a:r>
            <a:r>
              <a:rPr lang="en-AU" sz="1800" dirty="0"/>
              <a:t> [1964] AC 465 </a:t>
            </a:r>
          </a:p>
          <a:p>
            <a:pPr>
              <a:buClr>
                <a:srgbClr val="FF0000"/>
              </a:buClr>
            </a:pPr>
            <a:r>
              <a:rPr lang="en-AU" sz="1800" dirty="0">
                <a:cs typeface="Calibri"/>
              </a:rPr>
              <a:t>See for example the basis of ASCR rule 9.2.4 and 9.2.5. (</a:t>
            </a:r>
            <a:r>
              <a:rPr lang="en-AU" sz="1800" i="1" dirty="0"/>
              <a:t>Tarasoff v. Regents of the University of California</a:t>
            </a:r>
            <a:r>
              <a:rPr lang="en-AU" sz="1800" dirty="0"/>
              <a:t>, 17 Cal. 3d 425, 551 - the so-called duty to warn or protect)</a:t>
            </a:r>
            <a:endParaRPr lang="en-US" sz="1800" dirty="0">
              <a:cs typeface="Calibri"/>
            </a:endParaRPr>
          </a:p>
          <a:p>
            <a:pPr marL="0" indent="0">
              <a:buNone/>
            </a:pPr>
            <a:endParaRPr lang="en-AU" sz="15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145F7095-84E0-AF4A-B534-D09F9BBD4DBB}"/>
              </a:ext>
            </a:extLst>
          </p:cNvPr>
          <p:cNvPicPr>
            <a:picLocks noChangeAspect="1"/>
          </p:cNvPicPr>
          <p:nvPr/>
        </p:nvPicPr>
        <p:blipFill>
          <a:blip r:embed="rId3"/>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235454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Examples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48245"/>
            <a:ext cx="7474171" cy="4547064"/>
          </a:xfrm>
        </p:spPr>
        <p:txBody>
          <a:bodyPr vert="horz" lIns="91440" tIns="45720" rIns="91440" bIns="45720" rtlCol="0" anchor="ctr">
            <a:normAutofit/>
          </a:bodyPr>
          <a:lstStyle/>
          <a:p>
            <a:pPr marL="0" indent="0">
              <a:buNone/>
            </a:pPr>
            <a:r>
              <a:rPr lang="en-AU" sz="1800" b="1" dirty="0"/>
              <a:t>Scenario 1</a:t>
            </a:r>
          </a:p>
          <a:p>
            <a:pPr>
              <a:buClr>
                <a:srgbClr val="FF0000"/>
              </a:buClr>
            </a:pPr>
            <a:r>
              <a:rPr lang="en-AU" sz="1800" dirty="0"/>
              <a:t>You are at a barbecue with family members and friends. Your 14-year-old niece tells you that earlier in the afternoon an 18-year-old at the party took her into a bedroom and got her to pose for a nude photograph.</a:t>
            </a:r>
          </a:p>
          <a:p>
            <a:pPr>
              <a:buClr>
                <a:srgbClr val="FF0000"/>
              </a:buClr>
            </a:pPr>
            <a:r>
              <a:rPr lang="en-AU" sz="1800" dirty="0"/>
              <a:t>What should you do?</a:t>
            </a:r>
          </a:p>
          <a:p>
            <a:pPr>
              <a:buClr>
                <a:srgbClr val="FF0000"/>
              </a:buClr>
            </a:pPr>
            <a:r>
              <a:rPr lang="en-AU" sz="1800" dirty="0"/>
              <a:t>You must report this information to the police.</a:t>
            </a:r>
          </a:p>
          <a:p>
            <a:pPr>
              <a:buClr>
                <a:srgbClr val="FF0000"/>
              </a:buClr>
            </a:pPr>
            <a:r>
              <a:rPr lang="en-AU" sz="1800" dirty="0"/>
              <a:t>The 18-year-old may have committed an offence of making child exploitation material or indecently treating the child. Failure to report it may be an offence.</a:t>
            </a:r>
          </a:p>
          <a:p>
            <a:pPr marL="0" indent="0">
              <a:buNone/>
            </a:pPr>
            <a:endParaRPr lang="en-AU" sz="15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145F7095-84E0-AF4A-B534-D09F9BBD4DBB}"/>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4163160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Examples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48245"/>
            <a:ext cx="7474171" cy="4547064"/>
          </a:xfrm>
        </p:spPr>
        <p:txBody>
          <a:bodyPr vert="horz" lIns="91440" tIns="45720" rIns="91440" bIns="45720" rtlCol="0" anchor="ctr">
            <a:normAutofit/>
          </a:bodyPr>
          <a:lstStyle/>
          <a:p>
            <a:pPr marL="0" indent="0">
              <a:buNone/>
            </a:pPr>
            <a:r>
              <a:rPr lang="en-AU" sz="1800" b="1" dirty="0"/>
              <a:t>Scenario 2</a:t>
            </a:r>
          </a:p>
          <a:p>
            <a:pPr>
              <a:buClr>
                <a:srgbClr val="FF0000"/>
              </a:buClr>
            </a:pPr>
            <a:r>
              <a:rPr lang="en-AU" sz="1800" dirty="0"/>
              <a:t>Your adult partner confides in you they were sexually abused by a neighbour when they were 5. Your partner tells you they do not want to make a complaint to police.</a:t>
            </a:r>
          </a:p>
          <a:p>
            <a:pPr>
              <a:buClr>
                <a:srgbClr val="FF0000"/>
              </a:buClr>
            </a:pPr>
            <a:r>
              <a:rPr lang="en-AU" sz="1800" dirty="0"/>
              <a:t>What should you do?</a:t>
            </a:r>
          </a:p>
          <a:p>
            <a:pPr>
              <a:buClr>
                <a:srgbClr val="FF0000"/>
              </a:buClr>
            </a:pPr>
            <a:r>
              <a:rPr lang="en-AU" sz="1800" dirty="0"/>
              <a:t>As your partner is now an adult and you reasonably believe they do not want you to reveal the information to police, you do not have to report the child sexual offence to police—you have a reasonable excuse.</a:t>
            </a:r>
          </a:p>
          <a:p>
            <a:pPr marL="0" indent="0">
              <a:buNone/>
            </a:pPr>
            <a:endParaRPr lang="en-AU" sz="18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145F7095-84E0-AF4A-B534-D09F9BBD4DBB}"/>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4125791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How to report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2060166"/>
            <a:ext cx="7063354" cy="3844331"/>
          </a:xfrm>
        </p:spPr>
        <p:txBody>
          <a:bodyPr vert="horz" lIns="91440" tIns="45720" rIns="91440" bIns="45720" rtlCol="0" anchor="ctr">
            <a:normAutofit/>
          </a:bodyPr>
          <a:lstStyle/>
          <a:p>
            <a:pPr>
              <a:buClr>
                <a:srgbClr val="FF0000"/>
              </a:buClr>
            </a:pPr>
            <a:r>
              <a:rPr lang="en-AU" sz="1800" dirty="0"/>
              <a:t>To report an offence, contact PoliceLink on </a:t>
            </a:r>
            <a:r>
              <a:rPr lang="en-AU" sz="1800" u="sng" dirty="0">
                <a:hlinkClick r:id="rId2"/>
              </a:rPr>
              <a:t>131 444</a:t>
            </a:r>
            <a:r>
              <a:rPr lang="en-AU" sz="1800" dirty="0"/>
              <a:t>.</a:t>
            </a:r>
          </a:p>
          <a:p>
            <a:pPr>
              <a:buClr>
                <a:srgbClr val="FF0000"/>
              </a:buClr>
            </a:pPr>
            <a:r>
              <a:rPr lang="en-AU" sz="1800" dirty="0"/>
              <a:t>If it’s an emergency, phone Triple Zero (</a:t>
            </a:r>
            <a:r>
              <a:rPr lang="en-AU" sz="1800" u="sng" dirty="0">
                <a:hlinkClick r:id="rId3"/>
              </a:rPr>
              <a:t>000</a:t>
            </a:r>
            <a:r>
              <a:rPr lang="en-AU" sz="1800" dirty="0"/>
              <a:t>).</a:t>
            </a:r>
          </a:p>
          <a:p>
            <a:pPr>
              <a:buClr>
                <a:srgbClr val="FF0000"/>
              </a:buClr>
            </a:pPr>
            <a:r>
              <a:rPr lang="en-AU" sz="1800" dirty="0"/>
              <a:t>If you are unsure of your reporting obligations at work, talk to your manager or the human resources contacts at your organisation.</a:t>
            </a:r>
          </a:p>
          <a:p>
            <a:pPr>
              <a:buClr>
                <a:srgbClr val="FF0000"/>
              </a:buClr>
            </a:pPr>
            <a:r>
              <a:rPr lang="en-AU" sz="1800" dirty="0"/>
              <a:t>You may wish to get </a:t>
            </a:r>
            <a:r>
              <a:rPr lang="en-AU" sz="1800" u="sng" dirty="0">
                <a:hlinkClick r:id="rId4"/>
              </a:rPr>
              <a:t>legal advice</a:t>
            </a:r>
            <a:r>
              <a:rPr lang="en-AU" sz="1800" dirty="0"/>
              <a:t> if you are unsure about reporting.</a:t>
            </a:r>
          </a:p>
          <a:p>
            <a:pPr marL="0" indent="0">
              <a:buNone/>
            </a:pPr>
            <a:endParaRPr lang="en-US" sz="1800" dirty="0">
              <a:ea typeface="+mn-lt"/>
              <a:cs typeface="+mn-lt"/>
            </a:endParaRPr>
          </a:p>
          <a:p>
            <a:pPr marL="0" indent="0">
              <a:buNone/>
            </a:pPr>
            <a:r>
              <a:rPr lang="en-US" sz="1800" dirty="0">
                <a:ea typeface="+mn-lt"/>
                <a:cs typeface="+mn-lt"/>
              </a:rPr>
              <a:t>https://www.qld.gov.au/law/crime-and-police/types-of-crime/sexual-offences-against-children/failure-to-report</a:t>
            </a:r>
          </a:p>
          <a:p>
            <a:pPr marL="457200" indent="-457200"/>
            <a:endParaRPr lang="en-US" sz="19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BACC79A1-9DA0-244A-BA0F-8EC81283DAFE}"/>
              </a:ext>
            </a:extLst>
          </p:cNvPr>
          <p:cNvPicPr>
            <a:picLocks noChangeAspect="1"/>
          </p:cNvPicPr>
          <p:nvPr/>
        </p:nvPicPr>
        <p:blipFill>
          <a:blip r:embed="rId5"/>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257451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The forewarning approach</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2060166"/>
            <a:ext cx="7063354" cy="3844331"/>
          </a:xfrm>
        </p:spPr>
        <p:txBody>
          <a:bodyPr vert="horz" lIns="91440" tIns="45720" rIns="91440" bIns="45720" rtlCol="0" anchor="ctr">
            <a:normAutofit/>
          </a:bodyPr>
          <a:lstStyle/>
          <a:p>
            <a:pPr>
              <a:buClr>
                <a:srgbClr val="FF0000"/>
              </a:buClr>
            </a:pPr>
            <a:r>
              <a:rPr lang="en-AU" sz="1800" dirty="0"/>
              <a:t>The approach of service providers can include a "forewarning approach" where a person is made aware of the reporting duty and can make an informed decision about whether to provide information</a:t>
            </a:r>
            <a:endParaRPr lang="en-AU" sz="1800" dirty="0">
              <a:ea typeface="+mn-lt"/>
              <a:cs typeface="+mn-lt"/>
            </a:endParaRPr>
          </a:p>
          <a:p>
            <a:pPr>
              <a:buClr>
                <a:srgbClr val="FF0000"/>
              </a:buClr>
            </a:pPr>
            <a:r>
              <a:rPr lang="en-AU" sz="1800" dirty="0">
                <a:ea typeface="+mn-lt"/>
                <a:cs typeface="+mn-lt"/>
              </a:rPr>
              <a:t>Needs to be understood by all who might find themselves in receipt of information – whether client or non-client (possibly better described as service users)</a:t>
            </a:r>
          </a:p>
          <a:p>
            <a:pPr marL="0" indent="0">
              <a:buClr>
                <a:srgbClr val="FF0000"/>
              </a:buClr>
              <a:buNone/>
            </a:pPr>
            <a:endParaRPr lang="en-AU" sz="1800" dirty="0">
              <a:ea typeface="+mn-lt"/>
              <a:cs typeface="+mn-lt"/>
            </a:endParaRPr>
          </a:p>
          <a:p>
            <a:pPr marL="0" indent="0">
              <a:buClr>
                <a:srgbClr val="FF0000"/>
              </a:buClr>
              <a:buNone/>
            </a:pPr>
            <a:r>
              <a:rPr lang="en-AU" sz="1800" dirty="0">
                <a:ea typeface="+mn-lt"/>
                <a:cs typeface="+mn-lt"/>
              </a:rPr>
              <a:t>Key Points:</a:t>
            </a:r>
          </a:p>
          <a:p>
            <a:pPr>
              <a:buClr>
                <a:srgbClr val="FF0000"/>
              </a:buClr>
              <a:buFont typeface="System Font Regular"/>
              <a:buChar char="→"/>
            </a:pPr>
            <a:r>
              <a:rPr lang="en-AU" sz="1800" dirty="0">
                <a:ea typeface="+mn-lt"/>
                <a:cs typeface="+mn-lt"/>
              </a:rPr>
              <a:t> The use of scripts can assist to ensure consistent approach by staff</a:t>
            </a:r>
          </a:p>
          <a:p>
            <a:pPr>
              <a:buClr>
                <a:srgbClr val="FF0000"/>
              </a:buClr>
              <a:buFont typeface="System Font Regular"/>
              <a:buChar char="→"/>
            </a:pPr>
            <a:r>
              <a:rPr lang="en-AU" sz="1800" dirty="0">
                <a:ea typeface="+mn-lt"/>
                <a:cs typeface="+mn-lt"/>
              </a:rPr>
              <a:t> Volunteers are a source of necessary risk management</a:t>
            </a:r>
          </a:p>
          <a:p>
            <a:pPr>
              <a:buClr>
                <a:srgbClr val="FF0000"/>
              </a:buClr>
              <a:buFont typeface="System Font Regular"/>
              <a:buChar char="→"/>
            </a:pPr>
            <a:r>
              <a:rPr lang="en-AU" sz="1800" dirty="0">
                <a:ea typeface="+mn-lt"/>
                <a:cs typeface="+mn-lt"/>
              </a:rPr>
              <a:t> Impaired capacity may be an issue at times</a:t>
            </a:r>
          </a:p>
          <a:p>
            <a:pPr marL="457200" indent="-457200"/>
            <a:endParaRPr lang="en-US" sz="19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BACC79A1-9DA0-244A-BA0F-8EC81283DAFE}"/>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527295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AASW code of ethics 2020</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2060166"/>
            <a:ext cx="7063354" cy="3844331"/>
          </a:xfrm>
        </p:spPr>
        <p:txBody>
          <a:bodyPr vert="horz" lIns="91440" tIns="45720" rIns="91440" bIns="45720" rtlCol="0" anchor="ctr">
            <a:noAutofit/>
          </a:bodyPr>
          <a:lstStyle/>
          <a:p>
            <a:pPr>
              <a:buClr>
                <a:srgbClr val="FF0000"/>
              </a:buClr>
            </a:pPr>
            <a:r>
              <a:rPr lang="en-AU" sz="1800" dirty="0"/>
              <a:t>5.4.3 Social workers will inform service users before commencing interviews if the information obtained will be used for assessment or any other purpose and will be provided to third parties for legal or other reasons.</a:t>
            </a:r>
          </a:p>
          <a:p>
            <a:pPr marL="0" indent="0">
              <a:buClr>
                <a:srgbClr val="FF0000"/>
              </a:buClr>
              <a:buNone/>
            </a:pPr>
            <a:endParaRPr lang="en-AU" sz="1800" dirty="0"/>
          </a:p>
          <a:p>
            <a:pPr>
              <a:buClr>
                <a:srgbClr val="FF0000"/>
              </a:buClr>
            </a:pPr>
            <a:r>
              <a:rPr lang="en-AU" sz="1800" dirty="0"/>
              <a:t>5.4.5 Social workers will only reveal confidential information in the circumstances outlined above or in any one or more of the following situations, provided it is permitted by law: </a:t>
            </a:r>
          </a:p>
          <a:p>
            <a:pPr lvl="1">
              <a:buClr>
                <a:srgbClr val="FF0000"/>
              </a:buClr>
            </a:pPr>
            <a:r>
              <a:rPr lang="en-AU" sz="1800" dirty="0"/>
              <a:t>if by revealing information to relevant third parties an actual, identifiable risk of harm to a specific person or persons can be prevented </a:t>
            </a:r>
          </a:p>
          <a:p>
            <a:pPr lvl="1">
              <a:buClr>
                <a:srgbClr val="FF0000"/>
              </a:buClr>
            </a:pPr>
            <a:r>
              <a:rPr lang="en-AU" sz="1800" dirty="0"/>
              <a:t>where disclosure is required by law (e.g. court subpoena or statutory requirement).</a:t>
            </a:r>
            <a:endParaRPr lang="en-US" sz="18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BACC79A1-9DA0-244A-BA0F-8EC81283DAFE}"/>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37443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Why are we talking about it?</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53127"/>
            <a:ext cx="7474171" cy="4537126"/>
          </a:xfrm>
        </p:spPr>
        <p:txBody>
          <a:bodyPr vert="horz" lIns="91440" tIns="45720" rIns="91440" bIns="45720" rtlCol="0" anchor="ctr">
            <a:normAutofit/>
          </a:bodyPr>
          <a:lstStyle/>
          <a:p>
            <a:pPr marL="457200" indent="-457200"/>
            <a:endParaRPr lang="en-US" sz="1800" dirty="0">
              <a:ea typeface="+mn-lt"/>
              <a:cs typeface="+mn-lt"/>
            </a:endParaRPr>
          </a:p>
          <a:p>
            <a:pPr marL="457200" indent="-457200">
              <a:buClr>
                <a:srgbClr val="FF0000"/>
              </a:buClr>
            </a:pPr>
            <a:r>
              <a:rPr lang="en-US" sz="1800" dirty="0">
                <a:ea typeface="+mn-lt"/>
                <a:cs typeface="+mn-lt"/>
              </a:rPr>
              <a:t>Amendments follow the Royal Commission into Institutional Reponses to Child Sexual Abuse</a:t>
            </a:r>
          </a:p>
          <a:p>
            <a:pPr marL="457200" indent="-457200">
              <a:buClr>
                <a:srgbClr val="FF0000"/>
              </a:buClr>
            </a:pPr>
            <a:r>
              <a:rPr lang="en-US" sz="1800" dirty="0">
                <a:ea typeface="+mn-lt"/>
                <a:cs typeface="+mn-lt"/>
              </a:rPr>
              <a:t>Part of a new legislative scheme including failure to protect </a:t>
            </a:r>
            <a:r>
              <a:rPr lang="en-US" sz="1800" u="sng" dirty="0">
                <a:ea typeface="+mn-lt"/>
                <a:cs typeface="+mn-lt"/>
              </a:rPr>
              <a:t>and</a:t>
            </a:r>
            <a:r>
              <a:rPr lang="en-US" sz="1800" dirty="0">
                <a:ea typeface="+mn-lt"/>
                <a:cs typeface="+mn-lt"/>
              </a:rPr>
              <a:t> failure to report</a:t>
            </a:r>
          </a:p>
          <a:p>
            <a:pPr marL="457200" indent="-457200">
              <a:buClr>
                <a:srgbClr val="FF0000"/>
              </a:buClr>
            </a:pPr>
            <a:r>
              <a:rPr lang="en-US" sz="1800" dirty="0">
                <a:ea typeface="+mn-lt"/>
                <a:cs typeface="+mn-lt"/>
              </a:rPr>
              <a:t>Considering the duty might be a regular occurrence for CLCs and staff</a:t>
            </a:r>
          </a:p>
          <a:p>
            <a:pPr marL="457200" indent="-457200">
              <a:buClr>
                <a:srgbClr val="FF0000"/>
              </a:buClr>
            </a:pPr>
            <a:r>
              <a:rPr lang="en-US" sz="1800" dirty="0">
                <a:ea typeface="+mn-lt"/>
                <a:cs typeface="+mn-lt"/>
              </a:rPr>
              <a:t>Onus to report lies on us to report or not as appropriate</a:t>
            </a:r>
          </a:p>
          <a:p>
            <a:pPr marL="457200" indent="-457200">
              <a:buClr>
                <a:srgbClr val="FF0000"/>
              </a:buClr>
            </a:pPr>
            <a:r>
              <a:rPr lang="en-US" sz="1800" dirty="0">
                <a:ea typeface="+mn-lt"/>
                <a:cs typeface="+mn-lt"/>
              </a:rPr>
              <a:t>Some complexity around interaction with various forms of privilege</a:t>
            </a:r>
          </a:p>
          <a:p>
            <a:pPr marL="457200" indent="-457200">
              <a:buClr>
                <a:srgbClr val="FF0000"/>
              </a:buClr>
            </a:pPr>
            <a:r>
              <a:rPr lang="en-US" sz="1800" dirty="0">
                <a:ea typeface="+mn-lt"/>
                <a:cs typeface="+mn-lt"/>
              </a:rPr>
              <a:t>Potential to impact on our interactions with clients</a:t>
            </a:r>
          </a:p>
          <a:p>
            <a:pPr marL="457200" indent="-457200">
              <a:buClr>
                <a:srgbClr val="FF0000"/>
              </a:buClr>
            </a:pPr>
            <a:r>
              <a:rPr lang="en-US" sz="1800" dirty="0">
                <a:ea typeface="+mn-lt"/>
                <a:cs typeface="+mn-lt"/>
              </a:rPr>
              <a:t>Serious consequences: Maximum penalty—3 years imprisonment</a:t>
            </a:r>
          </a:p>
          <a:p>
            <a:pPr marL="457200" indent="-457200">
              <a:buClr>
                <a:srgbClr val="FF0000"/>
              </a:buClr>
            </a:pPr>
            <a:r>
              <a:rPr lang="en-US" sz="1800" dirty="0">
                <a:ea typeface="+mn-lt"/>
                <a:cs typeface="+mn-lt"/>
              </a:rPr>
              <a:t>Possible personal, occupational, professional and organisational consequences</a:t>
            </a:r>
          </a:p>
          <a:p>
            <a:pPr marL="0" indent="0">
              <a:buNone/>
            </a:pPr>
            <a:endParaRPr lang="en-US" sz="1800" dirty="0">
              <a:ea typeface="+mn-lt"/>
              <a:cs typeface="+mn-lt"/>
            </a:endParaRPr>
          </a:p>
          <a:p>
            <a:pPr marL="457200" indent="-457200"/>
            <a:endParaRPr lang="en-US" sz="18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7D85B90-C15B-4E48-A34F-4A66D0EF538C}"/>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739402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Queries about the duty</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53127"/>
            <a:ext cx="7132928" cy="4119682"/>
          </a:xfrm>
        </p:spPr>
        <p:txBody>
          <a:bodyPr vert="horz" lIns="91440" tIns="45720" rIns="91440" bIns="45720" rtlCol="0" anchor="ctr">
            <a:normAutofit/>
          </a:bodyPr>
          <a:lstStyle/>
          <a:p>
            <a:pPr>
              <a:buClr>
                <a:srgbClr val="FF0000"/>
              </a:buClr>
            </a:pPr>
            <a:r>
              <a:rPr lang="en-AU" sz="1800" dirty="0"/>
              <a:t>If you have any questions about the practical operation of the offences, you can email </a:t>
            </a:r>
            <a:r>
              <a:rPr lang="en-AU" sz="1800" u="sng" dirty="0">
                <a:hlinkClick r:id="rId2"/>
              </a:rPr>
              <a:t>childsexualoffencesreform@justice.qld.gov.au</a:t>
            </a:r>
            <a:r>
              <a:rPr lang="en-AU" sz="1800" dirty="0"/>
              <a:t>.</a:t>
            </a:r>
          </a:p>
          <a:p>
            <a:pPr>
              <a:buClr>
                <a:srgbClr val="FF0000"/>
              </a:buClr>
            </a:pPr>
            <a:endParaRPr lang="en-AU" sz="1800" dirty="0"/>
          </a:p>
          <a:p>
            <a:pPr>
              <a:buClr>
                <a:srgbClr val="FF0000"/>
              </a:buClr>
            </a:pPr>
            <a:r>
              <a:rPr lang="en-AU" sz="1800" dirty="0"/>
              <a:t>Do not use this email for either:</a:t>
            </a:r>
          </a:p>
          <a:p>
            <a:pPr lvl="1">
              <a:buClr>
                <a:srgbClr val="FF0000"/>
              </a:buClr>
            </a:pPr>
            <a:r>
              <a:rPr lang="en-AU" sz="1800" dirty="0"/>
              <a:t>legal advice about your specific situation and hypothetical scenarios—seek independent </a:t>
            </a:r>
            <a:r>
              <a:rPr lang="en-AU" sz="1800" u="sng" dirty="0">
                <a:hlinkClick r:id="rId3"/>
              </a:rPr>
              <a:t>legal advice</a:t>
            </a:r>
            <a:r>
              <a:rPr lang="en-AU" sz="1800" dirty="0"/>
              <a:t> instead</a:t>
            </a:r>
          </a:p>
          <a:p>
            <a:pPr lvl="1">
              <a:buClr>
                <a:srgbClr val="FF0000"/>
              </a:buClr>
            </a:pPr>
            <a:r>
              <a:rPr lang="en-AU" sz="1800" dirty="0"/>
              <a:t>reporting offences under these laws—they must be </a:t>
            </a:r>
            <a:r>
              <a:rPr lang="en-AU" sz="1800" u="sng" dirty="0">
                <a:hlinkClick r:id="rId4"/>
              </a:rPr>
              <a:t>reported to the Queensland Police Service</a:t>
            </a:r>
            <a:r>
              <a:rPr lang="en-AU" sz="1800" dirty="0"/>
              <a:t>.</a:t>
            </a:r>
          </a:p>
          <a:p>
            <a:pPr marL="0" indent="0">
              <a:buNone/>
            </a:pPr>
            <a:endParaRPr lang="en-US" sz="1800" dirty="0">
              <a:ea typeface="+mn-lt"/>
              <a:cs typeface="+mn-lt"/>
            </a:endParaRPr>
          </a:p>
          <a:p>
            <a:pPr marL="0" indent="0">
              <a:buNone/>
            </a:pPr>
            <a:r>
              <a:rPr lang="en-US" sz="1800" dirty="0">
                <a:ea typeface="+mn-lt"/>
                <a:cs typeface="+mn-lt"/>
              </a:rPr>
              <a:t>https://www.qld.gov.au/law/crime-and-police/types-of-crime/sexual-offences-against-children/failure-to-report</a:t>
            </a:r>
          </a:p>
          <a:p>
            <a:pPr marL="457200" indent="-457200"/>
            <a:endParaRPr lang="en-US" sz="15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ABB9DEE-3133-FD4C-8670-493083ED6F7F}"/>
              </a:ext>
            </a:extLst>
          </p:cNvPr>
          <p:cNvPicPr>
            <a:picLocks noChangeAspect="1"/>
          </p:cNvPicPr>
          <p:nvPr/>
        </p:nvPicPr>
        <p:blipFill>
          <a:blip r:embed="rId5"/>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621447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Human rights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53127"/>
            <a:ext cx="7132928" cy="4119682"/>
          </a:xfrm>
        </p:spPr>
        <p:txBody>
          <a:bodyPr vert="horz" lIns="91440" tIns="45720" rIns="91440" bIns="45720" rtlCol="0" anchor="ctr">
            <a:normAutofit/>
          </a:bodyPr>
          <a:lstStyle/>
          <a:p>
            <a:pPr>
              <a:buClr>
                <a:srgbClr val="FF0000"/>
              </a:buClr>
            </a:pPr>
            <a:r>
              <a:rPr lang="en-US" sz="1800" dirty="0">
                <a:ea typeface="+mn-lt"/>
                <a:cs typeface="+mn-lt"/>
              </a:rPr>
              <a:t>The application of the </a:t>
            </a:r>
            <a:r>
              <a:rPr lang="en-US" sz="1800" i="1" dirty="0">
                <a:ea typeface="+mn-lt"/>
                <a:cs typeface="+mn-lt"/>
              </a:rPr>
              <a:t>Human Rights Act 2019 </a:t>
            </a:r>
            <a:r>
              <a:rPr lang="en-US" sz="1800" dirty="0">
                <a:ea typeface="+mn-lt"/>
                <a:cs typeface="+mn-lt"/>
              </a:rPr>
              <a:t>is also untested in this regime, especially:</a:t>
            </a:r>
          </a:p>
          <a:p>
            <a:pPr lvl="1">
              <a:buClr>
                <a:srgbClr val="FF0000"/>
              </a:buClr>
            </a:pPr>
            <a:r>
              <a:rPr lang="en-US" sz="1800" dirty="0">
                <a:ea typeface="+mn-lt"/>
                <a:cs typeface="+mn-lt"/>
              </a:rPr>
              <a:t>s15 Recognition and equality before the law</a:t>
            </a:r>
          </a:p>
          <a:p>
            <a:pPr lvl="1">
              <a:buClr>
                <a:srgbClr val="FF0000"/>
              </a:buClr>
            </a:pPr>
            <a:r>
              <a:rPr lang="en-US" sz="1800" dirty="0">
                <a:ea typeface="+mn-lt"/>
                <a:cs typeface="+mn-lt"/>
              </a:rPr>
              <a:t>s16 Right to life</a:t>
            </a:r>
          </a:p>
          <a:p>
            <a:pPr lvl="1">
              <a:buClr>
                <a:srgbClr val="FF0000"/>
              </a:buClr>
            </a:pPr>
            <a:r>
              <a:rPr lang="en-US" sz="1800" dirty="0">
                <a:ea typeface="+mn-lt"/>
                <a:cs typeface="+mn-lt"/>
              </a:rPr>
              <a:t>s17 Protection from torture and cruel, inhuman or degrading treatment</a:t>
            </a:r>
          </a:p>
          <a:p>
            <a:pPr lvl="1">
              <a:buClr>
                <a:srgbClr val="FF0000"/>
              </a:buClr>
            </a:pPr>
            <a:r>
              <a:rPr lang="en-US" sz="1800" dirty="0">
                <a:ea typeface="+mn-lt"/>
                <a:cs typeface="+mn-lt"/>
              </a:rPr>
              <a:t>s21 Freedom of expression</a:t>
            </a:r>
          </a:p>
          <a:p>
            <a:pPr lvl="1">
              <a:buClr>
                <a:srgbClr val="FF0000"/>
              </a:buClr>
            </a:pPr>
            <a:r>
              <a:rPr lang="en-US" sz="1800" dirty="0">
                <a:ea typeface="+mn-lt"/>
                <a:cs typeface="+mn-lt"/>
              </a:rPr>
              <a:t>25 Privacy and reputation</a:t>
            </a:r>
          </a:p>
          <a:p>
            <a:pPr lvl="1">
              <a:buClr>
                <a:srgbClr val="FF0000"/>
              </a:buClr>
            </a:pPr>
            <a:r>
              <a:rPr lang="en-US" sz="1800" dirty="0">
                <a:ea typeface="+mn-lt"/>
                <a:cs typeface="+mn-lt"/>
              </a:rPr>
              <a:t>26 Protection of families and children</a:t>
            </a:r>
          </a:p>
          <a:p>
            <a:pPr>
              <a:buClr>
                <a:srgbClr val="FF0000"/>
              </a:buClr>
            </a:pPr>
            <a:r>
              <a:rPr lang="en-US" sz="1900" dirty="0">
                <a:ea typeface="+mn-lt"/>
                <a:cs typeface="+mn-lt"/>
              </a:rPr>
              <a:t>All involved may have competing rights interests</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ABB9DEE-3133-FD4C-8670-493083ED6F7F}"/>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477942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Recapping … some RRRs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9" y="1953127"/>
            <a:ext cx="7132928" cy="4119682"/>
          </a:xfrm>
        </p:spPr>
        <p:txBody>
          <a:bodyPr vert="horz" lIns="91440" tIns="45720" rIns="91440" bIns="45720" rtlCol="0" anchor="ctr">
            <a:normAutofit lnSpcReduction="10000"/>
          </a:bodyPr>
          <a:lstStyle/>
          <a:p>
            <a:pPr>
              <a:buClr>
                <a:srgbClr val="FF0000"/>
              </a:buClr>
            </a:pPr>
            <a:r>
              <a:rPr lang="en-AU" sz="1800" dirty="0"/>
              <a:t>Retrospective application</a:t>
            </a:r>
          </a:p>
          <a:p>
            <a:pPr>
              <a:buClr>
                <a:srgbClr val="FF0000"/>
              </a:buClr>
            </a:pPr>
            <a:r>
              <a:rPr lang="en-AU" sz="1800" dirty="0">
                <a:ea typeface="+mn-lt"/>
                <a:cs typeface="+mn-lt"/>
              </a:rPr>
              <a:t>Reversed onus</a:t>
            </a:r>
          </a:p>
          <a:p>
            <a:pPr>
              <a:buClr>
                <a:srgbClr val="FF0000"/>
              </a:buClr>
            </a:pPr>
            <a:r>
              <a:rPr lang="en-AU" sz="1800" dirty="0">
                <a:ea typeface="+mn-lt"/>
                <a:cs typeface="+mn-lt"/>
              </a:rPr>
              <a:t>Requires careful consideration</a:t>
            </a:r>
          </a:p>
          <a:p>
            <a:pPr>
              <a:buClr>
                <a:srgbClr val="FF0000"/>
              </a:buClr>
            </a:pPr>
            <a:r>
              <a:rPr lang="en-AU" sz="1800" dirty="0">
                <a:ea typeface="+mn-lt"/>
                <a:cs typeface="+mn-lt"/>
              </a:rPr>
              <a:t>Reasonableness: </a:t>
            </a:r>
          </a:p>
          <a:p>
            <a:pPr lvl="1">
              <a:buClr>
                <a:srgbClr val="FF0000"/>
              </a:buClr>
            </a:pPr>
            <a:r>
              <a:rPr lang="en-AU" sz="1600" dirty="0">
                <a:ea typeface="+mn-lt"/>
                <a:cs typeface="+mn-lt"/>
              </a:rPr>
              <a:t>Reasonable belief</a:t>
            </a:r>
          </a:p>
          <a:p>
            <a:pPr lvl="1">
              <a:buClr>
                <a:srgbClr val="FF0000"/>
              </a:buClr>
            </a:pPr>
            <a:r>
              <a:rPr lang="en-AU" sz="1600" dirty="0">
                <a:ea typeface="+mn-lt"/>
                <a:cs typeface="+mn-lt"/>
              </a:rPr>
              <a:t>Reasonable grounds</a:t>
            </a:r>
          </a:p>
          <a:p>
            <a:pPr lvl="1">
              <a:buClr>
                <a:srgbClr val="FF0000"/>
              </a:buClr>
            </a:pPr>
            <a:r>
              <a:rPr lang="en-AU" sz="1600" dirty="0">
                <a:ea typeface="+mn-lt"/>
                <a:cs typeface="+mn-lt"/>
              </a:rPr>
              <a:t>Reasonable excuse</a:t>
            </a:r>
          </a:p>
          <a:p>
            <a:pPr lvl="1">
              <a:buClr>
                <a:srgbClr val="FF0000"/>
              </a:buClr>
            </a:pPr>
            <a:r>
              <a:rPr lang="en-AU" sz="1600" dirty="0">
                <a:ea typeface="+mn-lt"/>
                <a:cs typeface="+mn-lt"/>
              </a:rPr>
              <a:t>Reasonably practicable</a:t>
            </a:r>
          </a:p>
          <a:p>
            <a:pPr lvl="1">
              <a:buClr>
                <a:srgbClr val="FF0000"/>
              </a:buClr>
            </a:pPr>
            <a:r>
              <a:rPr lang="en-AU" sz="1600" dirty="0">
                <a:ea typeface="+mn-lt"/>
                <a:cs typeface="+mn-lt"/>
              </a:rPr>
              <a:t>Reasonable response</a:t>
            </a:r>
          </a:p>
          <a:p>
            <a:pPr>
              <a:buClr>
                <a:srgbClr val="FF0000"/>
              </a:buClr>
            </a:pPr>
            <a:r>
              <a:rPr lang="en-AU" sz="1800" dirty="0">
                <a:ea typeface="+mn-lt"/>
                <a:cs typeface="+mn-lt"/>
              </a:rPr>
              <a:t>Rights engaged: Autonomy, </a:t>
            </a:r>
          </a:p>
          <a:p>
            <a:pPr>
              <a:buClr>
                <a:srgbClr val="FF0000"/>
              </a:buClr>
            </a:pPr>
            <a:r>
              <a:rPr lang="en-AU" sz="1800" dirty="0">
                <a:ea typeface="+mn-lt"/>
                <a:cs typeface="+mn-lt"/>
              </a:rPr>
              <a:t>Rules engaged: ethical and conduct rules</a:t>
            </a:r>
          </a:p>
          <a:p>
            <a:pPr>
              <a:buClr>
                <a:srgbClr val="FF0000"/>
              </a:buClr>
            </a:pPr>
            <a:r>
              <a:rPr lang="en-AU" sz="1800" dirty="0">
                <a:ea typeface="+mn-lt"/>
                <a:cs typeface="+mn-lt"/>
              </a:rPr>
              <a:t>Read the Code and Related information</a:t>
            </a:r>
          </a:p>
          <a:p>
            <a:pPr>
              <a:buClr>
                <a:srgbClr val="FF0000"/>
              </a:buClr>
            </a:pPr>
            <a:r>
              <a:rPr lang="en-AU" sz="1800" dirty="0">
                <a:ea typeface="+mn-lt"/>
                <a:cs typeface="+mn-lt"/>
              </a:rPr>
              <a:t>Reach out for guidance</a:t>
            </a:r>
            <a:endParaRPr lang="en-US" sz="15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ABB9DEE-3133-FD4C-8670-493083ED6F7F}"/>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4167312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fontScale="90000"/>
          </a:bodyPr>
          <a:lstStyle/>
          <a:p>
            <a:br>
              <a:rPr lang="en-US" dirty="0">
                <a:cs typeface="Calibri Light"/>
              </a:rPr>
            </a:br>
            <a:r>
              <a:rPr lang="en-US" dirty="0">
                <a:cs typeface="Calibri Light"/>
              </a:rPr>
              <a:t>Thank you</a:t>
            </a:r>
            <a:br>
              <a:rPr lang="en-US" dirty="0">
                <a:cs typeface="Calibri Light"/>
              </a:rPr>
            </a:br>
            <a:br>
              <a:rPr lang="en-US" dirty="0">
                <a:cs typeface="Calibri Light"/>
              </a:rPr>
            </a:br>
            <a:r>
              <a:rPr lang="en-US" dirty="0">
                <a:cs typeface="Calibri Light"/>
              </a:rPr>
              <a:t>Questions or Feedback</a:t>
            </a:r>
            <a:endParaRPr lang="en-US"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7ABB9DEE-3133-FD4C-8670-493083ED6F7F}"/>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175216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Overview of sec 229BC(1)-(2)</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53127"/>
            <a:ext cx="7474172" cy="4119682"/>
          </a:xfrm>
        </p:spPr>
        <p:txBody>
          <a:bodyPr vert="horz" lIns="91440" tIns="45720" rIns="91440" bIns="45720" rtlCol="0" anchor="t">
            <a:normAutofit/>
          </a:bodyPr>
          <a:lstStyle/>
          <a:p>
            <a:pPr marL="0" indent="0">
              <a:buNone/>
            </a:pPr>
            <a:r>
              <a:rPr lang="en-US" sz="1800" dirty="0">
                <a:ea typeface="+mn-lt"/>
                <a:cs typeface="+mn-lt"/>
              </a:rPr>
              <a:t>The adult gains information that causes the adult to believe on reasonable grounds, or ought reasonably to cause the adult to believe, that a child sexual offence is being or has been committed against a child by another adult; and </a:t>
            </a:r>
          </a:p>
          <a:p>
            <a:pPr marL="0" indent="0">
              <a:buNone/>
            </a:pPr>
            <a:r>
              <a:rPr lang="en-US" sz="1800" dirty="0">
                <a:ea typeface="+mn-lt"/>
                <a:cs typeface="+mn-lt"/>
              </a:rPr>
              <a:t>at the relevant time, the child is or was— </a:t>
            </a:r>
          </a:p>
          <a:p>
            <a:pPr marL="457200" indent="-457200">
              <a:buClr>
                <a:srgbClr val="FF0000"/>
              </a:buClr>
            </a:pPr>
            <a:r>
              <a:rPr lang="en-US" sz="1800" dirty="0">
                <a:ea typeface="+mn-lt"/>
                <a:cs typeface="+mn-lt"/>
              </a:rPr>
              <a:t>under 16 years; or </a:t>
            </a:r>
          </a:p>
          <a:p>
            <a:pPr marL="457200" indent="-457200">
              <a:buClr>
                <a:srgbClr val="FF0000"/>
              </a:buClr>
            </a:pPr>
            <a:r>
              <a:rPr lang="en-US" sz="1800" dirty="0">
                <a:ea typeface="+mn-lt"/>
                <a:cs typeface="+mn-lt"/>
              </a:rPr>
              <a:t>a person with an impairment of the mind</a:t>
            </a:r>
          </a:p>
          <a:p>
            <a:pPr marL="0" indent="0">
              <a:buNone/>
            </a:pPr>
            <a:endParaRPr lang="en-AU" sz="1800" dirty="0"/>
          </a:p>
          <a:p>
            <a:pPr marL="0" indent="0">
              <a:buNone/>
            </a:pPr>
            <a:r>
              <a:rPr lang="en-AU" sz="1800" dirty="0"/>
              <a:t>If, without reasonable excuse, the adult fails to disclose the information to a police officer as soon as reasonably practicable after the belief is, or ought reasonably to have been, formed, the adult commits a misdemeanour.</a:t>
            </a:r>
            <a:endParaRPr lang="en-US" sz="18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D4A6361-3793-EF4D-BE2B-6A8BE607C1FD}"/>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411721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Explanatory notes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36428" y="1998479"/>
            <a:ext cx="7474171" cy="4332747"/>
          </a:xfrm>
        </p:spPr>
        <p:txBody>
          <a:bodyPr vert="horz" lIns="91440" tIns="45720" rIns="91440" bIns="45720" rtlCol="0" anchor="ctr">
            <a:noAutofit/>
          </a:bodyPr>
          <a:lstStyle/>
          <a:p>
            <a:pPr marL="0" indent="0">
              <a:buNone/>
            </a:pPr>
            <a:r>
              <a:rPr lang="en-US" sz="1800" dirty="0">
                <a:ea typeface="+mn-lt"/>
                <a:cs typeface="+mn-lt"/>
              </a:rPr>
              <a:t>New section 229BC creates a new criminal offence which is a misdemeanour punishable by three years imprisonment that applies to an adult (i.e. a person 18 years or over) where the </a:t>
            </a:r>
            <a:r>
              <a:rPr lang="en-US" sz="1800" u="sng" dirty="0">
                <a:ea typeface="+mn-lt"/>
                <a:cs typeface="+mn-lt"/>
              </a:rPr>
              <a:t>following circumstances are met</a:t>
            </a:r>
            <a:r>
              <a:rPr lang="en-US" sz="1800" dirty="0">
                <a:ea typeface="+mn-lt"/>
                <a:cs typeface="+mn-lt"/>
              </a:rPr>
              <a:t>:</a:t>
            </a:r>
          </a:p>
          <a:p>
            <a:pPr marL="457200" indent="-457200">
              <a:buClr>
                <a:srgbClr val="FF0000"/>
              </a:buClr>
            </a:pPr>
            <a:r>
              <a:rPr lang="en-US" sz="1800" dirty="0">
                <a:ea typeface="+mn-lt"/>
                <a:cs typeface="+mn-lt"/>
              </a:rPr>
              <a:t>the adult gains information that causes them to believe on reasonable grounds, or ought reasonably to cause them to believe, that a child sex offence is being or has been committed by another adult (the alleged offender); </a:t>
            </a:r>
          </a:p>
          <a:p>
            <a:pPr marL="457200" indent="-457200">
              <a:buClr>
                <a:srgbClr val="FF0000"/>
              </a:buClr>
            </a:pPr>
            <a:r>
              <a:rPr lang="en-US" sz="1800" dirty="0">
                <a:ea typeface="+mn-lt"/>
                <a:cs typeface="+mn-lt"/>
              </a:rPr>
              <a:t>at the time at which the offence is believed or ought reasonably to be believed to have been committed against the child, the child is under 16 years or is 16 or 17 years of age with an impairment of the mind; </a:t>
            </a:r>
          </a:p>
          <a:p>
            <a:pPr marL="457200" indent="-457200">
              <a:buClr>
                <a:srgbClr val="FF0000"/>
              </a:buClr>
            </a:pPr>
            <a:r>
              <a:rPr lang="en-US" sz="1800" dirty="0">
                <a:ea typeface="+mn-lt"/>
                <a:cs typeface="+mn-lt"/>
              </a:rPr>
              <a:t>in the </a:t>
            </a:r>
            <a:r>
              <a:rPr lang="en-US" sz="1800" u="sng" dirty="0">
                <a:ea typeface="+mn-lt"/>
                <a:cs typeface="+mn-lt"/>
              </a:rPr>
              <a:t>absence of a reasonable excuse</a:t>
            </a:r>
            <a:r>
              <a:rPr lang="en-US" sz="1800" dirty="0">
                <a:ea typeface="+mn-lt"/>
                <a:cs typeface="+mn-lt"/>
              </a:rPr>
              <a:t>, the adult fails to disclose the information to a police officer as soon as reasonably practicable after the belief is, or ought reasonably to have been, formed.</a:t>
            </a:r>
            <a:endParaRPr lang="en-US" sz="1800" dirty="0">
              <a:cs typeface="Calibri"/>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1CBF4CDA-96B8-C242-9DE8-66A10990E3A8}"/>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59786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Reversal of Onus</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4" y="1953127"/>
            <a:ext cx="7334671" cy="4179316"/>
          </a:xfrm>
        </p:spPr>
        <p:txBody>
          <a:bodyPr vert="horz" lIns="91440" tIns="45720" rIns="91440" bIns="45720" rtlCol="0" anchor="ctr">
            <a:normAutofit/>
          </a:bodyPr>
          <a:lstStyle/>
          <a:p>
            <a:pPr marL="0" indent="0">
              <a:buNone/>
            </a:pPr>
            <a:endParaRPr lang="en-US" sz="1800" dirty="0">
              <a:ea typeface="+mn-lt"/>
              <a:cs typeface="+mn-lt"/>
            </a:endParaRPr>
          </a:p>
          <a:p>
            <a:pPr marL="457200" indent="-457200">
              <a:buClr>
                <a:srgbClr val="FF0000"/>
              </a:buClr>
            </a:pPr>
            <a:r>
              <a:rPr lang="en-US" sz="1800" dirty="0">
                <a:ea typeface="+mn-lt"/>
                <a:cs typeface="+mn-lt"/>
              </a:rPr>
              <a:t>The effect of the reasonable excuse provision is to reverse the onus of proof to the defendant. </a:t>
            </a:r>
          </a:p>
          <a:p>
            <a:pPr marL="457200" indent="-457200">
              <a:buClr>
                <a:srgbClr val="FF0000"/>
              </a:buClr>
            </a:pPr>
            <a:r>
              <a:rPr lang="en-US" sz="1800" dirty="0">
                <a:ea typeface="+mn-lt"/>
                <a:cs typeface="+mn-lt"/>
              </a:rPr>
              <a:t>The offence anticipates that information that would ground a reasonable belief that a sexual offence has occurred and triggers the obligation to report, will often be gained in clandestine circumstances. </a:t>
            </a:r>
          </a:p>
          <a:p>
            <a:pPr marL="457200" indent="-457200">
              <a:buClr>
                <a:srgbClr val="FF0000"/>
              </a:buClr>
            </a:pPr>
            <a:r>
              <a:rPr lang="en-US" sz="1800" dirty="0">
                <a:ea typeface="+mn-lt"/>
                <a:cs typeface="+mn-lt"/>
              </a:rPr>
              <a:t>The </a:t>
            </a:r>
            <a:r>
              <a:rPr lang="en-US" sz="1800" dirty="0">
                <a:solidFill>
                  <a:srgbClr val="000000"/>
                </a:solidFill>
                <a:ea typeface="+mn-lt"/>
                <a:cs typeface="+mn-lt"/>
              </a:rPr>
              <a:t>reasonable excuse provision</a:t>
            </a:r>
            <a:r>
              <a:rPr lang="en-US" sz="1800" dirty="0">
                <a:ea typeface="+mn-lt"/>
                <a:cs typeface="+mn-lt"/>
              </a:rPr>
              <a:t> is included to ensure liability for the failure to report offence would not be unjustly imposed given the complexity and unpredictability of the situations likely to arise.</a:t>
            </a:r>
            <a:endParaRPr lang="en-US" sz="1800" dirty="0"/>
          </a:p>
          <a:p>
            <a:pPr marL="0" indent="0">
              <a:buNone/>
            </a:pPr>
            <a:endParaRPr lang="en-US" sz="1800" dirty="0">
              <a:ea typeface="+mn-lt"/>
              <a:cs typeface="+mn-lt"/>
            </a:endParaRPr>
          </a:p>
          <a:p>
            <a:pPr marL="0" indent="0">
              <a:buNone/>
            </a:pPr>
            <a:r>
              <a:rPr lang="en-US" sz="1800" dirty="0">
                <a:ea typeface="+mn-lt"/>
                <a:cs typeface="+mn-lt"/>
              </a:rPr>
              <a:t>Key Points: </a:t>
            </a:r>
          </a:p>
          <a:p>
            <a:pPr>
              <a:buClr>
                <a:srgbClr val="FF0000"/>
              </a:buClr>
              <a:buFont typeface="System Font Regular,Sans-Serif"/>
              <a:buChar char="→"/>
            </a:pPr>
            <a:r>
              <a:rPr lang="en-US" sz="1800" dirty="0">
                <a:cs typeface="Calibri"/>
              </a:rPr>
              <a:t> The central purpose of the provision is to impose a positive duty</a:t>
            </a:r>
          </a:p>
          <a:p>
            <a:pPr marL="457200" indent="-457200"/>
            <a:endParaRPr lang="en-US" sz="1700" dirty="0">
              <a:ea typeface="+mn-lt"/>
              <a:cs typeface="+mn-lt"/>
            </a:endParaRPr>
          </a:p>
          <a:p>
            <a:pPr marL="457200" indent="-457200"/>
            <a:endParaRPr lang="en-US" sz="1700" dirty="0">
              <a:ea typeface="+mn-lt"/>
              <a:cs typeface="+mn-lt"/>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DDC57435-FE54-904A-B457-F2474432AA32}"/>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202751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Application: sec 751</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4" y="1953127"/>
            <a:ext cx="7483786" cy="3831447"/>
          </a:xfrm>
        </p:spPr>
        <p:txBody>
          <a:bodyPr vert="horz" lIns="91440" tIns="45720" rIns="91440" bIns="45720" rtlCol="0" anchor="ctr">
            <a:normAutofit/>
          </a:bodyPr>
          <a:lstStyle/>
          <a:p>
            <a:pPr marL="0" indent="0">
              <a:buNone/>
            </a:pPr>
            <a:r>
              <a:rPr lang="en-US" sz="1800" b="1" dirty="0">
                <a:ea typeface="+mn-lt"/>
                <a:cs typeface="+mn-lt"/>
              </a:rPr>
              <a:t>751 Application of s 229BC </a:t>
            </a:r>
            <a:endParaRPr lang="en-US" sz="1800" b="1" dirty="0">
              <a:cs typeface="Calibri" panose="020F0502020204030204"/>
            </a:endParaRPr>
          </a:p>
          <a:p>
            <a:pPr marL="0" indent="0">
              <a:buNone/>
            </a:pPr>
            <a:r>
              <a:rPr lang="en-US" sz="1800" dirty="0">
                <a:ea typeface="+mn-lt"/>
                <a:cs typeface="+mn-lt"/>
              </a:rPr>
              <a:t>Section 229BC applies to an adult in relation to information gained on or after the commencement whether the information relates to an alleged offence believed to have been committed by an alleged offender before or after the commencement.</a:t>
            </a:r>
          </a:p>
          <a:p>
            <a:pPr marL="0" indent="0">
              <a:buNone/>
            </a:pPr>
            <a:endParaRPr lang="en-US" sz="1800" dirty="0">
              <a:ea typeface="+mn-lt"/>
              <a:cs typeface="+mn-lt"/>
            </a:endParaRPr>
          </a:p>
          <a:p>
            <a:pPr marL="0" indent="0">
              <a:buNone/>
            </a:pPr>
            <a:r>
              <a:rPr lang="en-US" sz="1800" dirty="0">
                <a:ea typeface="+mn-lt"/>
                <a:cs typeface="+mn-lt"/>
              </a:rPr>
              <a:t>Key Points: </a:t>
            </a:r>
          </a:p>
          <a:p>
            <a:pPr>
              <a:buClr>
                <a:srgbClr val="FF0000"/>
              </a:buClr>
              <a:buFont typeface="System Font Regular"/>
              <a:buChar char="→"/>
            </a:pPr>
            <a:r>
              <a:rPr lang="en-US" sz="1800" dirty="0">
                <a:ea typeface="+mn-lt"/>
                <a:cs typeface="+mn-lt"/>
              </a:rPr>
              <a:t> It applies to information gained </a:t>
            </a:r>
            <a:r>
              <a:rPr lang="en-US" sz="1800" u="sng" dirty="0">
                <a:ea typeface="+mn-lt"/>
                <a:cs typeface="+mn-lt"/>
              </a:rPr>
              <a:t>on or after 5 July 2021</a:t>
            </a:r>
          </a:p>
          <a:p>
            <a:pPr>
              <a:buClr>
                <a:srgbClr val="FF0000"/>
              </a:buClr>
              <a:buFont typeface="System Font Regular"/>
              <a:buChar char="→"/>
            </a:pPr>
            <a:r>
              <a:rPr lang="en-US" sz="1800" dirty="0">
                <a:ea typeface="+mn-lt"/>
                <a:cs typeface="+mn-lt"/>
              </a:rPr>
              <a:t> Applies to alleged offences </a:t>
            </a:r>
            <a:r>
              <a:rPr lang="en-US" sz="1800" u="sng" dirty="0">
                <a:ea typeface="+mn-lt"/>
                <a:cs typeface="+mn-lt"/>
              </a:rPr>
              <a:t>before or after</a:t>
            </a:r>
            <a:r>
              <a:rPr lang="en-US" sz="1800" dirty="0">
                <a:ea typeface="+mn-lt"/>
                <a:cs typeface="+mn-lt"/>
              </a:rPr>
              <a:t> commencement</a:t>
            </a:r>
            <a:endParaRPr lang="en-US" sz="1800" dirty="0">
              <a:cs typeface="Calibri" panose="020F0502020204030204"/>
            </a:endParaRP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AE7A5E69-46E2-B74D-ABC1-FF5C038D9571}"/>
              </a:ext>
            </a:extLst>
          </p:cNvPr>
          <p:cNvPicPr>
            <a:picLocks noChangeAspect="1"/>
          </p:cNvPicPr>
          <p:nvPr/>
        </p:nvPicPr>
        <p:blipFill>
          <a:blip r:embed="rId2"/>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27539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02130-2D0A-4F88-B0F1-3D774D714A4D}"/>
              </a:ext>
            </a:extLst>
          </p:cNvPr>
          <p:cNvSpPr>
            <a:spLocks noGrp="1"/>
          </p:cNvSpPr>
          <p:nvPr>
            <p:ph type="title"/>
          </p:nvPr>
        </p:nvSpPr>
        <p:spPr>
          <a:xfrm>
            <a:off x="1136428" y="627564"/>
            <a:ext cx="7474172" cy="1325563"/>
          </a:xfrm>
        </p:spPr>
        <p:txBody>
          <a:bodyPr>
            <a:normAutofit/>
          </a:bodyPr>
          <a:lstStyle/>
          <a:p>
            <a:r>
              <a:rPr lang="en-US" dirty="0">
                <a:cs typeface="Calibri Light"/>
              </a:rPr>
              <a:t>A reasonable belief</a:t>
            </a:r>
            <a:endParaRPr lang="en-US" dirty="0"/>
          </a:p>
        </p:txBody>
      </p:sp>
      <p:sp>
        <p:nvSpPr>
          <p:cNvPr id="3" name="Content Placeholder 2">
            <a:extLst>
              <a:ext uri="{FF2B5EF4-FFF2-40B4-BE49-F238E27FC236}">
                <a16:creationId xmlns:a16="http://schemas.microsoft.com/office/drawing/2014/main" id="{4ACB1C96-DAB1-4EAF-9032-C6A852C2AF57}"/>
              </a:ext>
            </a:extLst>
          </p:cNvPr>
          <p:cNvSpPr>
            <a:spLocks noGrp="1"/>
          </p:cNvSpPr>
          <p:nvPr>
            <p:ph idx="1"/>
          </p:nvPr>
        </p:nvSpPr>
        <p:spPr>
          <a:xfrm>
            <a:off x="1126814" y="1953127"/>
            <a:ext cx="7483786" cy="4159438"/>
          </a:xfrm>
        </p:spPr>
        <p:txBody>
          <a:bodyPr vert="horz" lIns="91440" tIns="45720" rIns="91440" bIns="45720" rtlCol="0" anchor="ctr">
            <a:noAutofit/>
          </a:bodyPr>
          <a:lstStyle/>
          <a:p>
            <a:pPr>
              <a:buClr>
                <a:srgbClr val="FF0000"/>
              </a:buClr>
            </a:pPr>
            <a:endParaRPr lang="en-AU" sz="1800" dirty="0"/>
          </a:p>
          <a:p>
            <a:pPr>
              <a:buClr>
                <a:srgbClr val="FF0000"/>
              </a:buClr>
            </a:pPr>
            <a:endParaRPr lang="en-AU" sz="1800" dirty="0"/>
          </a:p>
          <a:p>
            <a:pPr>
              <a:buClr>
                <a:srgbClr val="FF0000"/>
              </a:buClr>
            </a:pPr>
            <a:r>
              <a:rPr lang="en-AU" sz="1800" dirty="0"/>
              <a:t>A </a:t>
            </a:r>
            <a:r>
              <a:rPr lang="en-AU" sz="1800" u="sng" dirty="0"/>
              <a:t>reasonable belief</a:t>
            </a:r>
            <a:r>
              <a:rPr lang="en-AU" sz="1800" dirty="0"/>
              <a:t> is a belief that a reasonable person would form in the same position and with the same information. Whether a reasonable belief would be formed will always depend on the circumstances.</a:t>
            </a:r>
          </a:p>
          <a:p>
            <a:pPr>
              <a:buClr>
                <a:srgbClr val="FF0000"/>
              </a:buClr>
            </a:pPr>
            <a:r>
              <a:rPr lang="en-AU" sz="1800" dirty="0"/>
              <a:t>For example, a reasonable belief could be formed if either:</a:t>
            </a:r>
            <a:endParaRPr lang="en-AU" sz="1800" dirty="0">
              <a:ea typeface="Calibri"/>
              <a:cs typeface="Calibri"/>
            </a:endParaRPr>
          </a:p>
          <a:p>
            <a:pPr lvl="1">
              <a:buClr>
                <a:srgbClr val="FF0000"/>
              </a:buClr>
            </a:pPr>
            <a:r>
              <a:rPr lang="en-AU" sz="1800" dirty="0"/>
              <a:t> a child states that they have been sexually abused</a:t>
            </a:r>
            <a:endParaRPr lang="en-AU" sz="1800" dirty="0">
              <a:ea typeface="Calibri"/>
              <a:cs typeface="Calibri"/>
            </a:endParaRPr>
          </a:p>
          <a:p>
            <a:pPr lvl="1">
              <a:buClr>
                <a:srgbClr val="FF0000"/>
              </a:buClr>
            </a:pPr>
            <a:r>
              <a:rPr lang="en-AU" sz="1800" dirty="0"/>
              <a:t> the child has signs of sexual abuse.</a:t>
            </a:r>
          </a:p>
          <a:p>
            <a:pPr marL="0" indent="0">
              <a:buNone/>
            </a:pPr>
            <a:r>
              <a:rPr lang="en-AU" sz="1800" dirty="0">
                <a:hlinkClick r:id="rId2"/>
              </a:rPr>
              <a:t>https://www.qld.gov.au/law/crime-and-police/types-of-crime/sexual-offences-against-children/failure-to-report</a:t>
            </a:r>
            <a:endParaRPr lang="en-AU" sz="1800" dirty="0"/>
          </a:p>
          <a:p>
            <a:pPr marL="0" indent="0">
              <a:buNone/>
            </a:pPr>
            <a:endParaRPr lang="en-AU" sz="1800" dirty="0"/>
          </a:p>
          <a:p>
            <a:pPr marL="0" indent="0">
              <a:buNone/>
            </a:pPr>
            <a:r>
              <a:rPr lang="en-US" sz="1800" dirty="0">
                <a:ea typeface="+mn-lt"/>
                <a:cs typeface="+mn-lt"/>
              </a:rPr>
              <a:t>Key Points: </a:t>
            </a:r>
          </a:p>
          <a:p>
            <a:pPr>
              <a:buClr>
                <a:srgbClr val="FF0000"/>
              </a:buClr>
              <a:buFont typeface="System Font Regular"/>
              <a:buChar char="→"/>
            </a:pPr>
            <a:r>
              <a:rPr lang="en-US" sz="1800" dirty="0">
                <a:ea typeface="+mn-lt"/>
                <a:cs typeface="+mn-lt"/>
              </a:rPr>
              <a:t> Not an exhaustive list, rather a descriptive policy example</a:t>
            </a:r>
          </a:p>
          <a:p>
            <a:pPr>
              <a:buClr>
                <a:srgbClr val="FF0000"/>
              </a:buClr>
              <a:buFont typeface="System Font Regular"/>
              <a:buChar char="→"/>
            </a:pPr>
            <a:r>
              <a:rPr lang="en-AU" sz="1800" dirty="0"/>
              <a:t> See Phillip Swain. 1998. “What is 'belief on reasonable grounds'? Mandatory reporting of child abuse in Victoria” 23(5) Alternative Law Journal 230</a:t>
            </a:r>
          </a:p>
          <a:p>
            <a:pPr marL="0" indent="0">
              <a:buNone/>
            </a:pPr>
            <a:endParaRPr lang="en-AU" sz="18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7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CB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BCEFAD1D-6281-7140-ADE9-F6B7FB919548}"/>
              </a:ext>
            </a:extLst>
          </p:cNvPr>
          <p:cNvPicPr>
            <a:picLocks noChangeAspect="1"/>
          </p:cNvPicPr>
          <p:nvPr/>
        </p:nvPicPr>
        <p:blipFill>
          <a:blip r:embed="rId3"/>
          <a:stretch>
            <a:fillRect/>
          </a:stretch>
        </p:blipFill>
        <p:spPr>
          <a:xfrm>
            <a:off x="9369315" y="2857501"/>
            <a:ext cx="1232342" cy="1142998"/>
          </a:xfrm>
          <a:prstGeom prst="rect">
            <a:avLst/>
          </a:prstGeom>
        </p:spPr>
      </p:pic>
    </p:spTree>
    <p:extLst>
      <p:ext uri="{BB962C8B-B14F-4D97-AF65-F5344CB8AC3E}">
        <p14:creationId xmlns:p14="http://schemas.microsoft.com/office/powerpoint/2010/main" val="395258139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6" ma:contentTypeDescription="Create a new document." ma:contentTypeScope="" ma:versionID="2d65ba9a20dd6bb5c495fa7f14d8b0b1">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f310128e92f7f30b51608a1ed44a260"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3ac255-7a41-4421-89c1-6c00867ac3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bb6e13-7d42-4e84-b5bb-3aaef2fcc25a}" ma:internalName="TaxCatchAll" ma:showField="CatchAllData" ma:web="06c72f1e-0326-4e87-a981-e79a536aa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e8a190-a5f8-4773-adac-e0e3a19b90d9">
      <Terms xmlns="http://schemas.microsoft.com/office/infopath/2007/PartnerControls"/>
    </lcf76f155ced4ddcb4097134ff3c332f>
    <TaxCatchAll xmlns="06c72f1e-0326-4e87-a981-e79a536aa6e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5D332-6D27-4D98-9BF3-4EAAB7F4DCED}"/>
</file>

<file path=customXml/itemProps2.xml><?xml version="1.0" encoding="utf-8"?>
<ds:datastoreItem xmlns:ds="http://schemas.openxmlformats.org/officeDocument/2006/customXml" ds:itemID="{8B87097D-8BE0-4092-AF08-97F18BA3F650}">
  <ds:schemaRefs>
    <ds:schemaRef ds:uri="http://purl.org/dc/terms/"/>
    <ds:schemaRef ds:uri="http://schemas.openxmlformats.org/package/2006/metadata/core-properties"/>
    <ds:schemaRef ds:uri="http://purl.org/dc/elements/1.1/"/>
    <ds:schemaRef ds:uri="http://www.w3.org/XML/1998/namespace"/>
    <ds:schemaRef ds:uri="http://purl.org/dc/dcmitype/"/>
    <ds:schemaRef ds:uri="http://schemas.microsoft.com/sharepoint/v3"/>
    <ds:schemaRef ds:uri="http://schemas.microsoft.com/office/2006/documentManagement/types"/>
    <ds:schemaRef ds:uri="http://schemas.microsoft.com/office/infopath/2007/PartnerControls"/>
    <ds:schemaRef ds:uri="99a5e246-e8ea-49db-8c86-271b89b4258b"/>
    <ds:schemaRef ds:uri="8c17b845-46d5-4797-b561-58e4550007b0"/>
    <ds:schemaRef ds:uri="http://schemas.microsoft.com/office/2006/metadata/properties"/>
  </ds:schemaRefs>
</ds:datastoreItem>
</file>

<file path=customXml/itemProps3.xml><?xml version="1.0" encoding="utf-8"?>
<ds:datastoreItem xmlns:ds="http://schemas.openxmlformats.org/officeDocument/2006/customXml" ds:itemID="{9C39EE4B-9B5E-4F32-BC21-1160FCD8B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4157</Words>
  <Application>Microsoft Macintosh PowerPoint</Application>
  <PresentationFormat>Widescreen</PresentationFormat>
  <Paragraphs>326</Paragraphs>
  <Slides>43</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Arial</vt:lpstr>
      <vt:lpstr>Calibri</vt:lpstr>
      <vt:lpstr>Calibri Light</vt:lpstr>
      <vt:lpstr>System Font Regular</vt:lpstr>
      <vt:lpstr>System Font Regular,Sans-Serif</vt:lpstr>
      <vt:lpstr>Office Theme</vt:lpstr>
      <vt:lpstr>office theme</vt:lpstr>
      <vt:lpstr>PII Session on section 229BC of the Criminal Code: Mandatory Reporting of Child Sexual Offences </vt:lpstr>
      <vt:lpstr>Acknowledgement of Country</vt:lpstr>
      <vt:lpstr>Scope of the session</vt:lpstr>
      <vt:lpstr>Why are we talking about it?</vt:lpstr>
      <vt:lpstr>Overview of sec 229BC(1)-(2)</vt:lpstr>
      <vt:lpstr>Explanatory notes</vt:lpstr>
      <vt:lpstr>Reversal of Onus</vt:lpstr>
      <vt:lpstr>Application: sec 751</vt:lpstr>
      <vt:lpstr>A reasonable belief</vt:lpstr>
      <vt:lpstr>Who does the duty involve?</vt:lpstr>
      <vt:lpstr>Impairment of the mind</vt:lpstr>
      <vt:lpstr>Relevant point in time</vt:lpstr>
      <vt:lpstr>What is a ‘child sexual offence’</vt:lpstr>
      <vt:lpstr>Retrospectivity: sec 229BC (1)</vt:lpstr>
      <vt:lpstr>What must be done: sec 229BC(2)</vt:lpstr>
      <vt:lpstr>Reasonable excuses: sec 229BC(4)</vt:lpstr>
      <vt:lpstr>Reasonable excuses: sec 229BC(4)</vt:lpstr>
      <vt:lpstr>Some issues</vt:lpstr>
      <vt:lpstr>Some more issues</vt:lpstr>
      <vt:lpstr>Protections for reporters</vt:lpstr>
      <vt:lpstr>Application: legal privilege</vt:lpstr>
      <vt:lpstr>Stepping through the issues</vt:lpstr>
      <vt:lpstr>Situation 1: A client</vt:lpstr>
      <vt:lpstr>Is a client</vt:lpstr>
      <vt:lpstr>Client legal privilege</vt:lpstr>
      <vt:lpstr>Limits of privilege</vt:lpstr>
      <vt:lpstr>Confidentiality</vt:lpstr>
      <vt:lpstr>Australian Solicitor’s Conduct Rules</vt:lpstr>
      <vt:lpstr>Australian Solicitor’s Conduct Rules</vt:lpstr>
      <vt:lpstr>Disclosures: ASCR rule 9.2</vt:lpstr>
      <vt:lpstr>Disclosures: ASCR rule 9.2</vt:lpstr>
      <vt:lpstr>Situation 2: Not a client</vt:lpstr>
      <vt:lpstr>Not a client</vt:lpstr>
      <vt:lpstr>Duty to non-client</vt:lpstr>
      <vt:lpstr>Examples</vt:lpstr>
      <vt:lpstr>Examples</vt:lpstr>
      <vt:lpstr>How to report</vt:lpstr>
      <vt:lpstr>The forewarning approach</vt:lpstr>
      <vt:lpstr>AASW code of ethics 2020</vt:lpstr>
      <vt:lpstr>Queries about the duty</vt:lpstr>
      <vt:lpstr>Human rights</vt:lpstr>
      <vt:lpstr>Recapping … some RRRs</vt:lpstr>
      <vt:lpstr> Thank you  Questions or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Bill Mitchell</cp:lastModifiedBy>
  <cp:revision>1</cp:revision>
  <dcterms:created xsi:type="dcterms:W3CDTF">2021-10-20T11:38:45Z</dcterms:created>
  <dcterms:modified xsi:type="dcterms:W3CDTF">2022-08-02T07:00:58Z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0x010100FE08B480E147E74BBF6E5AD29D4D50FA</vt:lpwstr>
  </property>
</Properties>
</file>